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7" r:id="rId3"/>
    <p:sldId id="262" r:id="rId4"/>
    <p:sldId id="260" r:id="rId5"/>
    <p:sldId id="263" r:id="rId6"/>
    <p:sldId id="261" r:id="rId7"/>
    <p:sldId id="280" r:id="rId8"/>
    <p:sldId id="265" r:id="rId9"/>
    <p:sldId id="279" r:id="rId10"/>
    <p:sldId id="272" r:id="rId11"/>
    <p:sldId id="273" r:id="rId12"/>
    <p:sldId id="274" r:id="rId13"/>
    <p:sldId id="275" r:id="rId14"/>
    <p:sldId id="276" r:id="rId15"/>
    <p:sldId id="278" r:id="rId16"/>
    <p:sldId id="277" r:id="rId17"/>
    <p:sldId id="281" r:id="rId18"/>
    <p:sldId id="269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A989E9-4D85-4C5D-A0E8-8FD31DDBED4A}" type="datetimeFigureOut">
              <a:rPr lang="ko-KR" altLang="en-US" smtClean="0"/>
              <a:t>2016-09-21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3B8CC0A-A7BF-4CDD-8866-681FCF2C4EB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hchr.org/en/hrbodies/cescr/pages/cescrindex.aspx" TargetMode="External"/><Relationship Id="rId2" Type="http://schemas.openxmlformats.org/officeDocument/2006/relationships/hyperlink" Target="http://www.ohchr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Protection of Human </a:t>
            </a:r>
            <a:r>
              <a:rPr lang="en-US" altLang="ko-KR" dirty="0"/>
              <a:t>Rights:</a:t>
            </a:r>
            <a:br>
              <a:rPr lang="en-US" altLang="ko-KR" dirty="0"/>
            </a:br>
            <a:r>
              <a:rPr lang="en-US" altLang="ko-KR" dirty="0" smtClean="0"/>
              <a:t>Treaty </a:t>
            </a:r>
            <a:r>
              <a:rPr lang="en-US" altLang="ko-KR" dirty="0"/>
              <a:t>Body </a:t>
            </a:r>
            <a:r>
              <a:rPr lang="en-US" altLang="ko-KR" dirty="0" smtClean="0"/>
              <a:t>System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7848872" cy="3456384"/>
          </a:xfrm>
        </p:spPr>
        <p:txBody>
          <a:bodyPr>
            <a:normAutofit/>
          </a:bodyPr>
          <a:lstStyle/>
          <a:p>
            <a:r>
              <a:rPr lang="en-US" altLang="ko-KR" sz="3100" dirty="0"/>
              <a:t>H</a:t>
            </a:r>
            <a:r>
              <a:rPr lang="en-US" altLang="ko-KR" sz="3100" dirty="0" smtClean="0"/>
              <a:t>eisoo Shin, Ph. D.</a:t>
            </a:r>
          </a:p>
          <a:p>
            <a:r>
              <a:rPr lang="en-US" altLang="ko-KR" sz="3100" dirty="0" smtClean="0"/>
              <a:t>Member, Committee on Economic, Social and Cultural Rights</a:t>
            </a:r>
          </a:p>
          <a:p>
            <a:r>
              <a:rPr lang="en-US" altLang="ko-KR" sz="3100" dirty="0" smtClean="0"/>
              <a:t>heisoo@gmail.com</a:t>
            </a:r>
          </a:p>
          <a:p>
            <a:endParaRPr lang="en-US" altLang="ko-KR" sz="3100" dirty="0" smtClean="0"/>
          </a:p>
          <a:p>
            <a:endParaRPr lang="en-US" altLang="ko-KR" dirty="0"/>
          </a:p>
          <a:p>
            <a:r>
              <a:rPr lang="en-US" altLang="ko-KR" sz="2200" dirty="0" smtClean="0"/>
              <a:t>Workshop on Thematic Human Rights Topics from Around the Asia Region, 29 August 2016, Bali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37881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CSO / Victim’s participation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457200" y="1775191"/>
            <a:ext cx="8579296" cy="4625609"/>
          </a:xfrm>
        </p:spPr>
        <p:txBody>
          <a:bodyPr/>
          <a:lstStyle/>
          <a:p>
            <a:r>
              <a:rPr lang="en-US" altLang="ko-KR" dirty="0" smtClean="0"/>
              <a:t>Submission of alternative/parallel NGO report (both for PSWG and for the session)</a:t>
            </a:r>
          </a:p>
          <a:p>
            <a:endParaRPr lang="en-US" altLang="ko-KR" dirty="0"/>
          </a:p>
          <a:p>
            <a:r>
              <a:rPr lang="en-US" altLang="ko-KR" dirty="0" smtClean="0"/>
              <a:t>Participation and oral presentation to TBs</a:t>
            </a:r>
          </a:p>
          <a:p>
            <a:endParaRPr lang="en-US" altLang="ko-KR" dirty="0"/>
          </a:p>
          <a:p>
            <a:r>
              <a:rPr lang="en-US" altLang="ko-KR" dirty="0" smtClean="0"/>
              <a:t>Lunchtime NGO Briefing at the session </a:t>
            </a:r>
          </a:p>
          <a:p>
            <a:endParaRPr lang="en-US" altLang="ko-KR" dirty="0"/>
          </a:p>
          <a:p>
            <a:r>
              <a:rPr lang="en-US" altLang="ko-KR" dirty="0" smtClean="0"/>
              <a:t>Submission of individual complaints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7686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3" t="8415" r="29521" b="30057"/>
          <a:stretch/>
        </p:blipFill>
        <p:spPr bwMode="auto">
          <a:xfrm>
            <a:off x="0" y="-1796"/>
            <a:ext cx="9144000" cy="685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806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69296"/>
          </a:xfrm>
        </p:spPr>
        <p:txBody>
          <a:bodyPr/>
          <a:lstStyle/>
          <a:p>
            <a:r>
              <a:rPr lang="en-US" altLang="ko-KR" dirty="0" smtClean="0"/>
              <a:t>CESCR’s Up-Coming Sessions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" r="1571"/>
          <a:stretch/>
        </p:blipFill>
        <p:spPr bwMode="auto">
          <a:xfrm>
            <a:off x="35497" y="1412776"/>
            <a:ext cx="9108503" cy="556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0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Gov’t Report, plus many more…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" t="6659" r="10026" b="3295"/>
          <a:stretch/>
        </p:blipFill>
        <p:spPr bwMode="auto">
          <a:xfrm>
            <a:off x="0" y="1340768"/>
            <a:ext cx="9084434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1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CSO Submissions on Philippines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" t="13464" r="6542" b="1758"/>
          <a:stretch/>
        </p:blipFill>
        <p:spPr bwMode="auto">
          <a:xfrm>
            <a:off x="-32733" y="1340768"/>
            <a:ext cx="9268174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47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712968" cy="111331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Indonesia considered by CESCR             </a:t>
            </a:r>
            <a:r>
              <a:rPr lang="en-US" altLang="ko-KR" sz="3100" dirty="0" smtClean="0"/>
              <a:t>(30 April &amp; 1 May 2014) 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" t="7975" r="5773"/>
          <a:stretch/>
        </p:blipFill>
        <p:spPr bwMode="auto">
          <a:xfrm>
            <a:off x="0" y="1340768"/>
            <a:ext cx="9101551" cy="551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8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0" y="155575"/>
            <a:ext cx="2555776" cy="6586538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INDONESIA</a:t>
            </a:r>
            <a:br>
              <a:rPr lang="en-US" altLang="ko-KR" sz="3600" dirty="0" smtClean="0"/>
            </a:br>
            <a:r>
              <a:rPr lang="en-US" altLang="ko-KR" sz="3600" dirty="0" smtClean="0"/>
              <a:t>and </a:t>
            </a:r>
            <a:br>
              <a:rPr lang="en-US" altLang="ko-KR" sz="3600" dirty="0" smtClean="0"/>
            </a:br>
            <a:r>
              <a:rPr lang="en-US" altLang="ko-KR" sz="3600" dirty="0" smtClean="0"/>
              <a:t>the UN </a:t>
            </a:r>
            <a:br>
              <a:rPr lang="en-US" altLang="ko-KR" sz="3600" dirty="0" smtClean="0"/>
            </a:br>
            <a:r>
              <a:rPr lang="en-US" altLang="ko-KR" sz="3600" dirty="0" smtClean="0"/>
              <a:t>Human </a:t>
            </a:r>
            <a:br>
              <a:rPr lang="en-US" altLang="ko-KR" sz="3600" dirty="0" smtClean="0"/>
            </a:br>
            <a:r>
              <a:rPr lang="en-US" altLang="ko-KR" sz="3600" dirty="0" smtClean="0"/>
              <a:t>Rights Mechanism</a:t>
            </a:r>
            <a:br>
              <a:rPr lang="en-US" altLang="ko-KR" sz="3600" dirty="0" smtClean="0"/>
            </a:b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r>
              <a:rPr lang="en-US" altLang="ko-KR" sz="3600" dirty="0"/>
              <a:t/>
            </a:r>
            <a:br>
              <a:rPr lang="en-US" altLang="ko-KR" sz="3600" dirty="0"/>
            </a:br>
            <a:r>
              <a:rPr lang="en-US" altLang="ko-KR" sz="3600" dirty="0" smtClean="0"/>
              <a:t/>
            </a:r>
            <a:br>
              <a:rPr lang="en-US" altLang="ko-KR" sz="3600" dirty="0" smtClean="0"/>
            </a:br>
            <a:endParaRPr lang="ko-KR" altLang="en-US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1" t="6218" r="23810" b="2855"/>
          <a:stretch/>
        </p:blipFill>
        <p:spPr bwMode="auto">
          <a:xfrm>
            <a:off x="2555776" y="0"/>
            <a:ext cx="6588225" cy="702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382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Victims bringing cases to CESCR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Indigenous fishermen (Russia)</a:t>
            </a:r>
            <a:endParaRPr lang="en-US" altLang="ko-KR" dirty="0"/>
          </a:p>
          <a:p>
            <a:r>
              <a:rPr lang="en-US" altLang="ko-KR" dirty="0" smtClean="0"/>
              <a:t>Two women with psycho-social disability (Norway)</a:t>
            </a:r>
            <a:endParaRPr lang="en-US" altLang="ko-KR" dirty="0"/>
          </a:p>
          <a:p>
            <a:r>
              <a:rPr lang="en-US" altLang="ko-KR" dirty="0" smtClean="0"/>
              <a:t>Inter-sex person (Germany)</a:t>
            </a:r>
            <a:endParaRPr lang="en-US" altLang="ko-KR" dirty="0"/>
          </a:p>
          <a:p>
            <a:r>
              <a:rPr lang="en-US" altLang="ko-KR" dirty="0" smtClean="0"/>
              <a:t>Forced eviction cases (Nepal, ….)</a:t>
            </a:r>
          </a:p>
          <a:p>
            <a:r>
              <a:rPr lang="en-US" altLang="ko-KR" dirty="0" smtClean="0"/>
              <a:t>Water pollution in the village (Ecuador)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82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Useful websites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http://www.ohchr.org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www.ohchr.org/EN/HRBodies/Pages/TreatyBodies.aspx</a:t>
            </a:r>
          </a:p>
          <a:p>
            <a:endParaRPr lang="en-US" altLang="ko-KR" dirty="0" smtClean="0">
              <a:hlinkClick r:id="rId3"/>
            </a:endParaRPr>
          </a:p>
          <a:p>
            <a:r>
              <a:rPr lang="en-US" altLang="ko-KR" dirty="0" smtClean="0">
                <a:hlinkClick r:id="rId3"/>
              </a:rPr>
              <a:t>http</a:t>
            </a:r>
            <a:r>
              <a:rPr lang="en-US" altLang="ko-KR" dirty="0">
                <a:hlinkClick r:id="rId3"/>
              </a:rPr>
              <a:t>://</a:t>
            </a:r>
            <a:r>
              <a:rPr lang="en-US" altLang="ko-KR" dirty="0" smtClean="0">
                <a:hlinkClick r:id="rId3"/>
              </a:rPr>
              <a:t>www.ohchr.org/en/hrbodies/cescr/pages/cescrindex.aspx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33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07288" cy="125272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Development of Core HR Treaties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997152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endParaRPr lang="en-US" altLang="ko-KR" sz="3500" b="1" dirty="0" smtClean="0"/>
          </a:p>
          <a:p>
            <a:pPr marL="118872" indent="0">
              <a:buNone/>
            </a:pPr>
            <a:r>
              <a:rPr lang="en-US" altLang="ko-KR" sz="3500" b="1" dirty="0" smtClean="0"/>
              <a:t>International Bill of Human Rights</a:t>
            </a:r>
          </a:p>
          <a:p>
            <a:pPr marL="118872" indent="0">
              <a:buNone/>
            </a:pPr>
            <a:endParaRPr lang="en-US" altLang="ko-KR" sz="1600" b="1" dirty="0" smtClean="0"/>
          </a:p>
          <a:p>
            <a:pPr marL="118872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1948  Universal Declaration of Human Rights (</a:t>
            </a:r>
            <a:r>
              <a:rPr lang="en-US" altLang="ko-KR" dirty="0" smtClean="0">
                <a:solidFill>
                  <a:srgbClr val="FF0000"/>
                </a:solidFill>
              </a:rPr>
              <a:t>UDHR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 smtClean="0"/>
              <a:t>                             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1966  International Covenant on Economic, Social and Cultural Rights (</a:t>
            </a:r>
            <a:r>
              <a:rPr lang="en-US" altLang="ko-KR" dirty="0" smtClean="0">
                <a:solidFill>
                  <a:srgbClr val="FF0000"/>
                </a:solidFill>
              </a:rPr>
              <a:t>ICESCR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1966  International Covenant on Civil and Political Rights (</a:t>
            </a:r>
            <a:r>
              <a:rPr lang="en-US" altLang="ko-KR" dirty="0" smtClean="0">
                <a:solidFill>
                  <a:srgbClr val="FF0000"/>
                </a:solidFill>
              </a:rPr>
              <a:t>ICCPR</a:t>
            </a:r>
            <a:r>
              <a:rPr lang="en-US" altLang="ko-KR" dirty="0" smtClean="0"/>
              <a:t>)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</a:t>
            </a:r>
            <a:endParaRPr lang="ko-KR" altLang="en-US" dirty="0"/>
          </a:p>
        </p:txBody>
      </p:sp>
      <p:sp>
        <p:nvSpPr>
          <p:cNvPr id="6" name="아래쪽 화살표 5"/>
          <p:cNvSpPr/>
          <p:nvPr/>
        </p:nvSpPr>
        <p:spPr>
          <a:xfrm>
            <a:off x="4315470" y="342900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67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More human rights </a:t>
            </a:r>
            <a:r>
              <a:rPr lang="en-US" altLang="ko-KR" dirty="0"/>
              <a:t>t</a:t>
            </a:r>
            <a:r>
              <a:rPr lang="en-US" altLang="ko-KR" dirty="0" smtClean="0"/>
              <a:t>reaties…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altLang="ko-KR" dirty="0" smtClean="0"/>
              <a:t>Covering the issues of:</a:t>
            </a:r>
          </a:p>
          <a:p>
            <a:endParaRPr lang="en-US" altLang="ko-KR" dirty="0"/>
          </a:p>
          <a:p>
            <a:r>
              <a:rPr lang="en-US" altLang="ko-KR" dirty="0" smtClean="0"/>
              <a:t>Racial discrimination</a:t>
            </a:r>
          </a:p>
          <a:p>
            <a:r>
              <a:rPr lang="en-US" altLang="ko-KR" dirty="0" smtClean="0"/>
              <a:t>Discrimination against women</a:t>
            </a:r>
          </a:p>
          <a:p>
            <a:r>
              <a:rPr lang="en-US" altLang="ko-KR" dirty="0" smtClean="0"/>
              <a:t>Torture</a:t>
            </a:r>
          </a:p>
          <a:p>
            <a:r>
              <a:rPr lang="en-US" altLang="ko-KR" dirty="0" smtClean="0"/>
              <a:t>Children’s rights</a:t>
            </a:r>
          </a:p>
          <a:p>
            <a:r>
              <a:rPr lang="en-US" altLang="ko-KR" dirty="0" smtClean="0"/>
              <a:t>Migrant workers</a:t>
            </a:r>
          </a:p>
          <a:p>
            <a:r>
              <a:rPr lang="en-US" altLang="ko-KR" dirty="0" smtClean="0"/>
              <a:t>Enforced disappearances</a:t>
            </a:r>
          </a:p>
          <a:p>
            <a:r>
              <a:rPr lang="en-US" altLang="ko-KR" dirty="0" smtClean="0"/>
              <a:t>Disabilities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229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 9 Core HR Treaties / Monitoring Bodies </a:t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" t="24281" r="26070" b="3954"/>
          <a:stretch/>
        </p:blipFill>
        <p:spPr bwMode="auto">
          <a:xfrm>
            <a:off x="-22100" y="937221"/>
            <a:ext cx="9166100" cy="59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82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1331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State Party’s obligations under a human rights treaty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00809"/>
            <a:ext cx="8507288" cy="4699992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altLang="ko-KR" sz="3900" dirty="0" smtClean="0"/>
              <a:t>Implementation of the human rights treaty</a:t>
            </a:r>
          </a:p>
          <a:p>
            <a:endParaRPr lang="en-US" altLang="ko-KR" dirty="0"/>
          </a:p>
          <a:p>
            <a:r>
              <a:rPr lang="en-US" altLang="ko-KR" dirty="0" smtClean="0"/>
              <a:t>Reporting on implementation</a:t>
            </a:r>
          </a:p>
          <a:p>
            <a:endParaRPr lang="en-US" altLang="ko-KR" dirty="0"/>
          </a:p>
          <a:p>
            <a:r>
              <a:rPr lang="en-US" altLang="ko-KR" dirty="0" smtClean="0"/>
              <a:t>Being reviewed by the treaty monitoring body</a:t>
            </a:r>
          </a:p>
          <a:p>
            <a:endParaRPr lang="en-US" altLang="ko-KR" dirty="0"/>
          </a:p>
          <a:p>
            <a:r>
              <a:rPr lang="en-US" altLang="ko-KR" dirty="0" smtClean="0"/>
              <a:t>Implementation of the treaty body’s Concluding Observations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034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9675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Optional Protocols to HR Treaties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t="8241" r="24563" b="20982"/>
          <a:stretch/>
        </p:blipFill>
        <p:spPr bwMode="auto">
          <a:xfrm>
            <a:off x="1" y="1124744"/>
            <a:ext cx="9143999" cy="57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46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Optional Protocols allow---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75191"/>
            <a:ext cx="8579296" cy="4625609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Individual Communications procedure</a:t>
            </a:r>
          </a:p>
          <a:p>
            <a:pPr>
              <a:buFontTx/>
              <a:buChar char="-"/>
            </a:pPr>
            <a:r>
              <a:rPr lang="en-US" altLang="ko-KR" dirty="0"/>
              <a:t>v</a:t>
            </a:r>
            <a:r>
              <a:rPr lang="en-US" altLang="ko-KR" dirty="0" smtClean="0"/>
              <a:t>ictims(s) can file a complaint to a treaty body</a:t>
            </a:r>
          </a:p>
          <a:p>
            <a:pPr>
              <a:buFontTx/>
              <a:buChar char="-"/>
            </a:pPr>
            <a:r>
              <a:rPr lang="en-US" altLang="ko-KR" dirty="0" smtClean="0"/>
              <a:t>after exhaustion of domestic remedies</a:t>
            </a:r>
          </a:p>
          <a:p>
            <a:pPr>
              <a:buFontTx/>
              <a:buChar char="-"/>
            </a:pPr>
            <a:r>
              <a:rPr lang="en-US" altLang="ko-KR" dirty="0" smtClean="0"/>
              <a:t>deals with HR violations happened after the entry of the OP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Inquiry by TB</a:t>
            </a:r>
          </a:p>
          <a:p>
            <a:pPr>
              <a:buFontTx/>
              <a:buChar char="-"/>
            </a:pPr>
            <a:r>
              <a:rPr lang="en-US" altLang="ko-KR" dirty="0" smtClean="0"/>
              <a:t>in case of grave or systematic violations</a:t>
            </a:r>
          </a:p>
          <a:p>
            <a:pPr>
              <a:buFontTx/>
              <a:buChar char="-"/>
            </a:pPr>
            <a:r>
              <a:rPr lang="en-US" altLang="ko-KR" dirty="0"/>
              <a:t>c</a:t>
            </a:r>
            <a:r>
              <a:rPr lang="en-US" altLang="ko-KR" dirty="0" smtClean="0"/>
              <a:t>ooperation of the government needed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278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CESCR: Committee on Economic,                                                  Social and Cultural Rights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Monitoring body of ICESCR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18 experts, with a 4-year term &amp; regional representation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Nominated by the States parties, elected by ECOSOC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Once elected, independence and impartiality required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564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Economic, Social and Cultural Rights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Right to work</a:t>
            </a:r>
          </a:p>
          <a:p>
            <a:r>
              <a:rPr lang="en-US" altLang="ko-KR" dirty="0" smtClean="0"/>
              <a:t>Right to just and favorable conditions of work</a:t>
            </a:r>
          </a:p>
          <a:p>
            <a:r>
              <a:rPr lang="en-US" altLang="ko-KR" dirty="0" smtClean="0"/>
              <a:t>Right to trade union</a:t>
            </a:r>
          </a:p>
          <a:p>
            <a:r>
              <a:rPr lang="en-US" altLang="ko-KR" dirty="0" smtClean="0"/>
              <a:t>Right to social security</a:t>
            </a:r>
          </a:p>
          <a:p>
            <a:r>
              <a:rPr lang="en-US" altLang="ko-KR" dirty="0" smtClean="0"/>
              <a:t>Right to family</a:t>
            </a:r>
          </a:p>
          <a:p>
            <a:r>
              <a:rPr lang="en-US" altLang="ko-KR" dirty="0" smtClean="0"/>
              <a:t>Right to a decent standard of living (food, housing, water, sanitation, …)</a:t>
            </a:r>
          </a:p>
          <a:p>
            <a:r>
              <a:rPr lang="en-US" altLang="ko-KR" dirty="0" smtClean="0"/>
              <a:t>Right to health</a:t>
            </a:r>
          </a:p>
          <a:p>
            <a:r>
              <a:rPr lang="en-US" altLang="ko-KR" dirty="0" smtClean="0"/>
              <a:t>Right to education</a:t>
            </a:r>
          </a:p>
          <a:p>
            <a:r>
              <a:rPr lang="en-US" altLang="ko-KR" dirty="0" smtClean="0"/>
              <a:t>Right to cultural life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8778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76152C-3E4B-48A9-AF36-C5A71CD9624E}"/>
</file>

<file path=customXml/itemProps2.xml><?xml version="1.0" encoding="utf-8"?>
<ds:datastoreItem xmlns:ds="http://schemas.openxmlformats.org/officeDocument/2006/customXml" ds:itemID="{CA9FE6D7-7C5A-424D-98BB-DE5B762E7995}"/>
</file>

<file path=customXml/itemProps3.xml><?xml version="1.0" encoding="utf-8"?>
<ds:datastoreItem xmlns:ds="http://schemas.openxmlformats.org/officeDocument/2006/customXml" ds:itemID="{400F26F5-6D5C-4B6B-B6F6-7B7D6E26E484}"/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3121</TotalTime>
  <Words>405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모듈</vt:lpstr>
      <vt:lpstr>Protection of Human Rights: Treaty Body System</vt:lpstr>
      <vt:lpstr>Development of Core HR Treaties</vt:lpstr>
      <vt:lpstr>More human rights treaties…</vt:lpstr>
      <vt:lpstr> 9 Core HR Treaties / Monitoring Bodies  </vt:lpstr>
      <vt:lpstr>State Party’s obligations under a human rights treaty </vt:lpstr>
      <vt:lpstr>Optional Protocols to HR Treaties</vt:lpstr>
      <vt:lpstr>Optional Protocols allow---</vt:lpstr>
      <vt:lpstr>CESCR: Committee on Economic,                                                  Social and Cultural Rights</vt:lpstr>
      <vt:lpstr>Economic, Social and Cultural Rights</vt:lpstr>
      <vt:lpstr>CSO / Victim’s participation</vt:lpstr>
      <vt:lpstr>PowerPoint Presentation</vt:lpstr>
      <vt:lpstr>CESCR’s Up-Coming Sessions</vt:lpstr>
      <vt:lpstr>Gov’t Report, plus many more…</vt:lpstr>
      <vt:lpstr>CSO Submissions on Philippines</vt:lpstr>
      <vt:lpstr>Indonesia considered by CESCR             (30 April &amp; 1 May 2014) </vt:lpstr>
      <vt:lpstr>INDONESIA and  the UN  Human  Rights Mechanism     </vt:lpstr>
      <vt:lpstr>Victims bringing cases to CESCR</vt:lpstr>
      <vt:lpstr>Useful websites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Treaty Body System and Protection of Human Rights</dc:title>
  <dc:creator>Heisoo Shin</dc:creator>
  <cp:lastModifiedBy>Liza Sekaggya</cp:lastModifiedBy>
  <cp:revision>49</cp:revision>
  <dcterms:created xsi:type="dcterms:W3CDTF">2016-08-16T13:33:00Z</dcterms:created>
  <dcterms:modified xsi:type="dcterms:W3CDTF">2016-09-21T09:18:29Z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3746500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