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sldIdLst>
    <p:sldId id="256" r:id="rId2"/>
    <p:sldId id="293" r:id="rId3"/>
    <p:sldId id="302" r:id="rId4"/>
    <p:sldId id="299" r:id="rId5"/>
    <p:sldId id="300" r:id="rId6"/>
    <p:sldId id="303" r:id="rId7"/>
    <p:sldId id="307" r:id="rId8"/>
    <p:sldId id="306" r:id="rId9"/>
    <p:sldId id="308" r:id="rId10"/>
    <p:sldId id="305" r:id="rId11"/>
    <p:sldId id="3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8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57230-1F56-4B17-839B-6EC8A668DE9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04761-1310-4F87-AA12-6093F26E5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2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30F4-188E-46E0-9801-B97F6725A2EB}" type="datetime1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1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906F-078E-40D7-BA6F-2C93A880E9ED}" type="datetime1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0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F36C-0725-43AB-8FB3-973DD3DABB17}" type="datetime1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8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9B4C-DE52-4671-9289-EEADA93175D9}" type="datetime1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77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83F3-9587-47A3-ADB8-57E361669851}" type="datetime1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67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8594-1C7C-42A9-86B7-47CB61F80FF8}" type="datetime1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7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ADA2-CD4D-454C-A7D5-16870BCBA3BA}" type="datetime1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2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9F36-281B-4CEB-B0B3-27C0A91FDB35}" type="datetime1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5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3C0B-75D7-49B1-9C8D-06C33F6B0664}" type="datetime1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0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17AB-115C-4A66-A05F-95F98F04CA7F}" type="datetime1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6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AC11-D871-49C7-A236-673F02351D1F}" type="datetime1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1918-2B9D-44C7-A8B1-D7E36F1AABB5}" type="datetime1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Seree Nonthasoot (AICHR Thailand)     Facebook (SereeASEAN)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D827-0533-4204-BEB5-552EFDFC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" y="5731717"/>
            <a:ext cx="12191999" cy="11262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Dr. Seree Nonthasoot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Representative of Thailand to the ASEAN Intergovernmental Commission on Human Rights 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32" name="Picture 8" descr="ASEAN-Emb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453" y="38943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1" y="2750782"/>
            <a:ext cx="10824882" cy="2387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/>
              <a:t>Panel 4: Cooperation in relation to specific groups in focus</a:t>
            </a:r>
            <a:r>
              <a:rPr lang="en-GB" sz="3600" b="1" dirty="0"/>
              <a:t> </a:t>
            </a:r>
            <a:r>
              <a:rPr lang="en-GB" sz="3600" b="1" dirty="0" smtClean="0"/>
              <a:t>(Persons with Disabilities)</a:t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US" sz="2800" b="1" dirty="0" smtClean="0"/>
              <a:t>International Workshop </a:t>
            </a:r>
            <a:r>
              <a:rPr lang="en-US" sz="2800" b="1" dirty="0"/>
              <a:t>on </a:t>
            </a:r>
            <a:r>
              <a:rPr lang="en-US" sz="2800" b="1" dirty="0" smtClean="0"/>
              <a:t>Enhancing Cooperation </a:t>
            </a:r>
            <a:r>
              <a:rPr lang="en-US" sz="2800" b="1" dirty="0"/>
              <a:t>between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United </a:t>
            </a:r>
            <a:r>
              <a:rPr lang="en-US" sz="2800" b="1" dirty="0"/>
              <a:t>Nations and </a:t>
            </a:r>
            <a:r>
              <a:rPr lang="en-US" sz="2800" b="1" dirty="0" smtClean="0"/>
              <a:t>Regional Human </a:t>
            </a:r>
            <a:r>
              <a:rPr lang="en-US" sz="2800" b="1" dirty="0"/>
              <a:t>R</a:t>
            </a:r>
            <a:r>
              <a:rPr lang="en-US" sz="2800" b="1" dirty="0" smtClean="0"/>
              <a:t>ights </a:t>
            </a:r>
            <a:r>
              <a:rPr lang="en-US" sz="2800" b="1" dirty="0"/>
              <a:t>M</a:t>
            </a:r>
            <a:r>
              <a:rPr lang="en-US" sz="2800" b="1" dirty="0" smtClean="0"/>
              <a:t>echanisms</a:t>
            </a:r>
            <a:br>
              <a:rPr lang="en-US" sz="2800" b="1" dirty="0" smtClean="0"/>
            </a:br>
            <a:r>
              <a:rPr lang="en-US" sz="2800" b="1" dirty="0" smtClean="0"/>
              <a:t>5 October </a:t>
            </a:r>
            <a:r>
              <a:rPr lang="en-US" sz="2800" b="1" dirty="0"/>
              <a:t>2016, Geneva, </a:t>
            </a:r>
            <a:r>
              <a:rPr lang="en-US" sz="2800" b="1" dirty="0" err="1"/>
              <a:t>Palais</a:t>
            </a:r>
            <a:r>
              <a:rPr lang="en-US" sz="2800" b="1" dirty="0"/>
              <a:t> des </a:t>
            </a:r>
            <a:r>
              <a:rPr lang="en-US" sz="2800" b="1" dirty="0" smtClean="0"/>
              <a:t>Nations</a:t>
            </a:r>
            <a:endParaRPr lang="th-TH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1036514" y="204769"/>
            <a:ext cx="964110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PANEL 4</a:t>
            </a:r>
            <a:endParaRPr lang="th-T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7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ASEAN Vision 2025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7600" y="6302561"/>
            <a:ext cx="493059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10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7" y="897061"/>
            <a:ext cx="118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h-TH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18" y="820310"/>
            <a:ext cx="11302964" cy="55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7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Possible Actions/ Measures for RAP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475129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11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6141493"/>
            <a:ext cx="1329401" cy="5900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6913" y="6340075"/>
            <a:ext cx="295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Dr.</a:t>
            </a:r>
            <a:r>
              <a:rPr lang="en-GB" sz="1400" dirty="0" smtClean="0"/>
              <a:t> </a:t>
            </a:r>
            <a:r>
              <a:rPr lang="en-GB" sz="1400" dirty="0" err="1" smtClean="0"/>
              <a:t>Seree</a:t>
            </a:r>
            <a:r>
              <a:rPr lang="en-GB" sz="1400" dirty="0" smtClean="0"/>
              <a:t> </a:t>
            </a:r>
            <a:r>
              <a:rPr lang="en-GB" sz="1400" dirty="0" err="1" smtClean="0"/>
              <a:t>Nonthasoot</a:t>
            </a:r>
            <a:r>
              <a:rPr lang="en-GB" sz="1400" dirty="0" smtClean="0"/>
              <a:t>, AICHR Thailand</a:t>
            </a:r>
            <a:endParaRPr lang="th-TH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17512" y="1062318"/>
            <a:ext cx="116086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Data collection/ disaggregation </a:t>
            </a:r>
            <a:r>
              <a:rPr lang="en-US" sz="2600" dirty="0" smtClean="0">
                <a:sym typeface="Wingdings" panose="05000000000000000000" pitchFamily="2" charset="2"/>
              </a:rPr>
              <a:t> statistical unit for disabilities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>
                <a:sym typeface="Wingdings" panose="05000000000000000000" pitchFamily="2" charset="2"/>
              </a:rPr>
              <a:t>Dedicated unit for policy coordination/monitoring &amp; evaluation  establishment of an ASEAN Commission on Persons with Disabilities (ACPD) or an ASEAN Special Rapporteur on Disabilities (ASRD)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>
                <a:sym typeface="Wingdings" panose="05000000000000000000" pitchFamily="2" charset="2"/>
              </a:rPr>
              <a:t>Mainstreaming SDGs  creation of </a:t>
            </a:r>
            <a:r>
              <a:rPr lang="en-US" sz="2600" u="sng" dirty="0" smtClean="0">
                <a:sym typeface="Wingdings" panose="05000000000000000000" pitchFamily="2" charset="2"/>
              </a:rPr>
              <a:t>ASEAN indicators </a:t>
            </a:r>
            <a:r>
              <a:rPr lang="en-US" sz="2600" dirty="0" smtClean="0">
                <a:sym typeface="Wingdings" panose="05000000000000000000" pitchFamily="2" charset="2"/>
              </a:rPr>
              <a:t>integrating SDGs to ASEAN policy-making and implementation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>
                <a:sym typeface="Wingdings" panose="05000000000000000000" pitchFamily="2" charset="2"/>
              </a:rPr>
              <a:t>Encouraging ratification of optional protocol  reiterating commitment by ASEAN Leaders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>
                <a:sym typeface="Wingdings" panose="05000000000000000000" pitchFamily="2" charset="2"/>
              </a:rPr>
              <a:t>Cooperating with stakeholders from other regions/UN bodies  Council of Europe’s example of mainstreaming with the adoption of Disability Action Plan (2017-</a:t>
            </a:r>
            <a:r>
              <a:rPr lang="en-GB" sz="2600" dirty="0" smtClean="0">
                <a:sym typeface="Wingdings" panose="05000000000000000000" pitchFamily="2" charset="2"/>
              </a:rPr>
              <a:t>2023)/ regularization of OHCHR &amp; CRPD Committee interface with ASEAN bodies</a:t>
            </a:r>
            <a:endParaRPr lang="en-US" sz="2600" dirty="0" smtClean="0">
              <a:sym typeface="Wingdings" panose="05000000000000000000" pitchFamily="2" charset="2"/>
            </a:endParaRPr>
          </a:p>
          <a:p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301656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/>
              <a:t>R</a:t>
            </a:r>
            <a:r>
              <a:rPr lang="en-US" b="1" dirty="0" smtClean="0"/>
              <a:t>atification to Core Human Rights Treaties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219635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2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159" y="923327"/>
            <a:ext cx="11095682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7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Mainstreaming Disability Rights: Issues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219635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3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7" y="897061"/>
            <a:ext cx="1186010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ASEAN as ‘duty bearer’ to persons with disabilities (along side Member States that have primary responsibilities for the promotion and protection of their rights</a:t>
            </a:r>
            <a:r>
              <a:rPr lang="en-US" sz="2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ASEAN enters the historic phase of becoming a fully fledged Community in 2016 but the compartmentalization or pillarization of its structure and organ has rendered challenging mainstreaming of human rights principles, including disability rights</a:t>
            </a:r>
            <a:endParaRPr lang="en-US" sz="2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Statistics (Right to be recognized</a:t>
            </a:r>
            <a:r>
              <a:rPr lang="en-US" sz="2600" dirty="0"/>
              <a:t> </a:t>
            </a:r>
            <a:r>
              <a:rPr lang="en-US" sz="2600" dirty="0" smtClean="0"/>
              <a:t>as a person). Significant discrepancy; ESCAP/WHO </a:t>
            </a:r>
            <a:r>
              <a:rPr lang="en-US" sz="2600" dirty="0" err="1" smtClean="0"/>
              <a:t>est</a:t>
            </a:r>
            <a:r>
              <a:rPr lang="en-US" sz="2600" dirty="0" smtClean="0"/>
              <a:t> 10 percent of population with disabilities. Some ASEAN Member States report less than 0.1%. Some do not have statistical system available to give account of their identity.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Models of promotion and protection: from </a:t>
            </a:r>
            <a:r>
              <a:rPr lang="en-US" sz="2600" dirty="0" smtClean="0">
                <a:sym typeface="Wingdings" panose="05000000000000000000" pitchFamily="2" charset="2"/>
              </a:rPr>
              <a:t>charity &amp; social welfare model to human rights-based approach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>
                <a:sym typeface="Wingdings" panose="05000000000000000000" pitchFamily="2" charset="2"/>
              </a:rPr>
              <a:t>Impairment or disabilities still viewed as burden or stigma, leading to prejudices and exclusion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232447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Framework for Disability Rights in ASEAN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219635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4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6141493"/>
            <a:ext cx="1356697" cy="5900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4209" y="6329132"/>
            <a:ext cx="295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Dr.</a:t>
            </a:r>
            <a:r>
              <a:rPr lang="en-GB" sz="1400" dirty="0" smtClean="0"/>
              <a:t> </a:t>
            </a:r>
            <a:r>
              <a:rPr lang="en-GB" sz="1400" dirty="0" err="1" smtClean="0"/>
              <a:t>Seree</a:t>
            </a:r>
            <a:r>
              <a:rPr lang="en-GB" sz="1400" dirty="0" smtClean="0"/>
              <a:t> </a:t>
            </a:r>
            <a:r>
              <a:rPr lang="en-GB" sz="1400" dirty="0" err="1" smtClean="0"/>
              <a:t>Nonthasoot</a:t>
            </a:r>
            <a:r>
              <a:rPr lang="en-GB" sz="1400" dirty="0" smtClean="0"/>
              <a:t>, AICHR Thailand</a:t>
            </a:r>
            <a:endParaRPr lang="th-TH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63990" y="948734"/>
            <a:ext cx="11606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Bali Declaration on The Enhancement of The Role and </a:t>
            </a:r>
            <a:r>
              <a:rPr lang="en-US" sz="2400" dirty="0" smtClean="0"/>
              <a:t>Participation </a:t>
            </a:r>
            <a:r>
              <a:rPr lang="en-US" sz="2400" dirty="0"/>
              <a:t>of The Persons with Disabilities in ASEAN </a:t>
            </a:r>
            <a:r>
              <a:rPr lang="en-US" sz="2400" dirty="0" smtClean="0"/>
              <a:t>Community declaring the </a:t>
            </a:r>
            <a:r>
              <a:rPr lang="en-US" sz="2400" b="1" dirty="0" smtClean="0"/>
              <a:t>ASEAN Decade for Persons with Disabilities 2011-2020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ASEAN Declaration </a:t>
            </a:r>
            <a:r>
              <a:rPr lang="en-US" sz="2400" dirty="0" smtClean="0"/>
              <a:t>on Strengthening </a:t>
            </a:r>
            <a:r>
              <a:rPr lang="en-US" sz="2400" dirty="0"/>
              <a:t>Social </a:t>
            </a:r>
            <a:r>
              <a:rPr lang="en-US" sz="2400" dirty="0" smtClean="0"/>
              <a:t>Protection 2014 seeking to create social inclusion for persons with disabilities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Since April 2016, </a:t>
            </a:r>
            <a:r>
              <a:rPr lang="en-US" sz="2400" b="1" dirty="0" smtClean="0"/>
              <a:t>the Convention on the Rights of Persons with Disabilities </a:t>
            </a:r>
            <a:r>
              <a:rPr lang="en-US" sz="2400" dirty="0" smtClean="0"/>
              <a:t>has become the third human rights convention that is ratified by </a:t>
            </a:r>
            <a:r>
              <a:rPr lang="en-US" sz="2400" b="1" dirty="0" smtClean="0"/>
              <a:t>all ten ASEAN Member States </a:t>
            </a:r>
            <a:r>
              <a:rPr lang="en-US" sz="2400" dirty="0" smtClean="0"/>
              <a:t>(after CRC and CEDAW; 2016 </a:t>
            </a:r>
            <a:r>
              <a:rPr lang="en-US" sz="2400" dirty="0" smtClean="0"/>
              <a:t>also the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Anniversary of the CRPD</a:t>
            </a:r>
            <a:r>
              <a:rPr lang="en-US" sz="24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81902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AICHR &amp; </a:t>
            </a:r>
            <a:r>
              <a:rPr lang="en-US" b="1" smtClean="0"/>
              <a:t>Disability Rights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219635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5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6" y="800215"/>
            <a:ext cx="1186010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Three Regional Dialogues on the Mainstreaming of the Rights of Persons with Disabilities, designed as a cross-cutting forum on disabilities and engaging multi-stakeholders including ASEAN bodies, UN bodies, DPOs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Dialogue (2015) on general framework of promotion &amp; protection, political rights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Dialogue (2016) on health, education and employment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Dialogue (2017) on universal </a:t>
            </a:r>
            <a:r>
              <a:rPr lang="en-US" sz="2600" dirty="0" smtClean="0"/>
              <a:t>design &amp; Role of ICT, </a:t>
            </a:r>
            <a:r>
              <a:rPr lang="en-US" sz="2600" dirty="0" smtClean="0"/>
              <a:t>access to justice and </a:t>
            </a:r>
            <a:r>
              <a:rPr lang="en-US" sz="2600" dirty="0" smtClean="0"/>
              <a:t>participation in decision-making</a:t>
            </a:r>
            <a:endParaRPr lang="en-US" sz="2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AICHR Training on the Rights of Persons with Disabilities (11-14 October in Bangkok, Thailand)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Appointment of </a:t>
            </a:r>
            <a:r>
              <a:rPr lang="en-US" sz="2600" b="1" dirty="0" smtClean="0"/>
              <a:t>Task Force on the Mainstreaming of the Rights of Persons with Disabilities</a:t>
            </a:r>
            <a:r>
              <a:rPr lang="en-US" sz="2600" dirty="0" smtClean="0"/>
              <a:t>, with a mandate to develop a </a:t>
            </a:r>
            <a:r>
              <a:rPr lang="en-US" sz="2600" b="1" dirty="0" smtClean="0"/>
              <a:t>Regional Action Plan on the Mainstreaming of the Rights of Persons with Disabilities</a:t>
            </a:r>
            <a:r>
              <a:rPr lang="en-US" sz="2600" dirty="0" smtClean="0"/>
              <a:t> by 2017 (50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Anniversary of ASEAN)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414780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Mainstreaming Disability Rights: Principles 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219635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6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7" y="897061"/>
            <a:ext cx="118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h-TH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1836" y="1127893"/>
            <a:ext cx="1168570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ASEAN Charter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ASEAN Human Rights Declaration 2012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ASEAN Vision 2025: Forging Ahead Together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Bali Declaration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Incheon strategy to 'make the right real' for persons with disabilities in Asia and the </a:t>
            </a:r>
            <a:r>
              <a:rPr lang="en-US" sz="2600" dirty="0" smtClean="0"/>
              <a:t>Pacific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Convention of the Rights of Persons with Disabilities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Sustainable Development </a:t>
            </a:r>
            <a:r>
              <a:rPr lang="en-US" sz="2600" dirty="0" smtClean="0"/>
              <a:t>Goals 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211084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ASEAN Structure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92115" y="6302561"/>
            <a:ext cx="478544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7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7" y="897061"/>
            <a:ext cx="118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h-TH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48981"/>
              </p:ext>
            </p:extLst>
          </p:nvPr>
        </p:nvGraphicFramePr>
        <p:xfrm>
          <a:off x="595087" y="897062"/>
          <a:ext cx="11175572" cy="5588631"/>
        </p:xfrm>
        <a:graphic>
          <a:graphicData uri="http://schemas.openxmlformats.org/drawingml/2006/table">
            <a:tbl>
              <a:tblPr firstRow="1" firstCol="1" bandRow="1"/>
              <a:tblGrid>
                <a:gridCol w="3724924"/>
                <a:gridCol w="3724924"/>
                <a:gridCol w="3725724"/>
              </a:tblGrid>
              <a:tr h="2238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List of Selected ASEAN Sectoral Ministerial Bodies (Source: ASEAN Charter)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Political-Security Community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Economic Community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Socio-Cultural Community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6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Foreign Ministers Meeting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Defence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Ministers Meeting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ASEAN Law Ministers Meeting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ASEAN Senior Law Officials Meeting (ASLOM)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Ministerial Meeting on Transnational Crime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 Meeting on Transnational Crime (SOMTC)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Directors-General of Immigration Departments and Heads of Consular Affairs Divisions of Ministries of Foreign Affairs Meeting (DGICM)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Economic Ministers Meeting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Economic Officials Meeting (SEOM)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Free Trade Area (AFTA) Council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Investment Area (AIA) Council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Ministers Meetings on Agriculture and Forestry (AMAF)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Ministers on Energy Meeting (AMEM)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Ministerial Meeting on Science and Technology (AMMST)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Ministers Responsible for Information (AMRI)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Officials Meeting Responsible for Information (SOMRI)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Ministers Responsible for Culture and Arts (AMCA)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Education Ministers Meeting (ASED)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Officials Meeting on Education (SOM-ED)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Ministerial Meeting on Disaster Management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Committee on Disaster Management (ACDM)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Ministerial Meeting on the Environment (AMME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5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ASEAN Structure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475129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8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7" y="897061"/>
            <a:ext cx="118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h-TH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37066"/>
              </p:ext>
            </p:extLst>
          </p:nvPr>
        </p:nvGraphicFramePr>
        <p:xfrm>
          <a:off x="638629" y="897061"/>
          <a:ext cx="11132456" cy="5699760"/>
        </p:xfrm>
        <a:graphic>
          <a:graphicData uri="http://schemas.openxmlformats.org/drawingml/2006/table">
            <a:tbl>
              <a:tblPr firstRow="1" firstCol="1" bandRow="1"/>
              <a:tblGrid>
                <a:gridCol w="3710553"/>
                <a:gridCol w="3710553"/>
                <a:gridCol w="3711350"/>
              </a:tblGrid>
              <a:tr h="959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List of Selected ASEAN Sectoral Ministerial Bodies (Source: ASEAN Charter)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95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Political-Security Community</a:t>
                      </a:r>
                      <a:endParaRPr lang="en-US" sz="17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Economic Community</a:t>
                      </a:r>
                      <a:endParaRPr lang="en-US" sz="17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Socio-Cultural Community</a:t>
                      </a:r>
                      <a:endParaRPr lang="en-US" sz="17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Telecommunications and Information Technology Ministers Meeting (TELMIN)</a:t>
                      </a:r>
                      <a:endParaRPr lang="en-US" sz="17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Telecommunications and Information Technology Senior Officials Meeting (TELSOM)</a:t>
                      </a:r>
                      <a:endParaRPr lang="en-US" sz="17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Transport Ministers Meeting (ATM)</a:t>
                      </a:r>
                      <a:endParaRPr lang="en-US" sz="17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Transport Officials Meeting (STOM)</a:t>
                      </a:r>
                      <a:endParaRPr lang="en-US" sz="17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Meeting of the ASEAN Tourism Ministers (M-ATM)</a:t>
                      </a:r>
                      <a:endParaRPr lang="en-US" sz="17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Meeting of the ASEAN National Tourism </a:t>
                      </a:r>
                      <a:r>
                        <a:rPr lang="en-US" sz="17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Organisations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(ASEAN NTOs)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</a:t>
                      </a: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Ministerial Meeting on the Environment (AMME)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Senior Officials on the Environment (ASOEN)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Health Ministers Meeting (AHMM)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Officials Meeting on Health Development (SOMHD)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</a:t>
                      </a:r>
                      <a:r>
                        <a:rPr lang="en-US" sz="17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Labour</a:t>
                      </a: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Ministers Meeting (ALMM)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</a:t>
                      </a:r>
                      <a:r>
                        <a:rPr lang="en-US" sz="17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Labour</a:t>
                      </a: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Officials Meeting (SLOM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Ministers on Rural Development and Poverty Eradication (AMRDPE)</a:t>
                      </a:r>
                    </a:p>
                    <a:p>
                      <a:pPr marL="285750" lvl="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 Meeting on Rural Development and Poverty Eradication (SOMRDPE)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0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6109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ASEAN Structure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023" y="6302561"/>
            <a:ext cx="475129" cy="365125"/>
          </a:xfrm>
        </p:spPr>
        <p:txBody>
          <a:bodyPr/>
          <a:lstStyle/>
          <a:p>
            <a:fld id="{3CF4D827-0533-4204-BEB5-552EFDFC990B}" type="slidenum">
              <a:rPr lang="en-GB" sz="2000" smtClean="0"/>
              <a:t>9</a:t>
            </a:fld>
            <a:endParaRPr lang="en-GB" sz="2000" dirty="0"/>
          </a:p>
        </p:txBody>
      </p:sp>
      <p:pic>
        <p:nvPicPr>
          <p:cNvPr id="7" name="Picture 6" descr="ASEAN | ONE VISION ONE IDENTITY ONE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452" y="37646"/>
            <a:ext cx="21717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12" y="5926676"/>
            <a:ext cx="1801087" cy="804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7024" y="6302561"/>
            <a:ext cx="3341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Dr.</a:t>
            </a:r>
            <a:r>
              <a:rPr lang="en-GB" sz="1600" dirty="0" smtClean="0"/>
              <a:t> </a:t>
            </a:r>
            <a:r>
              <a:rPr lang="en-GB" sz="1600" dirty="0" err="1" smtClean="0"/>
              <a:t>Seree</a:t>
            </a:r>
            <a:r>
              <a:rPr lang="en-GB" sz="1600" dirty="0" smtClean="0"/>
              <a:t> </a:t>
            </a:r>
            <a:r>
              <a:rPr lang="en-GB" sz="1600" dirty="0" err="1" smtClean="0"/>
              <a:t>Nonthasoot</a:t>
            </a:r>
            <a:r>
              <a:rPr lang="en-GB" sz="1600" dirty="0" smtClean="0"/>
              <a:t>, AICHR Thailand</a:t>
            </a:r>
            <a:endParaRPr lang="th-TH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66047" y="897061"/>
            <a:ext cx="118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h-TH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00309"/>
              </p:ext>
            </p:extLst>
          </p:nvPr>
        </p:nvGraphicFramePr>
        <p:xfrm>
          <a:off x="529771" y="810431"/>
          <a:ext cx="11132456" cy="4922520"/>
        </p:xfrm>
        <a:graphic>
          <a:graphicData uri="http://schemas.openxmlformats.org/drawingml/2006/table">
            <a:tbl>
              <a:tblPr firstRow="1" firstCol="1" bandRow="1"/>
              <a:tblGrid>
                <a:gridCol w="3710553"/>
                <a:gridCol w="3710553"/>
                <a:gridCol w="3711350"/>
              </a:tblGrid>
              <a:tr h="959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List of Selected ASEAN Sectoral Ministerial Bodies (Source: ASEAN Charter)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95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Political-Security Community</a:t>
                      </a:r>
                      <a:endParaRPr lang="en-US" sz="17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Economic Community</a:t>
                      </a:r>
                      <a:endParaRPr lang="en-US" sz="17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Socio-Cultural Community</a:t>
                      </a:r>
                      <a:endParaRPr lang="en-US" sz="17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</a:t>
                      </a: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Ministerial Meeting on Social Welfare and Development (AMMSWD)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Officials Meeting on Social Welfare and Development (SOMSWD)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Ministerial Meeting on Youth (AMMY)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Senior Officials Meeting on Youth (SOMY)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Conference on Civil Service Matters (ACCSM)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Coordinating Centre for Humanitarian Assistance on Disaster Management (AHA Centre)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ASEAN University Network (AUN)</a:t>
                      </a:r>
                      <a:endParaRPr lang="en-US" sz="17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668" marR="29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91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C4B4FD-6284-4F77-A78D-8A6D18EA9961}"/>
</file>

<file path=customXml/itemProps2.xml><?xml version="1.0" encoding="utf-8"?>
<ds:datastoreItem xmlns:ds="http://schemas.openxmlformats.org/officeDocument/2006/customXml" ds:itemID="{1A7F7BED-2882-414C-8B32-5EE430B530BE}"/>
</file>

<file path=customXml/itemProps3.xml><?xml version="1.0" encoding="utf-8"?>
<ds:datastoreItem xmlns:ds="http://schemas.openxmlformats.org/officeDocument/2006/customXml" ds:itemID="{B044D189-CD8B-4ADF-9514-80D459B289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1090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Angsana New</vt:lpstr>
      <vt:lpstr>Arial</vt:lpstr>
      <vt:lpstr>Calibri</vt:lpstr>
      <vt:lpstr>Calibri Light</vt:lpstr>
      <vt:lpstr>Cordia New</vt:lpstr>
      <vt:lpstr>Symbol</vt:lpstr>
      <vt:lpstr>TH SarabunPSK</vt:lpstr>
      <vt:lpstr>Wingdings</vt:lpstr>
      <vt:lpstr>Office Theme</vt:lpstr>
      <vt:lpstr>Panel 4: Cooperation in relation to specific groups in focus (Persons with Disabilities)  International Workshop on Enhancing Cooperation between  United Nations and Regional Human Rights Mechanisms 5 October 2016, Geneva, Palais des Nations</vt:lpstr>
      <vt:lpstr>Ratification to Core Human Rights Treaties</vt:lpstr>
      <vt:lpstr>Mainstreaming Disability Rights: Issues</vt:lpstr>
      <vt:lpstr>Framework for Disability Rights in ASEAN</vt:lpstr>
      <vt:lpstr>AICHR &amp; Disability Rights</vt:lpstr>
      <vt:lpstr>Mainstreaming Disability Rights: Principles </vt:lpstr>
      <vt:lpstr>ASEAN Structure</vt:lpstr>
      <vt:lpstr>ASEAN Structure</vt:lpstr>
      <vt:lpstr>ASEAN Structure</vt:lpstr>
      <vt:lpstr>ASEAN Vision 2025</vt:lpstr>
      <vt:lpstr>Possible Actions/ Measures for RAP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ASEAN and ASEAN Human Rights Mechanisms</dc:title>
  <dc:creator>S N</dc:creator>
  <cp:lastModifiedBy>User</cp:lastModifiedBy>
  <cp:revision>101</cp:revision>
  <dcterms:created xsi:type="dcterms:W3CDTF">2014-11-26T08:09:11Z</dcterms:created>
  <dcterms:modified xsi:type="dcterms:W3CDTF">2016-10-03T14:52:03Z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3802000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