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3" r:id="rId3"/>
  </p:sldMasterIdLst>
  <p:sldIdLst>
    <p:sldId id="256" r:id="rId4"/>
    <p:sldId id="261" r:id="rId5"/>
    <p:sldId id="266" r:id="rId6"/>
    <p:sldId id="263" r:id="rId7"/>
    <p:sldId id="264" r:id="rId8"/>
    <p:sldId id="265" r:id="rId9"/>
    <p:sldId id="259" r:id="rId1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9D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Objects="1" showGuides="1">
      <p:cViewPr varScale="1">
        <p:scale>
          <a:sx n="104" d="100"/>
          <a:sy n="104" d="100"/>
        </p:scale>
        <p:origin x="19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405000"/>
            <a:ext cx="5760640" cy="2022734"/>
          </a:xfrm>
        </p:spPr>
        <p:txBody>
          <a:bodyPr anchor="t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571750"/>
            <a:ext cx="5112088" cy="144016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1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44116"/>
            <a:ext cx="8291380" cy="655499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653623"/>
            <a:ext cx="5410980" cy="2941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 marL="1792288" indent="0">
              <a:buNone/>
              <a:defRPr sz="1600"/>
            </a:lvl6pPr>
            <a:lvl7pPr marL="2151063" indent="0">
              <a:buNone/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653623"/>
            <a:ext cx="2736380" cy="2941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24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948180"/>
            <a:ext cx="3456480" cy="921472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948181"/>
            <a:ext cx="5040700" cy="356783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1923660"/>
            <a:ext cx="3456480" cy="259236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3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69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491630"/>
            <a:ext cx="8353160" cy="10801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16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3111826"/>
            <a:ext cx="8353160" cy="1080150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951526"/>
            <a:ext cx="8353160" cy="2106293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55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70"/>
            <a:ext cx="8353160" cy="4860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1"/>
            <a:ext cx="8353160" cy="3102992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291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1792288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600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951524"/>
            <a:ext cx="4101968" cy="828137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1851671"/>
            <a:ext cx="4101968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1525"/>
            <a:ext cx="4103555" cy="828136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1671"/>
            <a:ext cx="4103555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58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44116"/>
            <a:ext cx="8291380" cy="655499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653623"/>
            <a:ext cx="5410980" cy="2941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 marL="1792288" indent="0">
              <a:buNone/>
              <a:defRPr sz="1600"/>
            </a:lvl6pPr>
            <a:lvl7pPr marL="2151063" indent="0">
              <a:buNone/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653623"/>
            <a:ext cx="2736380" cy="2941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366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948180"/>
            <a:ext cx="3456480" cy="921472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948181"/>
            <a:ext cx="5040700" cy="356783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1923660"/>
            <a:ext cx="3456480" cy="259236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16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405000"/>
            <a:ext cx="5760640" cy="1734702"/>
          </a:xfrm>
        </p:spPr>
        <p:txBody>
          <a:bodyPr anchor="t" anchorCtr="0">
            <a:normAutofit/>
          </a:bodyPr>
          <a:lstStyle>
            <a:lvl1pPr algn="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2283718"/>
            <a:ext cx="5040080" cy="1584176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80000" y="4011910"/>
            <a:ext cx="421248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9DD1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fra.europa.eu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39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57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691" y="3273828"/>
            <a:ext cx="5040560" cy="1080120"/>
          </a:xfrm>
        </p:spPr>
        <p:txBody>
          <a:bodyPr anchor="t" anchorCtr="0">
            <a:normAutofit/>
          </a:bodyPr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4200" y="405000"/>
            <a:ext cx="5768280" cy="27428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3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1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491630"/>
            <a:ext cx="8353160" cy="10801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68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3111826"/>
            <a:ext cx="8353160" cy="1080150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951526"/>
            <a:ext cx="8353160" cy="2106293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8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70"/>
            <a:ext cx="8353160" cy="4860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1"/>
            <a:ext cx="8353160" cy="3102992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24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1792288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69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951524"/>
            <a:ext cx="4101968" cy="828137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1851671"/>
            <a:ext cx="4101968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1525"/>
            <a:ext cx="4103555" cy="828136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1671"/>
            <a:ext cx="4103555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1920" y="1200151"/>
            <a:ext cx="483488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2D54DB-31F6-4C31-A32F-FB6DD0BFEEC2}" type="datetimeFigureOut">
              <a:rPr lang="en-GB" smtClean="0"/>
              <a:pPr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7" r:id="rId3"/>
    <p:sldLayoutId id="2147483655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9DD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491601"/>
            <a:ext cx="8353160" cy="310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2" y="4840002"/>
            <a:ext cx="1752997" cy="303498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7054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6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65" r:id="rId4"/>
    <p:sldLayoutId id="2147483666" r:id="rId5"/>
    <p:sldLayoutId id="2147483669" r:id="rId6"/>
    <p:sldLayoutId id="2147483670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491601"/>
            <a:ext cx="8353160" cy="310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2" y="4840002"/>
            <a:ext cx="1752997" cy="303498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7054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9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Cooperation with the </a:t>
            </a:r>
            <a:r>
              <a:rPr lang="en-GB" sz="3600" dirty="0"/>
              <a:t>United </a:t>
            </a:r>
            <a:r>
              <a:rPr lang="en-GB" sz="3600" dirty="0" smtClean="0"/>
              <a:t>Nations – Follow </a:t>
            </a:r>
            <a:r>
              <a:rPr lang="en-GB" sz="3600" dirty="0"/>
              <a:t>up </a:t>
            </a:r>
            <a:r>
              <a:rPr lang="en-GB" sz="3600" dirty="0" smtClean="0"/>
              <a:t>on the </a:t>
            </a:r>
            <a:r>
              <a:rPr lang="en-GB" sz="3600" dirty="0"/>
              <a:t>Recommendations from </a:t>
            </a:r>
            <a:r>
              <a:rPr lang="en-GB" sz="3600" dirty="0" smtClean="0"/>
              <a:t>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787774"/>
            <a:ext cx="5112088" cy="144016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Dr Jonas Grimheden</a:t>
            </a:r>
          </a:p>
          <a:p>
            <a:r>
              <a:rPr lang="en-GB" sz="2400" dirty="0" smtClean="0"/>
              <a:t>Senior Policy Manager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07504" y="314367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5965" y="515128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5965" y="715889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5965" y="916650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4426" y="1117411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7504" y="1318172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3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… cross-referencing … (75) 1/2</a:t>
            </a:r>
            <a:r>
              <a:rPr lang="en-GB" dirty="0"/>
              <a:t/>
            </a:r>
            <a:br>
              <a:rPr lang="en-GB" dirty="0"/>
            </a:b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0"/>
            <a:ext cx="8353160" cy="338437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UPR (submissions on 23 of the 28 EU Member States since 2013) </a:t>
            </a:r>
          </a:p>
          <a:p>
            <a:r>
              <a:rPr lang="en-GB" dirty="0" smtClean="0"/>
              <a:t>TBs</a:t>
            </a:r>
          </a:p>
          <a:p>
            <a:pPr lvl="1"/>
            <a:r>
              <a:rPr lang="en-GB" dirty="0" smtClean="0"/>
              <a:t>CERD</a:t>
            </a:r>
            <a:r>
              <a:rPr lang="en-GB" dirty="0"/>
              <a:t>, CRC, and </a:t>
            </a:r>
            <a:r>
              <a:rPr lang="en-GB" dirty="0" smtClean="0"/>
              <a:t>CESCR (submissions on 15 EU Member Stats since 2015)</a:t>
            </a:r>
          </a:p>
          <a:p>
            <a:pPr lvl="1"/>
            <a:r>
              <a:rPr lang="en-GB" dirty="0" smtClean="0"/>
              <a:t>CRPD and CRC (submission on 5 thematic issues since 2015)</a:t>
            </a:r>
            <a:endParaRPr lang="en-GB" dirty="0"/>
          </a:p>
          <a:p>
            <a:r>
              <a:rPr lang="en-GB" dirty="0" smtClean="0"/>
              <a:t>SPs</a:t>
            </a:r>
          </a:p>
          <a:p>
            <a:pPr lvl="1"/>
            <a:r>
              <a:rPr lang="en-GB" dirty="0" smtClean="0"/>
              <a:t>migration in particular with cross-references, </a:t>
            </a:r>
            <a:r>
              <a:rPr lang="en-GB" dirty="0" err="1" smtClean="0"/>
              <a:t>e.g</a:t>
            </a:r>
            <a:r>
              <a:rPr lang="en-GB" dirty="0" smtClean="0"/>
              <a:t> monthly data and information collections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0108" y="195486"/>
            <a:ext cx="424847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Follow up on Recommendations from 2014 </a:t>
            </a:r>
            <a:r>
              <a:rPr lang="en-GB" sz="1100" dirty="0"/>
              <a:t>(A/HRC/28/31</a:t>
            </a:r>
            <a:r>
              <a:rPr lang="en-GB" sz="1100" dirty="0" smtClean="0"/>
              <a:t>, paragraph </a:t>
            </a:r>
            <a:r>
              <a:rPr lang="en-GB" sz="1100" dirty="0"/>
              <a:t>in parenthesis)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7504" y="314367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5965" y="515128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5965" y="715889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5965" y="916650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426" y="1117411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9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… cross-referencing … (75) 2/2</a:t>
            </a:r>
            <a:r>
              <a:rPr lang="en-GB" dirty="0"/>
              <a:t/>
            </a:r>
            <a:br>
              <a:rPr lang="en-GB" dirty="0"/>
            </a:b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0"/>
            <a:ext cx="8353160" cy="3384375"/>
          </a:xfrm>
        </p:spPr>
        <p:txBody>
          <a:bodyPr>
            <a:normAutofit/>
          </a:bodyPr>
          <a:lstStyle/>
          <a:p>
            <a:r>
              <a:rPr lang="en-GB" dirty="0" smtClean="0"/>
              <a:t>FRA Reports, Opinions and Handbooks (w/ </a:t>
            </a:r>
            <a:r>
              <a:rPr lang="en-GB" dirty="0" err="1" smtClean="0"/>
              <a:t>CoE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includes UN standards (in addition to Council of Europe and EU)</a:t>
            </a:r>
          </a:p>
          <a:p>
            <a:r>
              <a:rPr lang="en-GB" dirty="0" smtClean="0"/>
              <a:t>Joining up levels online</a:t>
            </a:r>
          </a:p>
          <a:p>
            <a:pPr lvl="1"/>
            <a:r>
              <a:rPr lang="en-GB" dirty="0" smtClean="0"/>
              <a:t>EFRIS</a:t>
            </a:r>
          </a:p>
          <a:p>
            <a:r>
              <a:rPr lang="en-GB" dirty="0" smtClean="0"/>
              <a:t>Exchanges</a:t>
            </a:r>
          </a:p>
          <a:p>
            <a:pPr lvl="1"/>
            <a:r>
              <a:rPr lang="en-GB" dirty="0" smtClean="0"/>
              <a:t>Council of Europe, OSCE, UNODC</a:t>
            </a:r>
          </a:p>
          <a:p>
            <a:pPr lvl="1"/>
            <a:r>
              <a:rPr lang="en-GB" dirty="0" smtClean="0"/>
              <a:t>ASEAN, OAS</a:t>
            </a:r>
          </a:p>
          <a:p>
            <a:r>
              <a:rPr lang="en-GB" dirty="0"/>
              <a:t>CRPD </a:t>
            </a:r>
            <a:r>
              <a:rPr lang="en-GB" dirty="0" smtClean="0"/>
              <a:t>Framework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00108" y="195486"/>
            <a:ext cx="424847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Follow up on Recommendations from 2014 </a:t>
            </a:r>
            <a:r>
              <a:rPr lang="en-GB" sz="1100" dirty="0"/>
              <a:t>(A/HRC/28/31</a:t>
            </a:r>
            <a:r>
              <a:rPr lang="en-GB" sz="1100" dirty="0" smtClean="0"/>
              <a:t>, paragraph </a:t>
            </a:r>
            <a:r>
              <a:rPr lang="en-GB" sz="1100" dirty="0"/>
              <a:t>in parenthesis)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42447">
            <a:off x="6907307" y="2471758"/>
            <a:ext cx="1438275" cy="2019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7504" y="314367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5965" y="515128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5965" y="715889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5965" y="916650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4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… </a:t>
            </a:r>
            <a:r>
              <a:rPr lang="en-GB" sz="2400" dirty="0"/>
              <a:t>gathering of statistics </a:t>
            </a:r>
            <a:r>
              <a:rPr lang="en-GB" sz="2400" dirty="0" smtClean="0"/>
              <a:t>[…] at </a:t>
            </a:r>
            <a:r>
              <a:rPr lang="en-GB" sz="2400" dirty="0"/>
              <a:t>the national </a:t>
            </a:r>
            <a:r>
              <a:rPr lang="en-GB" sz="2400" dirty="0" smtClean="0"/>
              <a:t>level […] </a:t>
            </a:r>
            <a:r>
              <a:rPr lang="en-GB" sz="2400" dirty="0"/>
              <a:t>particularly human rights indicators</a:t>
            </a:r>
            <a:r>
              <a:rPr lang="en-GB" sz="2400" dirty="0" smtClean="0"/>
              <a:t> … (79)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779661"/>
            <a:ext cx="8353160" cy="2814961"/>
          </a:xfrm>
        </p:spPr>
        <p:txBody>
          <a:bodyPr>
            <a:normAutofit/>
          </a:bodyPr>
          <a:lstStyle/>
          <a:p>
            <a:r>
              <a:rPr lang="en-GB" dirty="0" smtClean="0"/>
              <a:t>Surveys (violence against women, minorities and immigrants, religious groups LGBTI) + majority survey</a:t>
            </a:r>
          </a:p>
          <a:p>
            <a:r>
              <a:rPr lang="en-GB" dirty="0" smtClean="0"/>
              <a:t>OHCHR’s Framework of Structural, Process and Outcome indicators (Roma, disability/CRPD) and more</a:t>
            </a:r>
          </a:p>
          <a:p>
            <a:r>
              <a:rPr lang="en-GB" dirty="0" smtClean="0"/>
              <a:t>SDGs – trying to frame some of our work in the context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00108" y="195486"/>
            <a:ext cx="424847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Follow up on Recommendations from 2014 </a:t>
            </a:r>
            <a:r>
              <a:rPr lang="en-GB" sz="1100" dirty="0"/>
              <a:t>(A/HRC/28/31</a:t>
            </a:r>
            <a:r>
              <a:rPr lang="en-GB" sz="1100" dirty="0" smtClean="0"/>
              <a:t>, paragraph </a:t>
            </a:r>
            <a:r>
              <a:rPr lang="en-GB" sz="1100" dirty="0"/>
              <a:t>in parenthesis)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795886"/>
            <a:ext cx="7439025" cy="27908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7504" y="314367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5965" y="515128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5965" y="715889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9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sensitize […] </a:t>
            </a:r>
            <a:r>
              <a:rPr lang="en-GB" dirty="0"/>
              <a:t>about </a:t>
            </a:r>
            <a:r>
              <a:rPr lang="en-GB" dirty="0" smtClean="0"/>
              <a:t>ratifying </a:t>
            </a:r>
            <a:r>
              <a:rPr lang="en-GB" dirty="0"/>
              <a:t>(83)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1"/>
            <a:ext cx="7704972" cy="3102992"/>
          </a:xfrm>
        </p:spPr>
        <p:txBody>
          <a:bodyPr>
            <a:normAutofit/>
          </a:bodyPr>
          <a:lstStyle/>
          <a:p>
            <a:r>
              <a:rPr lang="en-GB" dirty="0" smtClean="0"/>
              <a:t>Online ‘commitment’ tables for the 28 EU Member States</a:t>
            </a:r>
          </a:p>
          <a:p>
            <a:pPr lvl="1"/>
            <a:r>
              <a:rPr lang="en-GB" dirty="0" smtClean="0"/>
              <a:t>State parties</a:t>
            </a:r>
          </a:p>
          <a:p>
            <a:pPr lvl="1"/>
            <a:r>
              <a:rPr lang="en-GB" dirty="0" smtClean="0"/>
              <a:t>Acceptance</a:t>
            </a:r>
          </a:p>
          <a:p>
            <a:pPr lvl="1"/>
            <a:r>
              <a:rPr lang="en-GB" dirty="0" smtClean="0"/>
              <a:t>Cases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00108" y="195486"/>
            <a:ext cx="424847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Follow up on Recommendations from 2014 </a:t>
            </a:r>
            <a:r>
              <a:rPr lang="en-GB" sz="1100" dirty="0"/>
              <a:t>(A/HRC/28/31</a:t>
            </a:r>
            <a:r>
              <a:rPr lang="en-GB" sz="1100" dirty="0" smtClean="0"/>
              <a:t>, paragraph </a:t>
            </a:r>
            <a:r>
              <a:rPr lang="en-GB" sz="1100" dirty="0"/>
              <a:t>in parenthesis)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995686"/>
            <a:ext cx="6076950" cy="434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7504" y="314367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5965" y="515128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4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… access </a:t>
            </a:r>
            <a:r>
              <a:rPr lang="en-GB" sz="2400" dirty="0"/>
              <a:t>to judicial and quasi-judicial </a:t>
            </a:r>
            <a:r>
              <a:rPr lang="en-GB" sz="2400" dirty="0" smtClean="0"/>
              <a:t>bodies [… NHRIs] and [CSOs] as </a:t>
            </a:r>
            <a:r>
              <a:rPr lang="en-GB" sz="2400" dirty="0"/>
              <a:t>reliable partners </a:t>
            </a:r>
            <a:r>
              <a:rPr lang="en-GB" sz="2400" dirty="0" smtClean="0"/>
              <a:t>(83)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779662"/>
            <a:ext cx="8353160" cy="2952327"/>
          </a:xfrm>
        </p:spPr>
        <p:txBody>
          <a:bodyPr>
            <a:normAutofit/>
          </a:bodyPr>
          <a:lstStyle/>
          <a:p>
            <a:r>
              <a:rPr lang="en-GB" dirty="0" smtClean="0"/>
              <a:t>NHRI Handbook and mapping, collaboration</a:t>
            </a:r>
          </a:p>
          <a:p>
            <a:endParaRPr lang="en-GB" dirty="0" smtClean="0"/>
          </a:p>
          <a:p>
            <a:r>
              <a:rPr lang="en-GB" dirty="0" smtClean="0"/>
              <a:t>Clarity</a:t>
            </a:r>
          </a:p>
          <a:p>
            <a:endParaRPr lang="en-GB" dirty="0" smtClean="0"/>
          </a:p>
          <a:p>
            <a:r>
              <a:rPr lang="en-GB" dirty="0" smtClean="0"/>
              <a:t>FRP</a:t>
            </a:r>
          </a:p>
          <a:p>
            <a:pPr lvl="1"/>
            <a:r>
              <a:rPr lang="en-GB" dirty="0" smtClean="0"/>
              <a:t>Regular network meeting with 400 CSOs, online consultations, 2.0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00108" y="195486"/>
            <a:ext cx="424847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Follow up on Recommendations from 2014 </a:t>
            </a:r>
            <a:r>
              <a:rPr lang="en-GB" sz="1100" dirty="0"/>
              <a:t>(A/HRC/28/31</a:t>
            </a:r>
            <a:r>
              <a:rPr lang="en-GB" sz="1100" dirty="0" smtClean="0"/>
              <a:t>, paragraph </a:t>
            </a:r>
            <a:r>
              <a:rPr lang="en-GB" sz="1100" dirty="0"/>
              <a:t>in parenthesis)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779662"/>
            <a:ext cx="1400175" cy="201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355726"/>
            <a:ext cx="2705100" cy="14382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7504" y="314367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8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j</a:t>
            </a:r>
            <a:r>
              <a:rPr lang="en-GB" sz="2400" dirty="0" smtClean="0"/>
              <a:t>onas.grimheden@fra.europa.eu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113606"/>
            <a:ext cx="72008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9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16x9_ARIAL - Copy" id="{043382C5-6358-40DF-B675-4F9EC72DDB58}" vid="{74D878BB-0FCD-4092-A641-1CBC7145F6BD}"/>
    </a:ext>
  </a:extLst>
</a:theme>
</file>

<file path=ppt/theme/theme2.xml><?xml version="1.0" encoding="utf-8"?>
<a:theme xmlns:a="http://schemas.openxmlformats.org/drawingml/2006/main" name="PP_16x9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16x9_ARIAL - Copy" id="{043382C5-6358-40DF-B675-4F9EC72DDB58}" vid="{537EB1BC-9A12-405F-852E-EDEF5D0BE8CA}"/>
    </a:ext>
  </a:extLst>
</a:theme>
</file>

<file path=ppt/theme/theme3.xml><?xml version="1.0" encoding="utf-8"?>
<a:theme xmlns:a="http://schemas.openxmlformats.org/drawingml/2006/main" name="1_PP_16x9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16x9_ARIAL - Copy" id="{043382C5-6358-40DF-B675-4F9EC72DDB58}" vid="{3059DA55-BBC8-4ED9-91C4-543A1B5407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F8126D-9789-45BF-99B8-919B72336561}"/>
</file>

<file path=customXml/itemProps2.xml><?xml version="1.0" encoding="utf-8"?>
<ds:datastoreItem xmlns:ds="http://schemas.openxmlformats.org/officeDocument/2006/customXml" ds:itemID="{701142D7-5D85-4DDF-84EC-C549946ED324}"/>
</file>

<file path=customXml/itemProps3.xml><?xml version="1.0" encoding="utf-8"?>
<ds:datastoreItem xmlns:ds="http://schemas.openxmlformats.org/officeDocument/2006/customXml" ds:itemID="{16B87DB5-B577-4EA8-8EDE-6D9E0AAEE1F8}"/>
</file>

<file path=docProps/app.xml><?xml version="1.0" encoding="utf-8"?>
<Properties xmlns="http://schemas.openxmlformats.org/officeDocument/2006/extended-properties" xmlns:vt="http://schemas.openxmlformats.org/officeDocument/2006/docPropsVTypes">
  <Template>PP_16x9_ARIAL</Template>
  <TotalTime>204</TotalTime>
  <Words>323</Words>
  <Application>Microsoft Office PowerPoint</Application>
  <PresentationFormat>On-screen Show (16:9)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DaxlinePro-Regular</vt:lpstr>
      <vt:lpstr>ヒラギノ角ゴ Pro W3</vt:lpstr>
      <vt:lpstr>Office Theme</vt:lpstr>
      <vt:lpstr>PP_16x9_ARIAL</vt:lpstr>
      <vt:lpstr>1_PP_16x9_ARIAL</vt:lpstr>
      <vt:lpstr>Cooperation with the United Nations – Follow up on the Recommendations from 2014</vt:lpstr>
      <vt:lpstr>… cross-referencing … (75) 1/2 </vt:lpstr>
      <vt:lpstr>… cross-referencing … (75) 2/2 </vt:lpstr>
      <vt:lpstr>… gathering of statistics […] at the national level […] particularly human rights indicators … (79)</vt:lpstr>
      <vt:lpstr>sensitize […] about ratifying (83)</vt:lpstr>
      <vt:lpstr>… access to judicial and quasi-judicial bodies [… NHRIs] and [CSOs] as reliable partners (83)</vt:lpstr>
      <vt:lpstr>Thanks!</vt:lpstr>
    </vt:vector>
  </TitlesOfParts>
  <Company>EU Fundamental Rights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Cooperation with the United Nations</dc:title>
  <dc:creator>Jonas GRIMHEDEN</dc:creator>
  <cp:lastModifiedBy>Jonas GRIMHEDEN</cp:lastModifiedBy>
  <cp:revision>21</cp:revision>
  <dcterms:created xsi:type="dcterms:W3CDTF">2016-09-29T16:27:58Z</dcterms:created>
  <dcterms:modified xsi:type="dcterms:W3CDTF">2016-09-29T19:52:03Z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3800400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