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1"/>
  </p:notesMasterIdLst>
  <p:sldIdLst>
    <p:sldId id="256" r:id="rId2"/>
    <p:sldId id="298" r:id="rId3"/>
    <p:sldId id="299" r:id="rId4"/>
    <p:sldId id="300" r:id="rId5"/>
    <p:sldId id="304" r:id="rId6"/>
    <p:sldId id="293" r:id="rId7"/>
    <p:sldId id="302" r:id="rId8"/>
    <p:sldId id="301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/>
  </p:normalViewPr>
  <p:slideViewPr>
    <p:cSldViewPr snapToGrid="0">
      <p:cViewPr>
        <p:scale>
          <a:sx n="70" d="100"/>
          <a:sy n="70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7230-1F56-4B17-839B-6EC8A668DE9C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4761-1310-4F87-AA12-6093F26E5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2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30F4-188E-46E0-9801-B97F6725A2EB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06F-078E-40D7-BA6F-2C93A880E9ED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F36C-0725-43AB-8FB3-973DD3DABB17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9B4C-DE52-4671-9289-EEADA93175D9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3F3-9587-47A3-ADB8-57E361669851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7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8594-1C7C-42A9-86B7-47CB61F80FF8}" type="datetime1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7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DA2-CD4D-454C-A7D5-16870BCBA3BA}" type="datetime1">
              <a:rPr lang="en-GB" smtClean="0"/>
              <a:t>03/10/2016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2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9F36-281B-4CEB-B0B3-27C0A91FDB35}" type="datetime1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3C0B-75D7-49B1-9C8D-06C33F6B0664}" type="datetime1">
              <a:rPr lang="en-GB" smtClean="0"/>
              <a:t>03/10/2016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17AB-115C-4A66-A05F-95F98F04CA7F}" type="datetime1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C11-D871-49C7-A236-673F02351D1F}" type="datetime1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1918-2B9D-44C7-A8B1-D7E36F1AABB5}" type="datetime1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Seree Nonthasoot (AICHR Thailand)     Facebook (SereeASEAN)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D827-0533-4204-BEB5-552EFDFC9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" y="5731717"/>
            <a:ext cx="12191999" cy="112628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Dr. Seree Nonthasoot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Representative of Thailand to the ASEAN Intergovernmental Commission on Human Rights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 descr="ASEAN-Em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53" y="3894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1" y="2750782"/>
            <a:ext cx="10824882" cy="2387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600" b="1" dirty="0" smtClean="0"/>
              <a:t>Panel 1(b): </a:t>
            </a:r>
            <a:r>
              <a:rPr lang="en-GB" sz="3600" b="1" dirty="0" smtClean="0"/>
              <a:t>Taking </a:t>
            </a:r>
            <a:r>
              <a:rPr lang="en-GB" sz="3600" b="1" dirty="0"/>
              <a:t>stock of developments in cooperation between United Nations and regional human rights </a:t>
            </a:r>
            <a:r>
              <a:rPr lang="en-GB" sz="3600" b="1" dirty="0" smtClean="0"/>
              <a:t>mechanisms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US" sz="2800" b="1" dirty="0" smtClean="0"/>
              <a:t>International Workshop </a:t>
            </a:r>
            <a:r>
              <a:rPr lang="en-US" sz="2800" b="1" dirty="0"/>
              <a:t>on </a:t>
            </a:r>
            <a:r>
              <a:rPr lang="en-US" sz="2800" b="1" dirty="0" smtClean="0"/>
              <a:t>Enhancing Cooperation </a:t>
            </a:r>
            <a:r>
              <a:rPr lang="en-US" sz="2800" b="1" dirty="0"/>
              <a:t>between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United </a:t>
            </a:r>
            <a:r>
              <a:rPr lang="en-US" sz="2800" b="1" dirty="0"/>
              <a:t>Nations and </a:t>
            </a:r>
            <a:r>
              <a:rPr lang="en-US" sz="2800" b="1" dirty="0" smtClean="0"/>
              <a:t>Regional Human </a:t>
            </a:r>
            <a:r>
              <a:rPr lang="en-US" sz="2800" b="1" dirty="0"/>
              <a:t>R</a:t>
            </a:r>
            <a:r>
              <a:rPr lang="en-US" sz="2800" b="1" dirty="0" smtClean="0"/>
              <a:t>ights </a:t>
            </a:r>
            <a:r>
              <a:rPr lang="en-US" sz="2800" b="1" dirty="0"/>
              <a:t>M</a:t>
            </a:r>
            <a:r>
              <a:rPr lang="en-US" sz="2800" b="1" dirty="0" smtClean="0"/>
              <a:t>echanisms</a:t>
            </a:r>
            <a:br>
              <a:rPr lang="en-US" sz="2800" b="1" dirty="0" smtClean="0"/>
            </a:br>
            <a:r>
              <a:rPr lang="en-US" sz="2800" b="1" dirty="0" smtClean="0"/>
              <a:t>4 October </a:t>
            </a:r>
            <a:r>
              <a:rPr lang="en-US" sz="2800" b="1" dirty="0"/>
              <a:t>2016, Geneva, </a:t>
            </a:r>
            <a:r>
              <a:rPr lang="en-US" sz="2800" b="1" dirty="0" err="1"/>
              <a:t>Palais</a:t>
            </a:r>
            <a:r>
              <a:rPr lang="en-US" sz="2800" b="1" dirty="0"/>
              <a:t> des </a:t>
            </a:r>
            <a:r>
              <a:rPr lang="en-US" sz="2800" b="1" dirty="0" smtClean="0"/>
              <a:t>Nations</a:t>
            </a:r>
            <a:endParaRPr lang="th-TH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810256" y="204769"/>
            <a:ext cx="11499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Panel 1(b)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The ASEAN Community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2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3" y="6264913"/>
            <a:ext cx="1264022" cy="466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7435" y="6364084"/>
            <a:ext cx="3341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Dr.</a:t>
            </a:r>
            <a:r>
              <a:rPr lang="en-GB" sz="1600" dirty="0" smtClean="0"/>
              <a:t> </a:t>
            </a:r>
            <a:r>
              <a:rPr lang="en-GB" sz="1600" dirty="0" err="1" smtClean="0"/>
              <a:t>Seree</a:t>
            </a:r>
            <a:r>
              <a:rPr lang="en-GB" sz="1600" dirty="0" smtClean="0"/>
              <a:t> </a:t>
            </a:r>
            <a:r>
              <a:rPr lang="en-GB" sz="1600" dirty="0" err="1" smtClean="0"/>
              <a:t>Nonthasoot</a:t>
            </a:r>
            <a:r>
              <a:rPr lang="en-GB" sz="1600" dirty="0" smtClean="0"/>
              <a:t>, AICHR Thailand</a:t>
            </a:r>
            <a:endParaRPr lang="th-T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107" y="969490"/>
            <a:ext cx="9617404" cy="53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  ASEAN Intergovernmental Commission on Human Rights</a:t>
            </a:r>
            <a:endParaRPr lang="en-GB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3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5926676"/>
            <a:ext cx="1801087" cy="804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7024" y="6302561"/>
            <a:ext cx="3341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Dr.</a:t>
            </a:r>
            <a:r>
              <a:rPr lang="en-GB" sz="1600" dirty="0" smtClean="0"/>
              <a:t> </a:t>
            </a:r>
            <a:r>
              <a:rPr lang="en-GB" sz="1600" dirty="0" err="1" smtClean="0"/>
              <a:t>Seree</a:t>
            </a:r>
            <a:r>
              <a:rPr lang="en-GB" sz="1600" dirty="0" smtClean="0"/>
              <a:t> </a:t>
            </a:r>
            <a:r>
              <a:rPr lang="en-GB" sz="1600" dirty="0" err="1" smtClean="0"/>
              <a:t>Nonthasoot</a:t>
            </a:r>
            <a:r>
              <a:rPr lang="en-GB" sz="1600" dirty="0" smtClean="0"/>
              <a:t>, AICHR Thailand</a:t>
            </a:r>
            <a:endParaRPr lang="th-T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094029"/>
            <a:ext cx="9175275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 ASEAN </a:t>
            </a:r>
            <a:r>
              <a:rPr lang="en-US" sz="3200" b="1" dirty="0">
                <a:solidFill>
                  <a:prstClr val="black"/>
                </a:solidFill>
              </a:rPr>
              <a:t>Intergovernmental Commission on Human Rights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4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6302561"/>
            <a:ext cx="1209582" cy="429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095" y="6378811"/>
            <a:ext cx="2950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Dr.</a:t>
            </a:r>
            <a:r>
              <a:rPr lang="en-GB" sz="1400" dirty="0" smtClean="0"/>
              <a:t> </a:t>
            </a:r>
            <a:r>
              <a:rPr lang="en-GB" sz="1400" dirty="0" err="1" smtClean="0"/>
              <a:t>Seree</a:t>
            </a:r>
            <a:r>
              <a:rPr lang="en-GB" sz="1400" dirty="0" smtClean="0"/>
              <a:t> </a:t>
            </a:r>
            <a:r>
              <a:rPr lang="en-GB" sz="1400" dirty="0" err="1" smtClean="0"/>
              <a:t>Nonthasoot</a:t>
            </a:r>
            <a:r>
              <a:rPr lang="en-GB" sz="1400" dirty="0" smtClean="0"/>
              <a:t>, AICHR Thailand</a:t>
            </a:r>
            <a:endParaRPr lang="th-TH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6569" y="761093"/>
            <a:ext cx="118095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Inaugurated in 2009 </a:t>
            </a:r>
            <a:r>
              <a:rPr lang="en-US" sz="2350" dirty="0" smtClean="0"/>
              <a:t>(</a:t>
            </a:r>
            <a:r>
              <a:rPr lang="en-US" sz="2350" dirty="0" smtClean="0"/>
              <a:t>according to Article 14 </a:t>
            </a:r>
            <a:r>
              <a:rPr lang="en-US" sz="2350" dirty="0" smtClean="0"/>
              <a:t>of </a:t>
            </a:r>
            <a:r>
              <a:rPr lang="en-US" sz="2350" dirty="0" smtClean="0"/>
              <a:t>the ASEAN </a:t>
            </a:r>
            <a:r>
              <a:rPr lang="en-US" sz="2350" dirty="0" smtClean="0"/>
              <a:t>Charter)</a:t>
            </a:r>
            <a:endParaRPr lang="en-US" sz="23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10 Representatives, each appointed by respective ASEAN Member State with the term of 3 years, renewable once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Created as a consultative body with 14 mandates and functions, pertaining to promotion &amp; protection of HRs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The Chair of AICHR is the Representative of the country serving as the Chair of ASEAN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Decision based on consultation and </a:t>
            </a:r>
            <a:r>
              <a:rPr lang="en-US" sz="2350" dirty="0" smtClean="0"/>
              <a:t>consensus</a:t>
            </a:r>
            <a:endParaRPr lang="en-US" sz="23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Required to hold two regular meetings, average number of meetings per year = 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Line of reporting to the ASEAN Foreign Ministers Meeting with an annual 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Interacting with CSOs </a:t>
            </a:r>
            <a:r>
              <a:rPr lang="en-US" sz="2350" dirty="0"/>
              <a:t>through Guidelines on the AICHR’s Relations with Civil Society </a:t>
            </a:r>
            <a:r>
              <a:rPr lang="en-US" sz="2350" dirty="0" err="1" smtClean="0"/>
              <a:t>Organisations</a:t>
            </a:r>
            <a:r>
              <a:rPr lang="en-US" sz="2350" dirty="0" smtClean="0"/>
              <a:t>, based on ECOSOC Guidelines for NGOs and adopted in 2015 [Currently 11 CSOs have been endorsed with consultative status] </a:t>
            </a:r>
            <a:endParaRPr lang="en-US" sz="23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Interacting/Cooperating with a number of UN agencies (</a:t>
            </a:r>
            <a:r>
              <a:rPr lang="en-US" sz="2350" dirty="0" err="1" smtClean="0"/>
              <a:t>UNWomen</a:t>
            </a:r>
            <a:r>
              <a:rPr lang="en-US" sz="2350" dirty="0" smtClean="0"/>
              <a:t>, UNICEF, OHCHR, UNDP, UNESCO)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50" dirty="0" smtClean="0"/>
              <a:t>Apart from Workshop on RHRM organized in Bangkok in 2014, no regular cooperation with other RHRMs</a:t>
            </a:r>
            <a:endParaRPr lang="th-TH" sz="2350" dirty="0"/>
          </a:p>
        </p:txBody>
      </p:sp>
    </p:spTree>
    <p:extLst>
      <p:ext uri="{BB962C8B-B14F-4D97-AF65-F5344CB8AC3E}">
        <p14:creationId xmlns:p14="http://schemas.microsoft.com/office/powerpoint/2010/main" val="414780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ASEAN Human Rights Mechanism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5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5926676"/>
            <a:ext cx="1801087" cy="804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7024" y="6302561"/>
            <a:ext cx="3341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Dr.</a:t>
            </a:r>
            <a:r>
              <a:rPr lang="en-GB" sz="1600" dirty="0" smtClean="0"/>
              <a:t> </a:t>
            </a:r>
            <a:r>
              <a:rPr lang="en-GB" sz="1600" dirty="0" err="1" smtClean="0"/>
              <a:t>Seree</a:t>
            </a:r>
            <a:r>
              <a:rPr lang="en-GB" sz="1600" dirty="0" smtClean="0"/>
              <a:t> </a:t>
            </a:r>
            <a:r>
              <a:rPr lang="en-GB" sz="1600" dirty="0" err="1" smtClean="0"/>
              <a:t>Nonthasoot</a:t>
            </a:r>
            <a:r>
              <a:rPr lang="en-GB" sz="1600" dirty="0" smtClean="0"/>
              <a:t>, AICHR Thailand</a:t>
            </a:r>
            <a:endParaRPr lang="th-T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86" y="956857"/>
            <a:ext cx="10662828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</a:t>
            </a:r>
            <a:r>
              <a:rPr lang="en-US" b="1" dirty="0" smtClean="0"/>
              <a:t>atification to Core Human Rights Treaties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6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5926676"/>
            <a:ext cx="1801087" cy="804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7024" y="6302561"/>
            <a:ext cx="3341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Dr.</a:t>
            </a:r>
            <a:r>
              <a:rPr lang="en-GB" sz="1600" dirty="0" smtClean="0"/>
              <a:t> </a:t>
            </a:r>
            <a:r>
              <a:rPr lang="en-GB" sz="1600" dirty="0" err="1" smtClean="0"/>
              <a:t>Seree</a:t>
            </a:r>
            <a:r>
              <a:rPr lang="en-GB" sz="1600" dirty="0" smtClean="0"/>
              <a:t> </a:t>
            </a:r>
            <a:r>
              <a:rPr lang="en-GB" sz="1600" dirty="0" err="1" smtClean="0"/>
              <a:t>Nonthasoot</a:t>
            </a:r>
            <a:r>
              <a:rPr lang="en-GB" sz="1600" dirty="0" smtClean="0"/>
              <a:t>, AICHR Thailand</a:t>
            </a:r>
            <a:endParaRPr lang="th-TH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59" y="923327"/>
            <a:ext cx="11095682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Previous Cooperation with UN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7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6302561"/>
            <a:ext cx="1209582" cy="429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095" y="6378811"/>
            <a:ext cx="2950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Dr.</a:t>
            </a:r>
            <a:r>
              <a:rPr lang="en-GB" sz="1400" dirty="0" smtClean="0"/>
              <a:t> </a:t>
            </a:r>
            <a:r>
              <a:rPr lang="en-GB" sz="1400" dirty="0" err="1" smtClean="0"/>
              <a:t>Seree</a:t>
            </a:r>
            <a:r>
              <a:rPr lang="en-GB" sz="1400" dirty="0" smtClean="0"/>
              <a:t> </a:t>
            </a:r>
            <a:r>
              <a:rPr lang="en-GB" sz="1400" dirty="0" err="1" smtClean="0"/>
              <a:t>Nonthasoot</a:t>
            </a:r>
            <a:r>
              <a:rPr lang="en-GB" sz="1400" dirty="0" smtClean="0"/>
              <a:t>, AICHR Thailand</a:t>
            </a:r>
            <a:endParaRPr lang="th-TH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61155" y="798741"/>
            <a:ext cx="114696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OHCHR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cooperation/ sending experts to join workshops</a:t>
            </a:r>
            <a:endParaRPr lang="en-US" sz="2400" dirty="0" smtClean="0"/>
          </a:p>
          <a:p>
            <a:r>
              <a:rPr lang="en-US" sz="2400" b="1" dirty="0" smtClean="0"/>
              <a:t>UNHCR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Cooperating on CRVS and right to nationality (lapsing in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Cooperating with individual representatives on CRVS (Birth registration)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Cooperating with ASEAN Commission on Women and Children (ACWC) on nationality laws</a:t>
            </a:r>
            <a:endParaRPr lang="en-US" sz="2400" dirty="0" smtClean="0"/>
          </a:p>
          <a:p>
            <a:r>
              <a:rPr lang="en-US" sz="2400" b="1" dirty="0" err="1" smtClean="0"/>
              <a:t>UNWomen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Support institutional capacity building and organization of various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Provide technical support on development of regional plan of action on elimination of violence against children and against women (launched in 2015 by ACWC)</a:t>
            </a:r>
          </a:p>
          <a:p>
            <a:r>
              <a:rPr lang="en-GB" sz="2400" b="1" dirty="0" smtClean="0"/>
              <a:t>UNDP (recent)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Access to justice (Thematic study on legal aid)</a:t>
            </a:r>
          </a:p>
          <a:p>
            <a:r>
              <a:rPr lang="en-GB" sz="2400" b="1" dirty="0" smtClean="0"/>
              <a:t>UNESCO (recent)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Education rights/ the role of media/ cultural rights</a:t>
            </a:r>
          </a:p>
          <a:p>
            <a:endParaRPr lang="en-US" sz="2400" b="1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39916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Priority </a:t>
            </a:r>
            <a:r>
              <a:rPr lang="en-US" b="1" dirty="0" err="1" smtClean="0"/>
              <a:t>Programmes</a:t>
            </a:r>
            <a:r>
              <a:rPr lang="en-US" b="1" dirty="0" smtClean="0"/>
              <a:t> for 2017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8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6302561"/>
            <a:ext cx="1209582" cy="429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095" y="6378811"/>
            <a:ext cx="2950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Dr.</a:t>
            </a:r>
            <a:r>
              <a:rPr lang="en-GB" sz="1400" dirty="0" smtClean="0"/>
              <a:t> </a:t>
            </a:r>
            <a:r>
              <a:rPr lang="en-GB" sz="1400" dirty="0" err="1" smtClean="0"/>
              <a:t>Seree</a:t>
            </a:r>
            <a:r>
              <a:rPr lang="en-GB" sz="1400" dirty="0" smtClean="0"/>
              <a:t> </a:t>
            </a:r>
            <a:r>
              <a:rPr lang="en-GB" sz="1400" dirty="0" err="1" smtClean="0"/>
              <a:t>Nonthasoot</a:t>
            </a:r>
            <a:r>
              <a:rPr lang="en-GB" sz="1400" dirty="0" smtClean="0"/>
              <a:t>, AICHR Thailand</a:t>
            </a:r>
            <a:endParaRPr lang="th-TH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78223" y="1035424"/>
            <a:ext cx="49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Disability </a:t>
            </a:r>
            <a:r>
              <a:rPr lang="en-US" sz="2400" b="1" dirty="0" smtClean="0"/>
              <a:t>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Mainstreaming disability rights across ASEAN pillars/organs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 up a Task Force to develop a Regional Action Plan to mainstream the rights</a:t>
            </a:r>
            <a:endParaRPr lang="en-US" sz="2400" dirty="0" smtClean="0"/>
          </a:p>
          <a:p>
            <a:r>
              <a:rPr lang="en-US" sz="2400" b="1" dirty="0" smtClean="0"/>
              <a:t>Anti-Trafficking in Persons, especially Women and </a:t>
            </a:r>
            <a:r>
              <a:rPr lang="en-US" sz="2400" b="1" dirty="0" smtClean="0"/>
              <a:t>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Encourage ratification of ASEAN Convention against Trafficking in Persons, especially Women &amp;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Mainstreaming right-based approach to trafficking</a:t>
            </a:r>
            <a:endParaRPr lang="en-US" sz="2400" dirty="0" smtClean="0"/>
          </a:p>
          <a:p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7096" y="1024101"/>
            <a:ext cx="63491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Business and Human </a:t>
            </a:r>
            <a:r>
              <a:rPr lang="en-US" sz="2400" b="1" dirty="0" smtClean="0"/>
              <a:t>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Launched in 2014 the first thematic study on CSR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Follow up and consider developing Regional Action Plan on BHR, in parallel with promotion NAPs?</a:t>
            </a:r>
            <a:endParaRPr lang="en-US" sz="2400" dirty="0"/>
          </a:p>
          <a:p>
            <a:r>
              <a:rPr lang="en-US" sz="2400" b="1" dirty="0"/>
              <a:t>Human Rights, Environment and Climate </a:t>
            </a:r>
            <a:r>
              <a:rPr lang="en-US" sz="2400" b="1" dirty="0" smtClean="0"/>
              <a:t>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Organized already two workshops on the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Planning a follow up workshop on the development of a regional transboundary EIA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3619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610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Areas for Further Actions/ Considerations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1023" y="6302561"/>
            <a:ext cx="219635" cy="365125"/>
          </a:xfrm>
        </p:spPr>
        <p:txBody>
          <a:bodyPr/>
          <a:lstStyle/>
          <a:p>
            <a:fld id="{3CF4D827-0533-4204-BEB5-552EFDFC990B}" type="slidenum">
              <a:rPr lang="en-GB" sz="2000" smtClean="0"/>
              <a:t>9</a:t>
            </a:fld>
            <a:endParaRPr lang="en-GB" sz="2000" dirty="0"/>
          </a:p>
        </p:txBody>
      </p:sp>
      <p:pic>
        <p:nvPicPr>
          <p:cNvPr id="7" name="Picture 6" descr="ASEAN | ONE VISION ONE IDENTITY ONE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2" y="37646"/>
            <a:ext cx="21717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6302561"/>
            <a:ext cx="1209582" cy="429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095" y="6378811"/>
            <a:ext cx="2950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Dr.</a:t>
            </a:r>
            <a:r>
              <a:rPr lang="en-GB" sz="1400" dirty="0" smtClean="0"/>
              <a:t> </a:t>
            </a:r>
            <a:r>
              <a:rPr lang="en-GB" sz="1400" dirty="0" err="1" smtClean="0"/>
              <a:t>Seree</a:t>
            </a:r>
            <a:r>
              <a:rPr lang="en-GB" sz="1400" dirty="0" smtClean="0"/>
              <a:t> </a:t>
            </a:r>
            <a:r>
              <a:rPr lang="en-GB" sz="1400" dirty="0" err="1" smtClean="0"/>
              <a:t>Nonthasoot</a:t>
            </a:r>
            <a:r>
              <a:rPr lang="en-GB" sz="1400" dirty="0" smtClean="0"/>
              <a:t>, AICHR Thailand</a:t>
            </a:r>
            <a:endParaRPr lang="th-TH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3451" y="837345"/>
            <a:ext cx="11505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Review and revision of the </a:t>
            </a:r>
            <a:r>
              <a:rPr lang="en-US" sz="2400" dirty="0" smtClean="0"/>
              <a:t>Terms of Reference to enhance protection mandate </a:t>
            </a:r>
            <a:endParaRPr lang="th-TH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Enhanced cooperation with National Human Rights Institutions (currently 5 in ASEAN), especially in extraterritorial cases, </a:t>
            </a:r>
            <a:r>
              <a:rPr lang="en-US" sz="2400" dirty="0" err="1" smtClean="0"/>
              <a:t>eg</a:t>
            </a:r>
            <a:r>
              <a:rPr lang="en-US" sz="2400" dirty="0" smtClean="0"/>
              <a:t> transboundary environmental issues and irregular migration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Institutionalize interface with UN agencies that have already been in contact (</a:t>
            </a:r>
            <a:r>
              <a:rPr lang="en-US" sz="2400" dirty="0" err="1" smtClean="0"/>
              <a:t>UNWomen</a:t>
            </a:r>
            <a:r>
              <a:rPr lang="en-US" sz="2400" dirty="0" smtClean="0"/>
              <a:t>, OHCHR,  UNHCR, UNDP, UNESCO)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Establish </a:t>
            </a:r>
            <a:r>
              <a:rPr lang="en-US" sz="2400" dirty="0"/>
              <a:t>interaction </a:t>
            </a:r>
            <a:r>
              <a:rPr lang="en-US" sz="2400" dirty="0" smtClean="0"/>
              <a:t>with other UN agencies (ILO, WHO, World Bank)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Improving standards and requirements for engagement with CSOs (review of the Guidelines)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Engagement with UPR process of Member States (currently varies among different states)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Cooperation with other regional mechanisms [AICHR organized in Bangkok in 2014 “Workshop on Regional Mechanisms on Human Rights” </a:t>
            </a:r>
            <a:r>
              <a:rPr lang="en-US" sz="2400" dirty="0" smtClean="0">
                <a:sym typeface="Wingdings" panose="05000000000000000000" pitchFamily="2" charset="2"/>
              </a:rPr>
              <a:t> reorganize in 2017?] Possible focus  “standard-setting by RHRMs” or “Business &amp; HRs: the role of RHRMs” or “SDGs &amp; Development of ASEAN Regional Indicators”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607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FE6FF5-2D38-4489-A82B-7DA125612BC0}"/>
</file>

<file path=customXml/itemProps2.xml><?xml version="1.0" encoding="utf-8"?>
<ds:datastoreItem xmlns:ds="http://schemas.openxmlformats.org/officeDocument/2006/customXml" ds:itemID="{F3D746AB-BEED-434F-8A12-8E1FAD3A0BD6}"/>
</file>

<file path=customXml/itemProps3.xml><?xml version="1.0" encoding="utf-8"?>
<ds:datastoreItem xmlns:ds="http://schemas.openxmlformats.org/officeDocument/2006/customXml" ds:itemID="{63E6A78D-C7F4-4056-9E4D-D5ABC70EC2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683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Wingdings</vt:lpstr>
      <vt:lpstr>Office Theme</vt:lpstr>
      <vt:lpstr>Panel 1(b): Taking stock of developments in cooperation between United Nations and regional human rights mechanisms  International Workshop on Enhancing Cooperation between  United Nations and Regional Human Rights Mechanisms 4 October 2016, Geneva, Palais des Nations</vt:lpstr>
      <vt:lpstr>The ASEAN Community</vt:lpstr>
      <vt:lpstr>  ASEAN Intergovernmental Commission on Human Rights</vt:lpstr>
      <vt:lpstr>  ASEAN Intergovernmental Commission on Human Rights</vt:lpstr>
      <vt:lpstr>ASEAN Human Rights Mechanism</vt:lpstr>
      <vt:lpstr>Ratification to Core Human Rights Treaties</vt:lpstr>
      <vt:lpstr>Previous Cooperation with UN</vt:lpstr>
      <vt:lpstr>Priority Programmes for 2017</vt:lpstr>
      <vt:lpstr>Areas for Further Actions/ Considerations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ASEAN and ASEAN Human Rights Mechanisms</dc:title>
  <dc:creator>S N</dc:creator>
  <cp:lastModifiedBy>User</cp:lastModifiedBy>
  <cp:revision>100</cp:revision>
  <dcterms:created xsi:type="dcterms:W3CDTF">2014-11-26T08:09:11Z</dcterms:created>
  <dcterms:modified xsi:type="dcterms:W3CDTF">2016-10-03T14:29:01Z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3799100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