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Default Extension="gif" ContentType="image/gif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Default Extension="bin" ContentType="application/vnd.openxmlformats-officedocument.presentationml.printerSettings"/>
  <Default Extension="png" ContentType="image/png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7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viewProps" Target="viewProps.xml"/><Relationship Id="rId8" Type="http://schemas.openxmlformats.org/officeDocument/2006/relationships/slide" Target="slides/slide7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12" Type="http://schemas.openxmlformats.org/officeDocument/2006/relationships/presProps" Target="presProps.xml"/><Relationship Id="rId7" Type="http://schemas.openxmlformats.org/officeDocument/2006/relationships/slide" Target="slides/slide6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1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E1FA9-F3BF-6A49-B9AB-1B92DE350367}" type="datetimeFigureOut">
              <a:rPr lang="en-US" smtClean="0"/>
              <a:t>20/11/16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3A25-C3D1-DF47-B170-DFD9EE917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033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E1FA9-F3BF-6A49-B9AB-1B92DE350367}" type="datetimeFigureOut">
              <a:rPr lang="en-US" smtClean="0"/>
              <a:t>20/11/16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3A25-C3D1-DF47-B170-DFD9EE917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404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E1FA9-F3BF-6A49-B9AB-1B92DE350367}" type="datetimeFigureOut">
              <a:rPr lang="en-US" smtClean="0"/>
              <a:t>20/11/16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3A25-C3D1-DF47-B170-DFD9EE917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422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E1FA9-F3BF-6A49-B9AB-1B92DE350367}" type="datetimeFigureOut">
              <a:rPr lang="en-US" smtClean="0"/>
              <a:t>20/11/16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3A25-C3D1-DF47-B170-DFD9EE917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996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E1FA9-F3BF-6A49-B9AB-1B92DE350367}" type="datetimeFigureOut">
              <a:rPr lang="en-US" smtClean="0"/>
              <a:t>20/11/16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3A25-C3D1-DF47-B170-DFD9EE917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542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E1FA9-F3BF-6A49-B9AB-1B92DE350367}" type="datetimeFigureOut">
              <a:rPr lang="en-US" smtClean="0"/>
              <a:t>20/11/16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3A25-C3D1-DF47-B170-DFD9EE917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219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E1FA9-F3BF-6A49-B9AB-1B92DE350367}" type="datetimeFigureOut">
              <a:rPr lang="en-US" smtClean="0"/>
              <a:t>20/11/16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3A25-C3D1-DF47-B170-DFD9EE917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981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E1FA9-F3BF-6A49-B9AB-1B92DE350367}" type="datetimeFigureOut">
              <a:rPr lang="en-US" smtClean="0"/>
              <a:t>20/11/16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3A25-C3D1-DF47-B170-DFD9EE917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758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E1FA9-F3BF-6A49-B9AB-1B92DE350367}" type="datetimeFigureOut">
              <a:rPr lang="en-US" smtClean="0"/>
              <a:t>20/11/16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3A25-C3D1-DF47-B170-DFD9EE917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592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E1FA9-F3BF-6A49-B9AB-1B92DE350367}" type="datetimeFigureOut">
              <a:rPr lang="en-US" smtClean="0"/>
              <a:t>20/11/16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3A25-C3D1-DF47-B170-DFD9EE917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E1FA9-F3BF-6A49-B9AB-1B92DE350367}" type="datetimeFigureOut">
              <a:rPr lang="en-US" smtClean="0"/>
              <a:t>20/11/16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3A25-C3D1-DF47-B170-DFD9EE917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292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E1FA9-F3BF-6A49-B9AB-1B92DE350367}" type="datetimeFigureOut">
              <a:rPr lang="en-US" smtClean="0"/>
              <a:t>20/11/16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83A25-C3D1-DF47-B170-DFD9EE917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150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caref.org.a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0200"/>
            <a:ext cx="7772400" cy="270025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Identifying risks, needs and best practice for Women in Migration</a:t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sz="3600" dirty="0" smtClean="0">
                <a:solidFill>
                  <a:srgbClr val="0000FF"/>
                </a:solidFill>
              </a:rPr>
              <a:t>Expert’s group meeting on gender and migration. </a:t>
            </a:r>
            <a:br>
              <a:rPr lang="en-US" sz="3600" dirty="0" smtClean="0">
                <a:solidFill>
                  <a:srgbClr val="0000FF"/>
                </a:solidFill>
              </a:rPr>
            </a:br>
            <a:r>
              <a:rPr lang="en-US" sz="3600" dirty="0" smtClean="0">
                <a:solidFill>
                  <a:srgbClr val="0000FF"/>
                </a:solidFill>
              </a:rPr>
              <a:t>Geneva, November 2016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8339" y="3886200"/>
            <a:ext cx="8371282" cy="2784928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6600"/>
                </a:solidFill>
              </a:rPr>
              <a:t>Paola </a:t>
            </a:r>
            <a:r>
              <a:rPr lang="en-US" sz="2800" b="1" dirty="0" err="1" smtClean="0">
                <a:solidFill>
                  <a:srgbClr val="FF6600"/>
                </a:solidFill>
              </a:rPr>
              <a:t>Cyment</a:t>
            </a:r>
            <a:r>
              <a:rPr lang="en-US" sz="2800" b="1" dirty="0" smtClean="0">
                <a:solidFill>
                  <a:srgbClr val="FF6600"/>
                </a:solidFill>
              </a:rPr>
              <a:t> (CAREF, WIMN)</a:t>
            </a:r>
          </a:p>
          <a:p>
            <a:r>
              <a:rPr lang="en-US" sz="2800" b="1" dirty="0" smtClean="0">
                <a:solidFill>
                  <a:srgbClr val="FF6600"/>
                </a:solidFill>
              </a:rPr>
              <a:t>Carolina Gottardo (PICUM, LAWRS, WIMN)</a:t>
            </a:r>
            <a:endParaRPr lang="en-US" sz="2800" b="1" dirty="0">
              <a:solidFill>
                <a:srgbClr val="FF6600"/>
              </a:solidFill>
            </a:endParaRPr>
          </a:p>
        </p:txBody>
      </p:sp>
      <p:pic>
        <p:nvPicPr>
          <p:cNvPr id="4" name="Imagen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5307" y="5829489"/>
            <a:ext cx="1532876" cy="680890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339" y="5639823"/>
            <a:ext cx="2266908" cy="103130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33900" y="3416300"/>
            <a:ext cx="63500" cy="25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63432" y="5738778"/>
            <a:ext cx="1511272" cy="77160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10087" y="5690667"/>
            <a:ext cx="1623813" cy="934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572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17950"/>
            <a:ext cx="7772400" cy="868051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00FF"/>
                </a:solidFill>
              </a:rPr>
              <a:t>Introduction and our framework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8339" y="1527126"/>
            <a:ext cx="8371282" cy="3858001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/>
              <a:buChar char="•"/>
            </a:pPr>
            <a:r>
              <a:rPr lang="en-GB" sz="2800" b="1" dirty="0" smtClean="0">
                <a:solidFill>
                  <a:srgbClr val="FF6600"/>
                </a:solidFill>
              </a:rPr>
              <a:t>At </a:t>
            </a:r>
            <a:r>
              <a:rPr lang="en-GB" sz="2800" b="1" dirty="0">
                <a:solidFill>
                  <a:srgbClr val="FF6600"/>
                </a:solidFill>
              </a:rPr>
              <a:t>WIMN we view women’s mobility as a continuum within countries and across borders, based in some cases on choice, but increasingly driven by </a:t>
            </a:r>
            <a:r>
              <a:rPr lang="en-GB" sz="2800" b="1" dirty="0" smtClean="0">
                <a:solidFill>
                  <a:srgbClr val="FF6600"/>
                </a:solidFill>
              </a:rPr>
              <a:t>other factors</a:t>
            </a:r>
          </a:p>
          <a:p>
            <a:pPr marL="457200" indent="-457200" algn="l">
              <a:buFont typeface="Arial"/>
              <a:buChar char="•"/>
            </a:pPr>
            <a:r>
              <a:rPr lang="en-GB" sz="2800" b="1" dirty="0">
                <a:solidFill>
                  <a:srgbClr val="FF6600"/>
                </a:solidFill>
              </a:rPr>
              <a:t>The framing of Women-in-Migration goes beyond migrant women workers and covers the realities of all women affected by </a:t>
            </a:r>
            <a:r>
              <a:rPr lang="en-GB" sz="2800" b="1" dirty="0" smtClean="0">
                <a:solidFill>
                  <a:srgbClr val="FF6600"/>
                </a:solidFill>
              </a:rPr>
              <a:t>migration.</a:t>
            </a:r>
            <a:r>
              <a:rPr lang="en-GB" sz="2800" b="1" dirty="0" smtClean="0">
                <a:solidFill>
                  <a:srgbClr val="FF6600"/>
                </a:solidFill>
                <a:effectLst/>
              </a:rPr>
              <a:t> </a:t>
            </a:r>
          </a:p>
          <a:p>
            <a:pPr marL="457200" indent="-457200" algn="l">
              <a:buFont typeface="Arial"/>
              <a:buChar char="•"/>
            </a:pPr>
            <a:r>
              <a:rPr lang="en-GB" sz="2800" b="1" dirty="0" smtClean="0">
                <a:solidFill>
                  <a:srgbClr val="FF6600"/>
                </a:solidFill>
              </a:rPr>
              <a:t>Women in migration have multiple </a:t>
            </a:r>
            <a:r>
              <a:rPr lang="en-GB" sz="2800" b="1" dirty="0">
                <a:solidFill>
                  <a:srgbClr val="FF6600"/>
                </a:solidFill>
              </a:rPr>
              <a:t>and intersecting </a:t>
            </a:r>
            <a:r>
              <a:rPr lang="en-GB" sz="2800" b="1" dirty="0" smtClean="0">
                <a:solidFill>
                  <a:srgbClr val="FF6600"/>
                </a:solidFill>
              </a:rPr>
              <a:t>identities.</a:t>
            </a:r>
            <a:r>
              <a:rPr lang="en-GB" sz="2800" b="1" dirty="0" smtClean="0">
                <a:solidFill>
                  <a:srgbClr val="FF6600"/>
                </a:solidFill>
                <a:effectLst/>
              </a:rPr>
              <a:t> </a:t>
            </a:r>
          </a:p>
          <a:p>
            <a:pPr marL="457200" indent="-457200" algn="l">
              <a:buFont typeface="Arial"/>
              <a:buChar char="•"/>
            </a:pPr>
            <a:endParaRPr lang="en-GB" sz="2800" dirty="0" smtClean="0"/>
          </a:p>
          <a:p>
            <a:pPr marL="457200" indent="-457200" algn="l">
              <a:buFont typeface="Arial"/>
              <a:buChar char="•"/>
            </a:pPr>
            <a:endParaRPr lang="en-GB" sz="2800" dirty="0">
              <a:solidFill>
                <a:srgbClr val="FF6600"/>
              </a:solidFill>
            </a:endParaRPr>
          </a:p>
          <a:p>
            <a:pPr algn="l"/>
            <a:endParaRPr lang="en-US" sz="2800" dirty="0" smtClean="0">
              <a:solidFill>
                <a:srgbClr val="FF6600"/>
              </a:solidFill>
            </a:endParaRPr>
          </a:p>
        </p:txBody>
      </p:sp>
      <p:pic>
        <p:nvPicPr>
          <p:cNvPr id="4" name="Imagen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1992" y="5738778"/>
            <a:ext cx="1532876" cy="680890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94103"/>
            <a:ext cx="2266908" cy="103130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33900" y="3416300"/>
            <a:ext cx="63500" cy="25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63432" y="5738778"/>
            <a:ext cx="1511272" cy="77160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85004" y="5690667"/>
            <a:ext cx="1623813" cy="934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089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17950"/>
            <a:ext cx="7772400" cy="868051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00FF"/>
                </a:solidFill>
              </a:rPr>
              <a:t>Risks affecting Women in migration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8339" y="1527126"/>
            <a:ext cx="8371282" cy="3858001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Arial"/>
              <a:buChar char="•"/>
            </a:pPr>
            <a:r>
              <a:rPr lang="en-GB" sz="2600" b="1" dirty="0" smtClean="0">
                <a:solidFill>
                  <a:srgbClr val="FF6600"/>
                </a:solidFill>
              </a:rPr>
              <a:t>Alarming </a:t>
            </a:r>
            <a:r>
              <a:rPr lang="en-GB" sz="2600" b="1" dirty="0">
                <a:solidFill>
                  <a:srgbClr val="FF6600"/>
                </a:solidFill>
              </a:rPr>
              <a:t>erosion of migrant women’s rights and </a:t>
            </a:r>
            <a:r>
              <a:rPr lang="en-GB" sz="2600" b="1" dirty="0" smtClean="0">
                <a:solidFill>
                  <a:srgbClr val="FF6600"/>
                </a:solidFill>
              </a:rPr>
              <a:t>xenophobia</a:t>
            </a:r>
            <a:endParaRPr lang="en-GB" sz="2600" dirty="0" smtClean="0">
              <a:solidFill>
                <a:srgbClr val="FF6600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en-GB" sz="2600" b="1" dirty="0" smtClean="0">
                <a:solidFill>
                  <a:srgbClr val="FF6600"/>
                </a:solidFill>
                <a:effectLst/>
              </a:rPr>
              <a:t>Discourse on vulnerability</a:t>
            </a:r>
          </a:p>
          <a:p>
            <a:pPr marL="457200" indent="-457200" algn="l">
              <a:buFont typeface="Arial"/>
              <a:buChar char="•"/>
            </a:pPr>
            <a:r>
              <a:rPr lang="en-US" sz="2600" b="1" dirty="0">
                <a:solidFill>
                  <a:srgbClr val="FF6600"/>
                </a:solidFill>
              </a:rPr>
              <a:t>Increasingly large number of migrants at borders and in transit are women and children</a:t>
            </a:r>
            <a:r>
              <a:rPr lang="en-GB" sz="2600" dirty="0" smtClean="0">
                <a:solidFill>
                  <a:srgbClr val="FF6600"/>
                </a:solidFill>
                <a:effectLst/>
              </a:rPr>
              <a:t> </a:t>
            </a:r>
          </a:p>
          <a:p>
            <a:pPr marL="457200" indent="-457200" algn="l">
              <a:buFont typeface="Arial"/>
              <a:buChar char="•"/>
            </a:pPr>
            <a:r>
              <a:rPr lang="en-GB" sz="2600" b="1" dirty="0">
                <a:solidFill>
                  <a:srgbClr val="FF6600"/>
                </a:solidFill>
              </a:rPr>
              <a:t>Multiple sources of violence, including immigration </a:t>
            </a:r>
            <a:r>
              <a:rPr lang="en-GB" sz="2600" b="1" dirty="0" smtClean="0">
                <a:solidFill>
                  <a:srgbClr val="FF6600"/>
                </a:solidFill>
              </a:rPr>
              <a:t>enforcement</a:t>
            </a:r>
          </a:p>
          <a:p>
            <a:pPr marL="457200" indent="-457200" algn="l">
              <a:buFont typeface="Arial"/>
              <a:buChar char="•"/>
            </a:pPr>
            <a:r>
              <a:rPr lang="en-GB" sz="2600" b="1" dirty="0">
                <a:solidFill>
                  <a:srgbClr val="FF6600"/>
                </a:solidFill>
              </a:rPr>
              <a:t>Use of the anti-trafficking framework as a justification for increased immigration control </a:t>
            </a:r>
            <a:endParaRPr lang="en-GB" sz="2600" b="1" dirty="0" smtClean="0">
              <a:solidFill>
                <a:srgbClr val="FF6600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en-GB" sz="2600" b="1" dirty="0" smtClean="0">
                <a:solidFill>
                  <a:srgbClr val="FF6600"/>
                </a:solidFill>
              </a:rPr>
              <a:t>Increased use of women’s rights agenda to further criminalise migrants</a:t>
            </a:r>
          </a:p>
          <a:p>
            <a:pPr marL="457200" indent="-457200" algn="l">
              <a:buFont typeface="Arial"/>
              <a:buChar char="•"/>
            </a:pPr>
            <a:endParaRPr lang="en-GB" sz="2400" b="1" dirty="0" smtClean="0">
              <a:solidFill>
                <a:srgbClr val="FF6600"/>
              </a:solidFill>
              <a:effectLst/>
            </a:endParaRPr>
          </a:p>
          <a:p>
            <a:pPr marL="457200" indent="-457200" algn="l">
              <a:buFont typeface="Arial"/>
              <a:buChar char="•"/>
            </a:pPr>
            <a:endParaRPr lang="en-GB" sz="2800" dirty="0" smtClean="0"/>
          </a:p>
          <a:p>
            <a:pPr marL="457200" indent="-457200" algn="l">
              <a:buFont typeface="Arial"/>
              <a:buChar char="•"/>
            </a:pPr>
            <a:endParaRPr lang="en-GB" sz="2800" dirty="0">
              <a:solidFill>
                <a:srgbClr val="FF6600"/>
              </a:solidFill>
            </a:endParaRPr>
          </a:p>
          <a:p>
            <a:pPr algn="l"/>
            <a:endParaRPr lang="en-US" sz="2800" dirty="0" smtClean="0">
              <a:solidFill>
                <a:srgbClr val="FF6600"/>
              </a:solidFill>
            </a:endParaRPr>
          </a:p>
        </p:txBody>
      </p:sp>
      <p:pic>
        <p:nvPicPr>
          <p:cNvPr id="4" name="Imagen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1992" y="5738778"/>
            <a:ext cx="1532876" cy="680890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94103"/>
            <a:ext cx="2266908" cy="103130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33900" y="3416300"/>
            <a:ext cx="63500" cy="25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63432" y="5738778"/>
            <a:ext cx="1511272" cy="77160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85004" y="5658517"/>
            <a:ext cx="1623813" cy="934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908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17950"/>
            <a:ext cx="7772400" cy="868051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00FF"/>
                </a:solidFill>
              </a:rPr>
              <a:t>Risks affecting Women in migration (2)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8339" y="1527126"/>
            <a:ext cx="8371282" cy="3858001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Arial"/>
              <a:buChar char="•"/>
            </a:pPr>
            <a:r>
              <a:rPr lang="en-GB" sz="2800" b="1" dirty="0" smtClean="0">
                <a:solidFill>
                  <a:srgbClr val="FF6600"/>
                </a:solidFill>
              </a:rPr>
              <a:t>Women increasingly  </a:t>
            </a:r>
            <a:r>
              <a:rPr lang="en-GB" sz="2800" b="1" dirty="0">
                <a:solidFill>
                  <a:srgbClr val="FF6600"/>
                </a:solidFill>
              </a:rPr>
              <a:t>migrating for work, which is often precarious</a:t>
            </a:r>
            <a:r>
              <a:rPr lang="en-GB" sz="2800" b="1" dirty="0" smtClean="0">
                <a:solidFill>
                  <a:srgbClr val="FF6600"/>
                </a:solidFill>
              </a:rPr>
              <a:t>, </a:t>
            </a:r>
            <a:r>
              <a:rPr lang="en-GB" sz="2800" b="1" dirty="0">
                <a:solidFill>
                  <a:srgbClr val="FF6600"/>
                </a:solidFill>
              </a:rPr>
              <a:t>informal, unregulated sectors &amp;</a:t>
            </a:r>
            <a:r>
              <a:rPr lang="en-GB" sz="2800" b="1" dirty="0" smtClean="0">
                <a:solidFill>
                  <a:srgbClr val="FF6600"/>
                </a:solidFill>
              </a:rPr>
              <a:t> </a:t>
            </a:r>
            <a:r>
              <a:rPr lang="en-GB" sz="2800" b="1" dirty="0">
                <a:solidFill>
                  <a:srgbClr val="FF6600"/>
                </a:solidFill>
              </a:rPr>
              <a:t>low-paid</a:t>
            </a:r>
            <a:r>
              <a:rPr lang="en-GB" sz="2800" b="1" dirty="0" smtClean="0">
                <a:solidFill>
                  <a:srgbClr val="FF6600"/>
                </a:solidFill>
                <a:effectLst/>
              </a:rPr>
              <a:t>  </a:t>
            </a:r>
          </a:p>
          <a:p>
            <a:pPr marL="457200" indent="-457200" algn="l">
              <a:buFont typeface="Arial"/>
              <a:buChar char="•"/>
            </a:pPr>
            <a:r>
              <a:rPr lang="en-GB" sz="2800" b="1" dirty="0">
                <a:solidFill>
                  <a:srgbClr val="FF6600"/>
                </a:solidFill>
              </a:rPr>
              <a:t>Increased criminalisation of migrant women’s workers </a:t>
            </a:r>
            <a:r>
              <a:rPr lang="en-GB" sz="2800" b="1" dirty="0" smtClean="0">
                <a:solidFill>
                  <a:srgbClr val="FF6600"/>
                </a:solidFill>
              </a:rPr>
              <a:t>(e.g. undocumented migrant women) </a:t>
            </a:r>
          </a:p>
          <a:p>
            <a:pPr marL="457200" indent="-457200" algn="l">
              <a:buFont typeface="Arial"/>
              <a:buChar char="•"/>
            </a:pPr>
            <a:r>
              <a:rPr lang="en-GB" sz="2800" b="1" dirty="0">
                <a:solidFill>
                  <a:srgbClr val="FF6600"/>
                </a:solidFill>
              </a:rPr>
              <a:t>Increased barriers for migrant women to access services in destination countries </a:t>
            </a:r>
            <a:endParaRPr lang="en-GB" sz="2800" b="1" dirty="0" smtClean="0">
              <a:solidFill>
                <a:srgbClr val="FF6600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en-GB" sz="2800" b="1" dirty="0">
                <a:solidFill>
                  <a:srgbClr val="FF6600"/>
                </a:solidFill>
              </a:rPr>
              <a:t>Prioritisation of immigration control over women’s rights </a:t>
            </a:r>
            <a:endParaRPr lang="en-GB" sz="2800" b="1" dirty="0" smtClean="0">
              <a:solidFill>
                <a:srgbClr val="FF6600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en-GB" sz="2800" b="1" dirty="0" smtClean="0">
                <a:solidFill>
                  <a:srgbClr val="FF6600"/>
                </a:solidFill>
              </a:rPr>
              <a:t>Reduction </a:t>
            </a:r>
            <a:r>
              <a:rPr lang="en-GB" sz="2800" b="1" dirty="0">
                <a:solidFill>
                  <a:srgbClr val="FF6600"/>
                </a:solidFill>
              </a:rPr>
              <a:t>of the gender and migration agenda to domestic workers and victims of trafficking issues</a:t>
            </a:r>
            <a:r>
              <a:rPr lang="en-GB" sz="2800" b="1" dirty="0" smtClean="0">
                <a:solidFill>
                  <a:srgbClr val="FF6600"/>
                </a:solidFill>
                <a:effectLst/>
              </a:rPr>
              <a:t> </a:t>
            </a:r>
            <a:endParaRPr lang="en-GB" sz="2800" b="1" dirty="0" smtClean="0">
              <a:solidFill>
                <a:srgbClr val="FF6600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GB" sz="2800" dirty="0">
              <a:solidFill>
                <a:srgbClr val="FF6600"/>
              </a:solidFill>
            </a:endParaRPr>
          </a:p>
          <a:p>
            <a:pPr algn="l"/>
            <a:endParaRPr lang="en-US" sz="2800" dirty="0" smtClean="0">
              <a:solidFill>
                <a:srgbClr val="FF6600"/>
              </a:solidFill>
            </a:endParaRPr>
          </a:p>
        </p:txBody>
      </p:sp>
      <p:pic>
        <p:nvPicPr>
          <p:cNvPr id="4" name="Imagen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1992" y="5738778"/>
            <a:ext cx="1532876" cy="680890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94103"/>
            <a:ext cx="2266908" cy="103130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33900" y="3416300"/>
            <a:ext cx="63500" cy="25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63432" y="5738778"/>
            <a:ext cx="1511272" cy="77160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68927" y="5690667"/>
            <a:ext cx="1623813" cy="934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072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17950"/>
            <a:ext cx="7772400" cy="868051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00FF"/>
                </a:solidFill>
              </a:rPr>
              <a:t>Needs and recommendations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8339" y="1527126"/>
            <a:ext cx="8371282" cy="3858001"/>
          </a:xfrm>
        </p:spPr>
        <p:txBody>
          <a:bodyPr>
            <a:normAutofit fontScale="92500"/>
          </a:bodyPr>
          <a:lstStyle/>
          <a:p>
            <a:pPr marL="457200" indent="-457200" algn="l">
              <a:buFont typeface="Arial"/>
              <a:buChar char="•"/>
            </a:pPr>
            <a:r>
              <a:rPr lang="en-GB" sz="2800" b="1" dirty="0">
                <a:solidFill>
                  <a:srgbClr val="FF6600"/>
                </a:solidFill>
              </a:rPr>
              <a:t>Human rights and women’s rights at the centre of all migration policy and governance</a:t>
            </a:r>
            <a:r>
              <a:rPr lang="en-GB" sz="2800" b="1" dirty="0" smtClean="0">
                <a:solidFill>
                  <a:srgbClr val="FF6600"/>
                </a:solidFill>
                <a:effectLst/>
              </a:rPr>
              <a:t> </a:t>
            </a:r>
          </a:p>
          <a:p>
            <a:pPr marL="457200" indent="-457200" algn="l">
              <a:buFont typeface="Arial"/>
              <a:buChar char="•"/>
            </a:pPr>
            <a:r>
              <a:rPr lang="en-GB" sz="2800" b="1" dirty="0">
                <a:solidFill>
                  <a:srgbClr val="FF6600"/>
                </a:solidFill>
              </a:rPr>
              <a:t>The role of women in migration must be seen as central to the current global economy driving </a:t>
            </a:r>
            <a:r>
              <a:rPr lang="en-GB" sz="2800" b="1">
                <a:solidFill>
                  <a:srgbClr val="FF6600"/>
                </a:solidFill>
              </a:rPr>
              <a:t>human </a:t>
            </a:r>
            <a:r>
              <a:rPr lang="en-GB" sz="2800" b="1" smtClean="0">
                <a:solidFill>
                  <a:srgbClr val="FF6600"/>
                </a:solidFill>
              </a:rPr>
              <a:t>mobility</a:t>
            </a:r>
            <a:endParaRPr lang="en-GB" sz="2800" b="1" dirty="0">
              <a:solidFill>
                <a:srgbClr val="FF6600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en-GB" sz="2800" b="1" dirty="0">
                <a:solidFill>
                  <a:srgbClr val="FF6600"/>
                </a:solidFill>
              </a:rPr>
              <a:t>Development model should not be based on migrant women as economic agents</a:t>
            </a:r>
            <a:r>
              <a:rPr lang="en-GB" sz="2800" b="1" dirty="0" smtClean="0">
                <a:solidFill>
                  <a:srgbClr val="FF6600"/>
                </a:solidFill>
                <a:effectLst/>
              </a:rPr>
              <a:t> </a:t>
            </a:r>
          </a:p>
          <a:p>
            <a:pPr marL="457200" indent="-457200" algn="l">
              <a:buFont typeface="Arial"/>
              <a:buChar char="•"/>
            </a:pPr>
            <a:r>
              <a:rPr lang="en-GB" sz="2800" b="1" dirty="0" smtClean="0">
                <a:solidFill>
                  <a:srgbClr val="FF6600"/>
                </a:solidFill>
              </a:rPr>
              <a:t>Seeing migrant </a:t>
            </a:r>
            <a:r>
              <a:rPr lang="en-GB" sz="2800" b="1" dirty="0">
                <a:solidFill>
                  <a:srgbClr val="FF6600"/>
                </a:solidFill>
              </a:rPr>
              <a:t>women as agents of </a:t>
            </a:r>
            <a:r>
              <a:rPr lang="en-GB" sz="2800" b="1" dirty="0" smtClean="0">
                <a:solidFill>
                  <a:srgbClr val="FF6600"/>
                </a:solidFill>
              </a:rPr>
              <a:t>change</a:t>
            </a:r>
            <a:endParaRPr lang="en-GB" sz="2800" b="1" dirty="0">
              <a:solidFill>
                <a:srgbClr val="FF6600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en-GB" sz="2800" b="1" dirty="0" smtClean="0">
                <a:solidFill>
                  <a:srgbClr val="FF6600"/>
                </a:solidFill>
              </a:rPr>
              <a:t>Need for an intersectional </a:t>
            </a:r>
            <a:r>
              <a:rPr lang="en-GB" sz="2800" b="1" dirty="0">
                <a:solidFill>
                  <a:srgbClr val="FF6600"/>
                </a:solidFill>
              </a:rPr>
              <a:t>approach</a:t>
            </a:r>
            <a:r>
              <a:rPr lang="en-GB" sz="2800" b="1" dirty="0" smtClean="0">
                <a:solidFill>
                  <a:srgbClr val="FF6600"/>
                </a:solidFill>
                <a:effectLst/>
              </a:rPr>
              <a:t> </a:t>
            </a:r>
            <a:endParaRPr lang="en-GB" sz="2800" b="1" dirty="0">
              <a:solidFill>
                <a:srgbClr val="FF6600"/>
              </a:solidFill>
            </a:endParaRPr>
          </a:p>
          <a:p>
            <a:pPr algn="l"/>
            <a:endParaRPr lang="en-US" sz="2800" dirty="0" smtClean="0">
              <a:solidFill>
                <a:srgbClr val="FF6600"/>
              </a:solidFill>
            </a:endParaRPr>
          </a:p>
        </p:txBody>
      </p:sp>
      <p:pic>
        <p:nvPicPr>
          <p:cNvPr id="4" name="Imagen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1992" y="5738778"/>
            <a:ext cx="1532876" cy="680890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94103"/>
            <a:ext cx="2266908" cy="103130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33900" y="3416300"/>
            <a:ext cx="63500" cy="25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63432" y="5738778"/>
            <a:ext cx="1511272" cy="77160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36772" y="5690667"/>
            <a:ext cx="1623813" cy="934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956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17950"/>
            <a:ext cx="7772400" cy="868051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00FF"/>
                </a:solidFill>
              </a:rPr>
              <a:t>Needs and recommendations (2)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8339" y="1527126"/>
            <a:ext cx="8371282" cy="3858001"/>
          </a:xfrm>
        </p:spPr>
        <p:txBody>
          <a:bodyPr>
            <a:normAutofit/>
          </a:bodyPr>
          <a:lstStyle/>
          <a:p>
            <a:pPr marL="457200" indent="-457200" algn="l">
              <a:buFont typeface="Arial"/>
              <a:buChar char="•"/>
            </a:pPr>
            <a:r>
              <a:rPr lang="en-GB" sz="2800" b="1" dirty="0">
                <a:solidFill>
                  <a:srgbClr val="FF6600"/>
                </a:solidFill>
              </a:rPr>
              <a:t>States should end criminalization and detention of </a:t>
            </a:r>
            <a:r>
              <a:rPr lang="en-GB" sz="2800" b="1" dirty="0" smtClean="0">
                <a:solidFill>
                  <a:srgbClr val="FF6600"/>
                </a:solidFill>
              </a:rPr>
              <a:t>migrants</a:t>
            </a:r>
            <a:r>
              <a:rPr lang="en-GB" sz="2800" b="1" dirty="0">
                <a:solidFill>
                  <a:srgbClr val="FF6600"/>
                </a:solidFill>
              </a:rPr>
              <a:t>.</a:t>
            </a:r>
            <a:r>
              <a:rPr lang="en-GB" sz="2800" b="1" dirty="0" smtClean="0">
                <a:solidFill>
                  <a:srgbClr val="FF6600"/>
                </a:solidFill>
                <a:effectLst/>
              </a:rPr>
              <a:t> </a:t>
            </a:r>
            <a:endParaRPr lang="en-GB" sz="2800" b="1" dirty="0" smtClean="0">
              <a:solidFill>
                <a:srgbClr val="FF6600"/>
              </a:solidFill>
              <a:effectLst/>
            </a:endParaRPr>
          </a:p>
          <a:p>
            <a:pPr marL="457200" indent="-457200" algn="l">
              <a:buFont typeface="Arial"/>
              <a:buChar char="•"/>
            </a:pPr>
            <a:r>
              <a:rPr lang="en-GB" sz="2800" b="1" dirty="0">
                <a:solidFill>
                  <a:srgbClr val="FF6600"/>
                </a:solidFill>
              </a:rPr>
              <a:t>Access to </a:t>
            </a:r>
            <a:r>
              <a:rPr lang="en-GB" sz="2800" b="1" dirty="0" smtClean="0">
                <a:solidFill>
                  <a:srgbClr val="FF6600"/>
                </a:solidFill>
              </a:rPr>
              <a:t>services </a:t>
            </a:r>
            <a:r>
              <a:rPr lang="en-GB" sz="2800" b="1" dirty="0">
                <a:solidFill>
                  <a:srgbClr val="FF6600"/>
                </a:solidFill>
              </a:rPr>
              <a:t>should be granted for all women, independently of their migration status</a:t>
            </a:r>
            <a:r>
              <a:rPr lang="en-GB" sz="2800" b="1" dirty="0" smtClean="0">
                <a:solidFill>
                  <a:srgbClr val="FF6600"/>
                </a:solidFill>
                <a:effectLst/>
              </a:rPr>
              <a:t> </a:t>
            </a:r>
          </a:p>
          <a:p>
            <a:pPr marL="457200" indent="-457200" algn="l">
              <a:buFont typeface="Arial"/>
              <a:buChar char="•"/>
            </a:pPr>
            <a:r>
              <a:rPr lang="en-GB" sz="2800" b="1" dirty="0">
                <a:solidFill>
                  <a:srgbClr val="FF6600"/>
                </a:solidFill>
              </a:rPr>
              <a:t>Participation of women in migration in </a:t>
            </a:r>
            <a:r>
              <a:rPr lang="en-GB" sz="2800" b="1" dirty="0" smtClean="0">
                <a:solidFill>
                  <a:srgbClr val="FF6600"/>
                </a:solidFill>
              </a:rPr>
              <a:t>global processes</a:t>
            </a:r>
            <a:r>
              <a:rPr lang="en-GB" sz="2800" b="1" dirty="0" smtClean="0">
                <a:solidFill>
                  <a:srgbClr val="FF6600"/>
                </a:solidFill>
                <a:effectLst/>
              </a:rPr>
              <a:t> </a:t>
            </a:r>
          </a:p>
          <a:p>
            <a:pPr marL="457200" indent="-457200" algn="l">
              <a:buFont typeface="Arial"/>
              <a:buChar char="•"/>
            </a:pPr>
            <a:r>
              <a:rPr lang="en-GB" sz="2800" b="1" dirty="0">
                <a:solidFill>
                  <a:srgbClr val="FF6600"/>
                </a:solidFill>
              </a:rPr>
              <a:t>Struggles and a human rights based agenda with and for migrant women need to be advanced</a:t>
            </a:r>
            <a:r>
              <a:rPr lang="en-GB" sz="2800" b="1" dirty="0" smtClean="0">
                <a:solidFill>
                  <a:srgbClr val="FF6600"/>
                </a:solidFill>
                <a:effectLst/>
              </a:rPr>
              <a:t> </a:t>
            </a:r>
            <a:endParaRPr lang="en-US" sz="2800" b="1" dirty="0" smtClean="0">
              <a:solidFill>
                <a:srgbClr val="FF6600"/>
              </a:solidFill>
            </a:endParaRPr>
          </a:p>
        </p:txBody>
      </p:sp>
      <p:pic>
        <p:nvPicPr>
          <p:cNvPr id="4" name="Imagen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1992" y="5738778"/>
            <a:ext cx="1532876" cy="680890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94103"/>
            <a:ext cx="2266908" cy="103130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33900" y="3416300"/>
            <a:ext cx="63500" cy="25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63432" y="5738778"/>
            <a:ext cx="1511272" cy="77160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20694" y="5690667"/>
            <a:ext cx="1623813" cy="934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700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17950"/>
            <a:ext cx="7772400" cy="868051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00FF"/>
                </a:solidFill>
              </a:rPr>
              <a:t>Identification of best practice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8339" y="1527126"/>
            <a:ext cx="8371282" cy="3858001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Arial"/>
              <a:buChar char="•"/>
            </a:pPr>
            <a:r>
              <a:rPr lang="en-US" sz="2800" b="1" dirty="0" smtClean="0">
                <a:solidFill>
                  <a:srgbClr val="FF6600"/>
                </a:solidFill>
              </a:rPr>
              <a:t>Hunger strike of Central American women in Texas</a:t>
            </a:r>
          </a:p>
          <a:p>
            <a:pPr marL="457200" indent="-457200" algn="l">
              <a:buFont typeface="Arial"/>
              <a:buChar char="•"/>
            </a:pPr>
            <a:r>
              <a:rPr lang="en-GB" sz="2800" b="1" dirty="0">
                <a:solidFill>
                  <a:srgbClr val="FF6600"/>
                </a:solidFill>
              </a:rPr>
              <a:t>Women across the </a:t>
            </a:r>
            <a:r>
              <a:rPr lang="en-GB" sz="2800" b="1" dirty="0" smtClean="0">
                <a:solidFill>
                  <a:srgbClr val="FF6600"/>
                </a:solidFill>
              </a:rPr>
              <a:t>US </a:t>
            </a:r>
            <a:r>
              <a:rPr lang="en-GB" sz="2800" b="1" dirty="0">
                <a:solidFill>
                  <a:srgbClr val="FF6600"/>
                </a:solidFill>
              </a:rPr>
              <a:t>organizing undocumented communities for protection &amp;</a:t>
            </a:r>
            <a:r>
              <a:rPr lang="en-GB" sz="2800" b="1" dirty="0" smtClean="0">
                <a:solidFill>
                  <a:srgbClr val="FF6600"/>
                </a:solidFill>
              </a:rPr>
              <a:t> resistance</a:t>
            </a:r>
            <a:r>
              <a:rPr lang="en-GB" sz="2800" b="1" dirty="0" smtClean="0">
                <a:solidFill>
                  <a:srgbClr val="FF6600"/>
                </a:solidFill>
                <a:effectLst/>
              </a:rPr>
              <a:t> </a:t>
            </a:r>
          </a:p>
          <a:p>
            <a:pPr marL="457200" indent="-457200" algn="l">
              <a:buFont typeface="Arial"/>
              <a:buChar char="•"/>
            </a:pPr>
            <a:r>
              <a:rPr lang="en-GB" sz="2800" b="1" dirty="0">
                <a:solidFill>
                  <a:srgbClr val="FF6600"/>
                </a:solidFill>
              </a:rPr>
              <a:t>Women in countries of origin leading struggles to protect land and livelihood </a:t>
            </a:r>
            <a:endParaRPr lang="en-GB" sz="2800" b="1" dirty="0" smtClean="0">
              <a:solidFill>
                <a:srgbClr val="FF6600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en-GB" sz="2800" b="1" dirty="0">
                <a:solidFill>
                  <a:srgbClr val="FF6600"/>
                </a:solidFill>
              </a:rPr>
              <a:t>C</a:t>
            </a:r>
            <a:r>
              <a:rPr lang="en-GB" sz="2800" b="1" dirty="0" smtClean="0">
                <a:solidFill>
                  <a:srgbClr val="FF6600"/>
                </a:solidFill>
              </a:rPr>
              <a:t>oalition </a:t>
            </a:r>
            <a:r>
              <a:rPr lang="en-GB" sz="2800" b="1" dirty="0">
                <a:solidFill>
                  <a:srgbClr val="FF6600"/>
                </a:solidFill>
              </a:rPr>
              <a:t>of women migrant organizations in </a:t>
            </a:r>
            <a:r>
              <a:rPr lang="en-GB" sz="2800" b="1" dirty="0" smtClean="0">
                <a:solidFill>
                  <a:srgbClr val="FF6600"/>
                </a:solidFill>
              </a:rPr>
              <a:t>Mexico and Argentina </a:t>
            </a:r>
          </a:p>
          <a:p>
            <a:pPr marL="457200" indent="-457200" algn="l">
              <a:buFont typeface="Arial"/>
              <a:buChar char="•"/>
            </a:pPr>
            <a:r>
              <a:rPr lang="en-GB" sz="2800" b="1" dirty="0">
                <a:solidFill>
                  <a:srgbClr val="FF6600"/>
                </a:solidFill>
              </a:rPr>
              <a:t>Trans migrant women organizing </a:t>
            </a:r>
            <a:r>
              <a:rPr lang="en-GB" sz="2800" b="1" dirty="0" smtClean="0">
                <a:solidFill>
                  <a:srgbClr val="FF6600"/>
                </a:solidFill>
              </a:rPr>
              <a:t> against criminalisation</a:t>
            </a:r>
          </a:p>
          <a:p>
            <a:pPr marL="457200" indent="-457200" algn="l">
              <a:buFont typeface="Arial"/>
              <a:buChar char="•"/>
            </a:pPr>
            <a:r>
              <a:rPr lang="en-GB" sz="2800" b="1" dirty="0" smtClean="0">
                <a:solidFill>
                  <a:srgbClr val="FF6600"/>
                </a:solidFill>
              </a:rPr>
              <a:t>Migration law in Argentina</a:t>
            </a:r>
            <a:endParaRPr lang="en-GB" sz="2800" b="1" dirty="0" smtClean="0">
              <a:solidFill>
                <a:srgbClr val="FF6600"/>
              </a:solidFill>
            </a:endParaRPr>
          </a:p>
          <a:p>
            <a:pPr algn="l"/>
            <a:endParaRPr lang="en-US" sz="2800" b="1" dirty="0" smtClean="0">
              <a:solidFill>
                <a:srgbClr val="FF6600"/>
              </a:solidFill>
            </a:endParaRPr>
          </a:p>
        </p:txBody>
      </p:sp>
      <p:pic>
        <p:nvPicPr>
          <p:cNvPr id="4" name="Imagen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1992" y="5738778"/>
            <a:ext cx="1532876" cy="680890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94103"/>
            <a:ext cx="2266908" cy="103130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33900" y="3416300"/>
            <a:ext cx="63500" cy="25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63432" y="5738778"/>
            <a:ext cx="1511272" cy="77160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24230" y="5690667"/>
            <a:ext cx="1864890" cy="934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749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17950"/>
            <a:ext cx="7772400" cy="868051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00FF"/>
                </a:solidFill>
              </a:rPr>
              <a:t>Identification of best practice (2)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8339" y="1527126"/>
            <a:ext cx="8371282" cy="3858001"/>
          </a:xfrm>
        </p:spPr>
        <p:txBody>
          <a:bodyPr>
            <a:normAutofit fontScale="92500"/>
          </a:bodyPr>
          <a:lstStyle/>
          <a:p>
            <a:pPr marL="457200" indent="-457200" algn="l">
              <a:buFont typeface="Arial"/>
              <a:buChar char="•"/>
            </a:pPr>
            <a:r>
              <a:rPr lang="en-US" sz="2800" b="1" dirty="0" smtClean="0">
                <a:solidFill>
                  <a:srgbClr val="FF6600"/>
                </a:solidFill>
              </a:rPr>
              <a:t>The work of WIMN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b="1" dirty="0" smtClean="0">
                <a:solidFill>
                  <a:srgbClr val="FF6600"/>
                </a:solidFill>
              </a:rPr>
              <a:t>PICUM WAVE Step up for migrant women! campaign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b="1" dirty="0" smtClean="0">
                <a:solidFill>
                  <a:srgbClr val="FF6600"/>
                </a:solidFill>
              </a:rPr>
              <a:t>Grassroots activism in Calais, </a:t>
            </a:r>
            <a:r>
              <a:rPr lang="en-US" sz="2800" b="1" dirty="0">
                <a:solidFill>
                  <a:srgbClr val="FF6600"/>
                </a:solidFill>
              </a:rPr>
              <a:t>G</a:t>
            </a:r>
            <a:r>
              <a:rPr lang="en-US" sz="2800" b="1" dirty="0" smtClean="0">
                <a:solidFill>
                  <a:srgbClr val="FF6600"/>
                </a:solidFill>
              </a:rPr>
              <a:t>ermany and the Greek Islands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b="1" dirty="0" smtClean="0">
                <a:solidFill>
                  <a:srgbClr val="FF6600"/>
                </a:solidFill>
              </a:rPr>
              <a:t>UK grassroots movements in detention </a:t>
            </a:r>
            <a:r>
              <a:rPr lang="en-US" sz="2800" b="1" dirty="0" err="1" smtClean="0">
                <a:solidFill>
                  <a:srgbClr val="FF6600"/>
                </a:solidFill>
              </a:rPr>
              <a:t>centres</a:t>
            </a:r>
            <a:r>
              <a:rPr lang="en-US" sz="2800" b="1" dirty="0" smtClean="0">
                <a:solidFill>
                  <a:srgbClr val="FF6600"/>
                </a:solidFill>
              </a:rPr>
              <a:t> and inclusion of migrant women in CEDAW and UPR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b="1" dirty="0" smtClean="0">
                <a:solidFill>
                  <a:srgbClr val="FF6600"/>
                </a:solidFill>
              </a:rPr>
              <a:t>OHCHR guidelines and </a:t>
            </a:r>
            <a:r>
              <a:rPr lang="en-US" sz="2800" b="1" dirty="0" smtClean="0">
                <a:solidFill>
                  <a:srgbClr val="FF6600"/>
                </a:solidFill>
              </a:rPr>
              <a:t>principles (migrants in vulnerable situations and borders)</a:t>
            </a:r>
            <a:endParaRPr lang="en-US" sz="2800" b="1" dirty="0" smtClean="0">
              <a:solidFill>
                <a:srgbClr val="FF6600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2800" b="1" dirty="0" smtClean="0">
              <a:solidFill>
                <a:srgbClr val="FF6600"/>
              </a:solidFill>
            </a:endParaRPr>
          </a:p>
        </p:txBody>
      </p:sp>
      <p:pic>
        <p:nvPicPr>
          <p:cNvPr id="4" name="Imagen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1992" y="5738778"/>
            <a:ext cx="1532876" cy="680890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94103"/>
            <a:ext cx="2266908" cy="103130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33900" y="3416300"/>
            <a:ext cx="63500" cy="25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63432" y="5738778"/>
            <a:ext cx="1511272" cy="77160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72462" y="5690667"/>
            <a:ext cx="1623813" cy="934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990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8339" y="1527126"/>
            <a:ext cx="8371282" cy="3858001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2800" b="1" dirty="0" smtClean="0">
                <a:solidFill>
                  <a:srgbClr val="FF6600"/>
                </a:solidFill>
              </a:rPr>
              <a:t>Thanks for your attention! </a:t>
            </a:r>
          </a:p>
          <a:p>
            <a:pPr marL="457200" indent="-457200" algn="l">
              <a:buFont typeface="Arial"/>
              <a:buChar char="•"/>
            </a:pPr>
            <a:endParaRPr lang="en-US" sz="2800" b="1" dirty="0">
              <a:solidFill>
                <a:srgbClr val="FF6600"/>
              </a:solidFill>
            </a:endParaRPr>
          </a:p>
          <a:p>
            <a:pPr algn="l"/>
            <a:r>
              <a:rPr lang="en-US" sz="2800" b="1" dirty="0" smtClean="0">
                <a:solidFill>
                  <a:srgbClr val="0000FF"/>
                </a:solidFill>
              </a:rPr>
              <a:t>Questions? </a:t>
            </a:r>
          </a:p>
          <a:p>
            <a:pPr algn="l"/>
            <a:endParaRPr lang="en-US" sz="2800" b="1" dirty="0">
              <a:solidFill>
                <a:srgbClr val="FF6600"/>
              </a:solidFill>
            </a:endParaRPr>
          </a:p>
          <a:p>
            <a:pPr algn="l"/>
            <a:r>
              <a:rPr lang="en-US" sz="2800" b="1" dirty="0" smtClean="0">
                <a:solidFill>
                  <a:srgbClr val="FF6600"/>
                </a:solidFill>
              </a:rPr>
              <a:t>Websites and Twitters:</a:t>
            </a:r>
          </a:p>
          <a:p>
            <a:pPr algn="l"/>
            <a:r>
              <a:rPr lang="en-US" sz="2800" b="1" dirty="0" smtClean="0">
                <a:solidFill>
                  <a:srgbClr val="0000FF"/>
                </a:solidFill>
              </a:rPr>
              <a:t>www.</a:t>
            </a:r>
            <a:r>
              <a:rPr lang="en-US" sz="2800" b="1" dirty="0" smtClean="0">
                <a:solidFill>
                  <a:srgbClr val="0000FF"/>
                </a:solidFill>
              </a:rPr>
              <a:t>‪</a:t>
            </a:r>
            <a:r>
              <a:rPr lang="en-US" sz="2800" b="1" dirty="0" err="1" smtClean="0">
                <a:solidFill>
                  <a:srgbClr val="0000FF"/>
                </a:solidFill>
              </a:rPr>
              <a:t>womeninmigration.org</a:t>
            </a:r>
            <a:r>
              <a:rPr lang="en-US" sz="2800" b="1" dirty="0" smtClean="0">
                <a:solidFill>
                  <a:srgbClr val="0000FF"/>
                </a:solidFill>
              </a:rPr>
              <a:t>‬ 	@</a:t>
            </a:r>
            <a:r>
              <a:rPr lang="en-US" sz="2800" b="1" dirty="0" err="1" smtClean="0">
                <a:solidFill>
                  <a:srgbClr val="0000FF"/>
                </a:solidFill>
              </a:rPr>
              <a:t>WomenMigration</a:t>
            </a:r>
            <a:endParaRPr lang="en-US" sz="2800" b="1" dirty="0" smtClean="0">
              <a:solidFill>
                <a:srgbClr val="0000FF"/>
              </a:solidFill>
            </a:endParaRPr>
          </a:p>
          <a:p>
            <a:pPr algn="l"/>
            <a:r>
              <a:rPr lang="en-US" sz="2400" dirty="0" smtClean="0"/>
              <a:t>‪</a:t>
            </a:r>
            <a:r>
              <a:rPr lang="en-US" sz="2800" b="1" dirty="0" err="1">
                <a:solidFill>
                  <a:srgbClr val="FF6600"/>
                </a:solidFill>
              </a:rPr>
              <a:t>www.p</a:t>
            </a:r>
            <a:r>
              <a:rPr lang="en-US" sz="2800" b="1" dirty="0" err="1" smtClean="0">
                <a:solidFill>
                  <a:srgbClr val="FF6600"/>
                </a:solidFill>
              </a:rPr>
              <a:t>icum.org</a:t>
            </a:r>
            <a:r>
              <a:rPr lang="en-US" sz="2800" b="1" dirty="0">
                <a:solidFill>
                  <a:srgbClr val="FF6600"/>
                </a:solidFill>
              </a:rPr>
              <a:t>/</a:t>
            </a:r>
            <a:r>
              <a:rPr lang="en-US" sz="2800" b="1" dirty="0" smtClean="0">
                <a:solidFill>
                  <a:srgbClr val="FF6600"/>
                </a:solidFill>
              </a:rPr>
              <a:t>en‬				@</a:t>
            </a:r>
            <a:r>
              <a:rPr lang="en-US" sz="2800" b="1" dirty="0" err="1" smtClean="0">
                <a:solidFill>
                  <a:srgbClr val="FF6600"/>
                </a:solidFill>
              </a:rPr>
              <a:t>picum_post</a:t>
            </a:r>
            <a:endParaRPr lang="en-US" sz="2800" b="1" dirty="0">
              <a:solidFill>
                <a:srgbClr val="FF6600"/>
              </a:solidFill>
            </a:endParaRPr>
          </a:p>
          <a:p>
            <a:pPr algn="l"/>
            <a:r>
              <a:rPr lang="en-US" sz="2800" b="1" dirty="0" smtClean="0">
                <a:solidFill>
                  <a:srgbClr val="FF6600"/>
                </a:solidFill>
                <a:hlinkClick r:id="rId2"/>
              </a:rPr>
              <a:t>www.caref</a:t>
            </a:r>
            <a:r>
              <a:rPr lang="en-US" sz="2800" b="1" dirty="0" smtClean="0">
                <a:solidFill>
                  <a:srgbClr val="FF6600"/>
                </a:solidFill>
                <a:hlinkClick r:id="rId2"/>
              </a:rPr>
              <a:t>.org.ar</a:t>
            </a:r>
            <a:endParaRPr lang="en-US" sz="2800" b="1" dirty="0" smtClean="0">
              <a:solidFill>
                <a:srgbClr val="0000FF"/>
              </a:solidFill>
            </a:endParaRPr>
          </a:p>
          <a:p>
            <a:pPr algn="l"/>
            <a:r>
              <a:rPr lang="en-US" sz="2800" b="1" dirty="0" err="1" smtClean="0">
                <a:solidFill>
                  <a:srgbClr val="FF6600"/>
                </a:solidFill>
              </a:rPr>
              <a:t>www.lawrs.org.uk</a:t>
            </a:r>
            <a:r>
              <a:rPr lang="en-US" sz="2800" b="1" dirty="0" smtClean="0">
                <a:solidFill>
                  <a:srgbClr val="FF6600"/>
                </a:solidFill>
              </a:rPr>
              <a:t>				@</a:t>
            </a:r>
            <a:r>
              <a:rPr lang="en-US" sz="2800" b="1" dirty="0" err="1" smtClean="0">
                <a:solidFill>
                  <a:srgbClr val="FF6600"/>
                </a:solidFill>
              </a:rPr>
              <a:t>lawrsuk</a:t>
            </a:r>
            <a:endParaRPr lang="en-US" sz="2800" b="1" dirty="0" smtClean="0">
              <a:solidFill>
                <a:srgbClr val="FF6600"/>
              </a:solidFill>
            </a:endParaRPr>
          </a:p>
        </p:txBody>
      </p:sp>
      <p:pic>
        <p:nvPicPr>
          <p:cNvPr id="4" name="Imagen 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1992" y="5738778"/>
            <a:ext cx="1532876" cy="680890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</p:pic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94103"/>
            <a:ext cx="2266908" cy="103130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33900" y="3416300"/>
            <a:ext cx="63500" cy="25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63432" y="5738778"/>
            <a:ext cx="1511272" cy="771601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85800" y="5127927"/>
            <a:ext cx="7772400" cy="61085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85004" y="5738778"/>
            <a:ext cx="1623813" cy="934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846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22B9E06671B54FA89F14538B9B0FEA" ma:contentTypeVersion="1" ma:contentTypeDescription="Create a new document." ma:contentTypeScope="" ma:versionID="362711686602768b23db736653e4ac1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28EAFB1-091D-48C7-8480-20021C3E820F}"/>
</file>

<file path=customXml/itemProps2.xml><?xml version="1.0" encoding="utf-8"?>
<ds:datastoreItem xmlns:ds="http://schemas.openxmlformats.org/officeDocument/2006/customXml" ds:itemID="{753D75BF-05DC-479A-A7A1-8EF939F6C062}"/>
</file>

<file path=customXml/itemProps3.xml><?xml version="1.0" encoding="utf-8"?>
<ds:datastoreItem xmlns:ds="http://schemas.openxmlformats.org/officeDocument/2006/customXml" ds:itemID="{15604B41-E879-46B9-96F9-582554941531}"/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434</Words>
  <Application>Microsoft Macintosh PowerPoint</Application>
  <PresentationFormat>On-screen Show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Identifying risks, needs and best practice for Women in Migration Expert’s group meeting on gender and migration.  Geneva, November 2016</vt:lpstr>
      <vt:lpstr>Introduction and our framework</vt:lpstr>
      <vt:lpstr>Risks affecting Women in migration</vt:lpstr>
      <vt:lpstr>Risks affecting Women in migration (2)</vt:lpstr>
      <vt:lpstr>Needs and recommendations</vt:lpstr>
      <vt:lpstr>Needs and recommendations (2)</vt:lpstr>
      <vt:lpstr>Identification of best practice</vt:lpstr>
      <vt:lpstr>Identification of best practice (2)</vt:lpstr>
      <vt:lpstr>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Identifying risks, needs and best practice for Women in Migration Expert group meeting on gender and Migration.  Geneva, November 2016</dc:title>
  <dc:creator>Maria C Gottardo</dc:creator>
  <cp:lastModifiedBy>Maria C Gottardo</cp:lastModifiedBy>
  <cp:revision>11</cp:revision>
  <dcterms:created xsi:type="dcterms:W3CDTF">2016-11-20T17:37:23Z</dcterms:created>
  <dcterms:modified xsi:type="dcterms:W3CDTF">2016-11-20T22:08:33Z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0x0101008822B9E06671B54FA89F14538B9B0FEA</vt:lpwstr>
  </property>
  <property fmtid="{D5CDD505-2E9C-101B-9397-08002B2CF9AE}" pid="3" name="Order">
    <vt:r8>3904800</vt:r8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TemplateUrl">
    <vt:lpwstr/>
  </property>
</Properties>
</file>