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0"/>
  </p:notesMasterIdLst>
  <p:handoutMasterIdLst>
    <p:handoutMasterId r:id="rId11"/>
  </p:handoutMasterIdLst>
  <p:sldIdLst>
    <p:sldId id="273" r:id="rId2"/>
    <p:sldId id="282" r:id="rId3"/>
    <p:sldId id="275" r:id="rId4"/>
    <p:sldId id="281" r:id="rId5"/>
    <p:sldId id="280" r:id="rId6"/>
    <p:sldId id="276" r:id="rId7"/>
    <p:sldId id="277" r:id="rId8"/>
    <p:sldId id="279" r:id="rId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46B4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879" autoAdjust="0"/>
    <p:restoredTop sz="85931" autoAdjust="0"/>
  </p:normalViewPr>
  <p:slideViewPr>
    <p:cSldViewPr>
      <p:cViewPr>
        <p:scale>
          <a:sx n="99" d="100"/>
          <a:sy n="99" d="100"/>
        </p:scale>
        <p:origin x="-1014" y="7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9" d="100"/>
          <a:sy n="69" d="100"/>
        </p:scale>
        <p:origin x="-327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th-TH"/>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37AED81-396C-4579-BC1D-C5D8C6340A00}" type="datetimeFigureOut">
              <a:rPr lang="th-TH"/>
              <a:pPr>
                <a:defRPr/>
              </a:pPr>
              <a:t>27/03/58</a:t>
            </a:fld>
            <a:endParaRPr lang="th-TH"/>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th-TH"/>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77671E2-8991-46C1-8244-BC317FDE0D5F}" type="slidenum">
              <a:rPr lang="th-TH"/>
              <a:pPr>
                <a:defRPr/>
              </a:pPr>
              <a:t>‹#›</a:t>
            </a:fld>
            <a:endParaRPr lang="th-TH"/>
          </a:p>
        </p:txBody>
      </p:sp>
    </p:spTree>
    <p:extLst>
      <p:ext uri="{BB962C8B-B14F-4D97-AF65-F5344CB8AC3E}">
        <p14:creationId xmlns="" xmlns:p14="http://schemas.microsoft.com/office/powerpoint/2010/main" val="70986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F1E00B87-5839-4746-85CC-60737E3CDEFD}" type="datetimeFigureOut">
              <a:rPr lang="en-US"/>
              <a:pPr>
                <a:defRPr/>
              </a:pPr>
              <a:t>3/27/2015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C13F8CE-391E-4EEA-A481-6693DC87F00E}" type="slidenum">
              <a:rPr lang="en-US"/>
              <a:pPr>
                <a:defRPr/>
              </a:pPr>
              <a:t>‹#›</a:t>
            </a:fld>
            <a:endParaRPr lang="en-US"/>
          </a:p>
        </p:txBody>
      </p:sp>
    </p:spTree>
    <p:extLst>
      <p:ext uri="{BB962C8B-B14F-4D97-AF65-F5344CB8AC3E}">
        <p14:creationId xmlns="" xmlns:p14="http://schemas.microsoft.com/office/powerpoint/2010/main" val="39431389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400" b="1" dirty="0" smtClean="0"/>
              <a:t>ECPAT commends the Special Rapporteur and the SRSG for organizing this side event and the Governments of Costa Rica and the United Kingdom for their sponsorship.   We thank you for the opportunity share the perspective a global network of civil society organizations, active in 78 countries, united with a common mission to end the sexual exploitation of children.  </a:t>
            </a:r>
            <a:endParaRPr lang="en-US" sz="1400" b="1" dirty="0"/>
          </a:p>
        </p:txBody>
      </p:sp>
      <p:sp>
        <p:nvSpPr>
          <p:cNvPr id="4" name="Marcador de número de diapositiva 3"/>
          <p:cNvSpPr>
            <a:spLocks noGrp="1"/>
          </p:cNvSpPr>
          <p:nvPr>
            <p:ph type="sldNum" sz="quarter" idx="10"/>
          </p:nvPr>
        </p:nvSpPr>
        <p:spPr/>
        <p:txBody>
          <a:bodyPr/>
          <a:lstStyle/>
          <a:p>
            <a:pPr>
              <a:defRPr/>
            </a:pPr>
            <a:fld id="{6C13F8CE-391E-4EEA-A481-6693DC87F00E}" type="slidenum">
              <a:rPr lang="en-US" smtClean="0"/>
              <a:pPr>
                <a:defRPr/>
              </a:pPr>
              <a:t>1</a:t>
            </a:fld>
            <a:endParaRPr lang="en-US"/>
          </a:p>
        </p:txBody>
      </p:sp>
    </p:spTree>
    <p:extLst>
      <p:ext uri="{BB962C8B-B14F-4D97-AF65-F5344CB8AC3E}">
        <p14:creationId xmlns="" xmlns:p14="http://schemas.microsoft.com/office/powerpoint/2010/main" val="315995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b="1" dirty="0" smtClean="0"/>
              <a:t>We know that the Internet has completely transformed – revolutionized - the volume and nature of child sexual abuse images now in circulation. Each of these images is evidence of a crime against a child – a child who needs to be identified, rescued, supported, and ensured access to remedies, including reparation for the harm suffered.</a:t>
            </a:r>
            <a:endParaRPr lang="en-US" sz="1400" b="1" dirty="0" smtClean="0"/>
          </a:p>
          <a:p>
            <a:r>
              <a:rPr lang="en-US" sz="1400" b="1" dirty="0" smtClean="0"/>
              <a:t> </a:t>
            </a:r>
          </a:p>
          <a:p>
            <a:r>
              <a:rPr lang="en-GB" sz="1400" b="1" dirty="0" smtClean="0"/>
              <a:t> To the extent that these images continue to be circulated, they represent flagrant violations children’s rights.  Additionally, these images sustain or promote a sub-culture where the sexual exploitation of children – including very young children – is perceived and promoted as normal.  This growing sub-culture represents a threat to children as yet unharmed. </a:t>
            </a:r>
            <a:endParaRPr lang="en-US" sz="1400" b="1" dirty="0" smtClean="0"/>
          </a:p>
          <a:p>
            <a:r>
              <a:rPr lang="en-GB" sz="1400" b="1" dirty="0" smtClean="0"/>
              <a:t> </a:t>
            </a:r>
            <a:endParaRPr lang="en-US" sz="1400" b="1" dirty="0" smtClean="0"/>
          </a:p>
          <a:p>
            <a:r>
              <a:rPr lang="en-GB" sz="1400" b="1" dirty="0" smtClean="0"/>
              <a:t>Ending the online sexual exploitation of children requires strong partnerships across governments and strong partnerships between governments, law enforcement agencies, the private sector, and civil society. </a:t>
            </a:r>
            <a:endParaRPr lang="en-US" sz="1400" b="1" dirty="0"/>
          </a:p>
        </p:txBody>
      </p:sp>
      <p:sp>
        <p:nvSpPr>
          <p:cNvPr id="4" name="Slide Number Placeholder 3"/>
          <p:cNvSpPr>
            <a:spLocks noGrp="1"/>
          </p:cNvSpPr>
          <p:nvPr>
            <p:ph type="sldNum" sz="quarter" idx="10"/>
          </p:nvPr>
        </p:nvSpPr>
        <p:spPr/>
        <p:txBody>
          <a:bodyPr/>
          <a:lstStyle/>
          <a:p>
            <a:pPr>
              <a:defRPr/>
            </a:pPr>
            <a:fld id="{6C13F8CE-391E-4EEA-A481-6693DC87F00E}"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764704" y="4427984"/>
            <a:ext cx="5486400" cy="4114800"/>
          </a:xfrm>
        </p:spPr>
        <p:txBody>
          <a:bodyPr/>
          <a:lstStyle/>
          <a:p>
            <a:r>
              <a:rPr lang="en-US" sz="1400" b="1" dirty="0" smtClean="0"/>
              <a:t>Civil Society organizations (such as ECPAT) have a crucial role to play.  We can draw on the expertise of a very broad ‘family’ – spanning community and youth groups,  professional associations, trade unions, faith-based organizations, and many more – all united around one common cause: the safety of children.         </a:t>
            </a:r>
          </a:p>
          <a:p>
            <a:pPr lvl="0"/>
            <a:r>
              <a:rPr lang="en-US" sz="1400" b="1" dirty="0" smtClean="0"/>
              <a:t>We are at the grassroots, working closely with victims and their families.      </a:t>
            </a:r>
          </a:p>
          <a:p>
            <a:pPr lvl="0"/>
            <a:r>
              <a:rPr lang="en-US" sz="1400" b="1" dirty="0" smtClean="0"/>
              <a:t>We are at the national level, pressuring for effective legislation and policies and for stronger capacity across law enforcement.        </a:t>
            </a:r>
          </a:p>
          <a:p>
            <a:pPr lvl="0"/>
            <a:r>
              <a:rPr lang="en-US" sz="1400" b="1" dirty="0" smtClean="0"/>
              <a:t>And we are at the international table, pushing for a global response and forging the networks that must be at the very heart of the response. </a:t>
            </a:r>
          </a:p>
          <a:p>
            <a:r>
              <a:rPr lang="en-US" dirty="0" smtClean="0"/>
              <a:t> </a:t>
            </a:r>
            <a:endParaRPr lang="en-US" dirty="0"/>
          </a:p>
        </p:txBody>
      </p:sp>
      <p:sp>
        <p:nvSpPr>
          <p:cNvPr id="4" name="Marcador de número de diapositiva 3"/>
          <p:cNvSpPr>
            <a:spLocks noGrp="1"/>
          </p:cNvSpPr>
          <p:nvPr>
            <p:ph type="sldNum" sz="quarter" idx="10"/>
          </p:nvPr>
        </p:nvSpPr>
        <p:spPr/>
        <p:txBody>
          <a:bodyPr/>
          <a:lstStyle/>
          <a:p>
            <a:pPr>
              <a:defRPr/>
            </a:pPr>
            <a:fld id="{6C13F8CE-391E-4EEA-A481-6693DC87F00E}" type="slidenum">
              <a:rPr lang="en-US" smtClean="0"/>
              <a:pPr>
                <a:defRPr/>
              </a:pPr>
              <a:t>3</a:t>
            </a:fld>
            <a:endParaRPr lang="en-US"/>
          </a:p>
        </p:txBody>
      </p:sp>
    </p:spTree>
    <p:extLst>
      <p:ext uri="{BB962C8B-B14F-4D97-AF65-F5344CB8AC3E}">
        <p14:creationId xmlns="" xmlns:p14="http://schemas.microsoft.com/office/powerpoint/2010/main" val="1800062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GB" b="1" dirty="0" smtClean="0"/>
              <a:t>Over the past two decade there have been many reports and events that provide recommendations on what needs to be done.  And there have been many commitments to action. </a:t>
            </a:r>
            <a:endParaRPr lang="en-US" b="1" dirty="0" smtClean="0"/>
          </a:p>
          <a:p>
            <a:pPr lvl="0">
              <a:buFont typeface="Arial" pitchFamily="34" charset="0"/>
              <a:buChar char="•"/>
            </a:pPr>
            <a:r>
              <a:rPr lang="en-GB" b="1" dirty="0" smtClean="0"/>
              <a:t>Three World Congresses on the Sexual Exploitation of Children – in 1996, 2001 and 2008 all included commitments to address the situation. </a:t>
            </a:r>
            <a:endParaRPr lang="en-US" b="1" dirty="0" smtClean="0"/>
          </a:p>
          <a:p>
            <a:pPr lvl="0">
              <a:buFont typeface="Arial" pitchFamily="34" charset="0"/>
              <a:buChar char="•"/>
            </a:pPr>
            <a:r>
              <a:rPr lang="en-GB" b="1" dirty="0" smtClean="0"/>
              <a:t>Special Rapporteur de Boer’s first report to the Human Rights Council focused on the issue and provided a set of recommendations for a holistic response.</a:t>
            </a:r>
            <a:endParaRPr lang="en-US" b="1" dirty="0" smtClean="0"/>
          </a:p>
          <a:p>
            <a:pPr lvl="0">
              <a:buFont typeface="Arial" pitchFamily="34" charset="0"/>
              <a:buChar char="•"/>
            </a:pPr>
            <a:r>
              <a:rPr lang="en-GB" b="1" dirty="0" smtClean="0"/>
              <a:t>The SRSG’s annual reports and her 2014 publication Releasing children’s potential and minimizing risks ICTs give clear indications of what is required.  </a:t>
            </a:r>
            <a:endParaRPr lang="en-US" b="1" dirty="0" smtClean="0"/>
          </a:p>
          <a:p>
            <a:pPr lvl="0">
              <a:buFont typeface="Arial" pitchFamily="34" charset="0"/>
              <a:buChar char="•"/>
            </a:pPr>
            <a:r>
              <a:rPr lang="en-GB" b="1" dirty="0" smtClean="0"/>
              <a:t>Civil Society Organizations –ECPAT, ICMEC, IWF, and INHOPE - to name a few - have issued repeated calls for action. </a:t>
            </a:r>
            <a:endParaRPr lang="en-US" b="1" dirty="0" smtClean="0"/>
          </a:p>
          <a:p>
            <a:pPr lvl="0">
              <a:buFont typeface="Arial" pitchFamily="34" charset="0"/>
              <a:buChar char="•"/>
            </a:pPr>
            <a:r>
              <a:rPr lang="en-GB" b="1" dirty="0" smtClean="0"/>
              <a:t>Through the Global Alliance against Child Sexual Abuse Online, commitments have been made by 54 national governments to take concrete actions to implement four shared policy targets. </a:t>
            </a:r>
            <a:endParaRPr lang="en-US" b="1" dirty="0" smtClean="0"/>
          </a:p>
          <a:p>
            <a:pPr lvl="0">
              <a:buFont typeface="Arial" pitchFamily="34" charset="0"/>
              <a:buChar char="•"/>
            </a:pPr>
            <a:r>
              <a:rPr lang="en-GB" b="1" dirty="0" smtClean="0"/>
              <a:t>And in December last year, the UK convened the #</a:t>
            </a:r>
            <a:r>
              <a:rPr lang="en-GB" b="1" dirty="0" err="1" smtClean="0"/>
              <a:t>WeProtect</a:t>
            </a:r>
            <a:r>
              <a:rPr lang="en-GB" b="1" dirty="0" smtClean="0"/>
              <a:t> Children Online Summit – which resulted in Statements of Action made by the ICT private sector, governments, CSOs, Interpol and UN agencies.  </a:t>
            </a:r>
            <a:endParaRPr lang="en-US" b="1" dirty="0" smtClean="0"/>
          </a:p>
          <a:p>
            <a:r>
              <a:rPr lang="en-US" b="1" dirty="0" smtClean="0"/>
              <a:t> </a:t>
            </a:r>
          </a:p>
          <a:p>
            <a:r>
              <a:rPr lang="en-GB" b="1" dirty="0" smtClean="0"/>
              <a:t>Without doubt, there are important reports and commitments and a growing </a:t>
            </a:r>
            <a:r>
              <a:rPr lang="en-GB" b="1" u="sng" dirty="0" smtClean="0"/>
              <a:t>consensus </a:t>
            </a:r>
            <a:r>
              <a:rPr lang="en-GB" b="1" dirty="0" smtClean="0"/>
              <a:t>of what needs to be done.  </a:t>
            </a:r>
            <a:endParaRPr lang="en-US" b="1" dirty="0"/>
          </a:p>
        </p:txBody>
      </p:sp>
      <p:sp>
        <p:nvSpPr>
          <p:cNvPr id="4" name="Slide Number Placeholder 3"/>
          <p:cNvSpPr>
            <a:spLocks noGrp="1"/>
          </p:cNvSpPr>
          <p:nvPr>
            <p:ph type="sldNum" sz="quarter" idx="10"/>
          </p:nvPr>
        </p:nvSpPr>
        <p:spPr/>
        <p:txBody>
          <a:bodyPr/>
          <a:lstStyle/>
          <a:p>
            <a:pPr>
              <a:defRPr/>
            </a:pPr>
            <a:fld id="{6C13F8CE-391E-4EEA-A481-6693DC87F00E}"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b="1" dirty="0" smtClean="0"/>
              <a:t>So then why are the number of images and children abused online growing?   </a:t>
            </a:r>
            <a:endParaRPr lang="en-US" sz="1400" b="1" dirty="0" smtClean="0"/>
          </a:p>
          <a:p>
            <a:r>
              <a:rPr lang="en-US" sz="1400" b="1" dirty="0" smtClean="0"/>
              <a:t> </a:t>
            </a:r>
          </a:p>
          <a:p>
            <a:r>
              <a:rPr lang="en-GB" sz="1400" b="1" dirty="0" smtClean="0"/>
              <a:t>We now must address the chronic problem of under investment that significantly holds back the implementation of commitments.  The resources available to combat child sexual exploitation online – at national, regional and global levels are far from what are needed.   </a:t>
            </a:r>
            <a:endParaRPr lang="en-US" sz="1400" b="1"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6C13F8CE-391E-4EEA-A481-6693DC87F00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400" b="1" dirty="0" smtClean="0"/>
              <a:t>The #</a:t>
            </a:r>
            <a:r>
              <a:rPr lang="en-GB" sz="1400" b="1" dirty="0" err="1" smtClean="0"/>
              <a:t>WeProtect</a:t>
            </a:r>
            <a:r>
              <a:rPr lang="en-GB" sz="1400" b="1" dirty="0" smtClean="0"/>
              <a:t> Summit was a breakthrough in addressing this under investment. The UK Government took the bold step of making available £50 million to help implement the promises made at the Summit.  </a:t>
            </a:r>
            <a:endParaRPr lang="en-US" sz="1400" b="1" dirty="0" smtClean="0"/>
          </a:p>
          <a:p>
            <a:r>
              <a:rPr lang="en-US" sz="1400" b="1" dirty="0" smtClean="0"/>
              <a:t> </a:t>
            </a:r>
          </a:p>
          <a:p>
            <a:r>
              <a:rPr lang="en-GB" sz="1400" b="1" dirty="0" smtClean="0"/>
              <a:t> At first glance the pledge of £50 seems quite substantial  – however, when we look at magnitude of the problem and actions that need to be taken – we realize its limitation.  Other bilateral and multinational donors, the UN, foundations, the private sector must follow the example of the UK, taking similar bold steps.... and making  similar investments.  </a:t>
            </a:r>
            <a:endParaRPr lang="en-US" sz="1400" b="1" dirty="0" smtClean="0"/>
          </a:p>
          <a:p>
            <a:r>
              <a:rPr lang="en-US" dirty="0" smtClean="0"/>
              <a:t> </a:t>
            </a:r>
          </a:p>
          <a:p>
            <a:endParaRPr lang="fr-FR" dirty="0"/>
          </a:p>
        </p:txBody>
      </p:sp>
      <p:sp>
        <p:nvSpPr>
          <p:cNvPr id="4" name="Marcador de número de diapositiva 3"/>
          <p:cNvSpPr>
            <a:spLocks noGrp="1"/>
          </p:cNvSpPr>
          <p:nvPr>
            <p:ph type="sldNum" sz="quarter" idx="10"/>
          </p:nvPr>
        </p:nvSpPr>
        <p:spPr/>
        <p:txBody>
          <a:bodyPr/>
          <a:lstStyle/>
          <a:p>
            <a:pPr>
              <a:defRPr/>
            </a:pPr>
            <a:fld id="{6C13F8CE-391E-4EEA-A481-6693DC87F00E}" type="slidenum">
              <a:rPr lang="en-US" smtClean="0"/>
              <a:pPr>
                <a:defRPr/>
              </a:pPr>
              <a:t>6</a:t>
            </a:fld>
            <a:endParaRPr lang="en-US"/>
          </a:p>
        </p:txBody>
      </p:sp>
    </p:spTree>
    <p:extLst>
      <p:ext uri="{BB962C8B-B14F-4D97-AF65-F5344CB8AC3E}">
        <p14:creationId xmlns="" xmlns:p14="http://schemas.microsoft.com/office/powerpoint/2010/main" val="2097248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400" b="1" dirty="0" smtClean="0"/>
              <a:t>In September of this year, Heads of State will agree on the Sustainable Development Goals (the SDGs).  This new universal set of goals and targets will guide nations in framing their agendas, policies and investments over the next 15 years.  The possible inclusion in the SDG’s of targets to end violence against child, presents a tremendous opportunity.  During the next six months, our focus needs to be the inter-governmental processes that will define the SDGs, ensuring that the world’s new development agenda will include policies and provision to invest in protecting the world’s children from sexual exploitation online. </a:t>
            </a:r>
            <a:endParaRPr lang="en-US" sz="1400" b="1" dirty="0"/>
          </a:p>
        </p:txBody>
      </p:sp>
      <p:sp>
        <p:nvSpPr>
          <p:cNvPr id="4" name="Marcador de número de diapositiva 3"/>
          <p:cNvSpPr>
            <a:spLocks noGrp="1"/>
          </p:cNvSpPr>
          <p:nvPr>
            <p:ph type="sldNum" sz="quarter" idx="10"/>
          </p:nvPr>
        </p:nvSpPr>
        <p:spPr/>
        <p:txBody>
          <a:bodyPr/>
          <a:lstStyle/>
          <a:p>
            <a:pPr>
              <a:defRPr/>
            </a:pPr>
            <a:fld id="{6C13F8CE-391E-4EEA-A481-6693DC87F00E}" type="slidenum">
              <a:rPr lang="en-US" smtClean="0"/>
              <a:pPr>
                <a:defRPr/>
              </a:pPr>
              <a:t>7</a:t>
            </a:fld>
            <a:endParaRPr lang="en-US"/>
          </a:p>
        </p:txBody>
      </p:sp>
    </p:spTree>
    <p:extLst>
      <p:ext uri="{BB962C8B-B14F-4D97-AF65-F5344CB8AC3E}">
        <p14:creationId xmlns="" xmlns:p14="http://schemas.microsoft.com/office/powerpoint/2010/main" val="1331077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C13F8CE-391E-4EEA-A481-6693DC87F00E}" type="slidenum">
              <a:rPr lang="en-US" smtClean="0"/>
              <a:pPr>
                <a:defRPr/>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3 Marcador de fecha"/>
          <p:cNvSpPr>
            <a:spLocks noGrp="1"/>
          </p:cNvSpPr>
          <p:nvPr>
            <p:ph type="dt" sz="half" idx="10"/>
          </p:nvPr>
        </p:nvSpPr>
        <p:spPr/>
        <p:txBody>
          <a:bodyPr/>
          <a:lstStyle>
            <a:lvl1pPr>
              <a:defRPr/>
            </a:lvl1pPr>
          </a:lstStyle>
          <a:p>
            <a:pPr>
              <a:defRPr/>
            </a:pPr>
            <a:fld id="{94216189-5B80-4CF5-A5F3-E7D67A9C3908}" type="datetimeFigureOut">
              <a:rPr lang="es-ES"/>
              <a:pPr>
                <a:defRPr/>
              </a:pPr>
              <a:t>27/03/2015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9021AB89-3F9B-4D9B-B070-FF1DFF01A9D5}"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E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3 Marcador de fecha"/>
          <p:cNvSpPr>
            <a:spLocks noGrp="1"/>
          </p:cNvSpPr>
          <p:nvPr>
            <p:ph type="dt" sz="half" idx="10"/>
          </p:nvPr>
        </p:nvSpPr>
        <p:spPr/>
        <p:txBody>
          <a:bodyPr/>
          <a:lstStyle>
            <a:lvl1pPr>
              <a:defRPr/>
            </a:lvl1pPr>
          </a:lstStyle>
          <a:p>
            <a:pPr>
              <a:defRPr/>
            </a:pPr>
            <a:fld id="{9429F930-6EB4-4E4C-AD9D-700CC2542AEA}" type="datetimeFigureOut">
              <a:rPr lang="es-ES"/>
              <a:pPr>
                <a:defRPr/>
              </a:pPr>
              <a:t>27/03/2015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7A47919C-538D-4A93-9C4A-D8730F94F3EA}"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3 Marcador de fecha"/>
          <p:cNvSpPr>
            <a:spLocks noGrp="1"/>
          </p:cNvSpPr>
          <p:nvPr>
            <p:ph type="dt" sz="half" idx="10"/>
          </p:nvPr>
        </p:nvSpPr>
        <p:spPr/>
        <p:txBody>
          <a:bodyPr/>
          <a:lstStyle>
            <a:lvl1pPr>
              <a:defRPr/>
            </a:lvl1pPr>
          </a:lstStyle>
          <a:p>
            <a:pPr>
              <a:defRPr/>
            </a:pPr>
            <a:fld id="{EF4564A6-C5B8-4D03-98A2-91728AEE41D3}" type="datetimeFigureOut">
              <a:rPr lang="es-ES"/>
              <a:pPr>
                <a:defRPr/>
              </a:pPr>
              <a:t>27/03/2015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A085FEE2-FE71-46D3-B720-9B4979B9855F}"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123728" y="274638"/>
            <a:ext cx="6563072" cy="1143000"/>
          </a:xfrm>
        </p:spPr>
        <p:txBody>
          <a:bodyPr/>
          <a:lstStyle/>
          <a:p>
            <a:r>
              <a:rPr lang="en-US" smtClean="0"/>
              <a:t>Click to edit Master title style</a:t>
            </a:r>
            <a:endParaRPr lang="es-ES" dirty="0"/>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3 Marcador de fecha"/>
          <p:cNvSpPr>
            <a:spLocks noGrp="1"/>
          </p:cNvSpPr>
          <p:nvPr>
            <p:ph type="dt" sz="half" idx="10"/>
          </p:nvPr>
        </p:nvSpPr>
        <p:spPr/>
        <p:txBody>
          <a:bodyPr/>
          <a:lstStyle>
            <a:lvl1pPr>
              <a:defRPr/>
            </a:lvl1pPr>
          </a:lstStyle>
          <a:p>
            <a:pPr>
              <a:defRPr/>
            </a:pPr>
            <a:fld id="{19B94710-1175-4104-8C17-32D795BB1337}" type="datetimeFigureOut">
              <a:rPr lang="es-ES"/>
              <a:pPr>
                <a:defRPr/>
              </a:pPr>
              <a:t>27/03/2015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DF82C22B-75AA-437C-B2A2-341900D03987}"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lvl1pPr>
              <a:defRPr/>
            </a:lvl1pPr>
          </a:lstStyle>
          <a:p>
            <a:pPr>
              <a:defRPr/>
            </a:pPr>
            <a:fld id="{66F1EA2F-E5A0-4D4B-A5B4-5E7232A9F370}" type="datetimeFigureOut">
              <a:rPr lang="es-ES"/>
              <a:pPr>
                <a:defRPr/>
              </a:pPr>
              <a:t>27/03/2015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934AD2A0-B6F2-48D0-8EDE-C8EC2930F610}"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3 Marcador de fecha"/>
          <p:cNvSpPr>
            <a:spLocks noGrp="1"/>
          </p:cNvSpPr>
          <p:nvPr>
            <p:ph type="dt" sz="half" idx="10"/>
          </p:nvPr>
        </p:nvSpPr>
        <p:spPr/>
        <p:txBody>
          <a:bodyPr/>
          <a:lstStyle>
            <a:lvl1pPr>
              <a:defRPr/>
            </a:lvl1pPr>
          </a:lstStyle>
          <a:p>
            <a:pPr>
              <a:defRPr/>
            </a:pPr>
            <a:fld id="{6375847E-CBED-403D-885E-C7E9420089C3}" type="datetimeFigureOut">
              <a:rPr lang="es-ES"/>
              <a:pPr>
                <a:defRPr/>
              </a:pPr>
              <a:t>27/03/2015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DDB01851-7C94-4877-8EB8-B3E3F0220846}"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3 Marcador de fecha"/>
          <p:cNvSpPr>
            <a:spLocks noGrp="1"/>
          </p:cNvSpPr>
          <p:nvPr>
            <p:ph type="dt" sz="half" idx="10"/>
          </p:nvPr>
        </p:nvSpPr>
        <p:spPr/>
        <p:txBody>
          <a:bodyPr/>
          <a:lstStyle>
            <a:lvl1pPr>
              <a:defRPr/>
            </a:lvl1pPr>
          </a:lstStyle>
          <a:p>
            <a:pPr>
              <a:defRPr/>
            </a:pPr>
            <a:fld id="{65531630-3F06-4EC2-AAF3-A984E3C80EA0}" type="datetimeFigureOut">
              <a:rPr lang="es-ES"/>
              <a:pPr>
                <a:defRPr/>
              </a:pPr>
              <a:t>27/03/2015</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n-US"/>
          </a:p>
        </p:txBody>
      </p:sp>
      <p:sp>
        <p:nvSpPr>
          <p:cNvPr id="9" name="5 Marcador de número de diapositiva"/>
          <p:cNvSpPr>
            <a:spLocks noGrp="1"/>
          </p:cNvSpPr>
          <p:nvPr>
            <p:ph type="sldNum" sz="quarter" idx="12"/>
          </p:nvPr>
        </p:nvSpPr>
        <p:spPr/>
        <p:txBody>
          <a:bodyPr/>
          <a:lstStyle>
            <a:lvl1pPr>
              <a:defRPr/>
            </a:lvl1pPr>
          </a:lstStyle>
          <a:p>
            <a:pPr>
              <a:defRPr/>
            </a:pPr>
            <a:fld id="{7AFB065A-C4B8-43E1-BC87-E56EDE62270F}"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ES"/>
          </a:p>
        </p:txBody>
      </p:sp>
      <p:sp>
        <p:nvSpPr>
          <p:cNvPr id="3" name="3 Marcador de fecha"/>
          <p:cNvSpPr>
            <a:spLocks noGrp="1"/>
          </p:cNvSpPr>
          <p:nvPr>
            <p:ph type="dt" sz="half" idx="10"/>
          </p:nvPr>
        </p:nvSpPr>
        <p:spPr/>
        <p:txBody>
          <a:bodyPr/>
          <a:lstStyle>
            <a:lvl1pPr>
              <a:defRPr/>
            </a:lvl1pPr>
          </a:lstStyle>
          <a:p>
            <a:pPr>
              <a:defRPr/>
            </a:pPr>
            <a:fld id="{53506A26-E1A7-434B-BC92-CA9010D826A7}" type="datetimeFigureOut">
              <a:rPr lang="es-ES"/>
              <a:pPr>
                <a:defRPr/>
              </a:pPr>
              <a:t>27/03/2015</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n-US"/>
          </a:p>
        </p:txBody>
      </p:sp>
      <p:sp>
        <p:nvSpPr>
          <p:cNvPr id="5" name="5 Marcador de número de diapositiva"/>
          <p:cNvSpPr>
            <a:spLocks noGrp="1"/>
          </p:cNvSpPr>
          <p:nvPr>
            <p:ph type="sldNum" sz="quarter" idx="12"/>
          </p:nvPr>
        </p:nvSpPr>
        <p:spPr/>
        <p:txBody>
          <a:bodyPr/>
          <a:lstStyle>
            <a:lvl1pPr>
              <a:defRPr/>
            </a:lvl1pPr>
          </a:lstStyle>
          <a:p>
            <a:pPr>
              <a:defRPr/>
            </a:pPr>
            <a:fld id="{7D95A687-49BA-4EA6-AE3C-E261DA144130}"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D71A1C3-E744-4FA5-B78C-23A7E24CFF80}" type="datetimeFigureOut">
              <a:rPr lang="es-ES"/>
              <a:pPr>
                <a:defRPr/>
              </a:pPr>
              <a:t>27/03/2015</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n-US"/>
          </a:p>
        </p:txBody>
      </p:sp>
      <p:sp>
        <p:nvSpPr>
          <p:cNvPr id="4" name="5 Marcador de número de diapositiva"/>
          <p:cNvSpPr>
            <a:spLocks noGrp="1"/>
          </p:cNvSpPr>
          <p:nvPr>
            <p:ph type="sldNum" sz="quarter" idx="12"/>
          </p:nvPr>
        </p:nvSpPr>
        <p:spPr/>
        <p:txBody>
          <a:bodyPr/>
          <a:lstStyle>
            <a:lvl1pPr>
              <a:defRPr/>
            </a:lvl1pPr>
          </a:lstStyle>
          <a:p>
            <a:pPr>
              <a:defRPr/>
            </a:pPr>
            <a:fld id="{AB272A43-EF06-4BF4-85C2-6F43654808A7}"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3 Marcador de fecha"/>
          <p:cNvSpPr>
            <a:spLocks noGrp="1"/>
          </p:cNvSpPr>
          <p:nvPr>
            <p:ph type="dt" sz="half" idx="10"/>
          </p:nvPr>
        </p:nvSpPr>
        <p:spPr/>
        <p:txBody>
          <a:bodyPr/>
          <a:lstStyle>
            <a:lvl1pPr>
              <a:defRPr/>
            </a:lvl1pPr>
          </a:lstStyle>
          <a:p>
            <a:pPr>
              <a:defRPr/>
            </a:pPr>
            <a:fld id="{C6F86AEF-71D1-44F9-A1E8-950148B6FC49}" type="datetimeFigureOut">
              <a:rPr lang="es-ES"/>
              <a:pPr>
                <a:defRPr/>
              </a:pPr>
              <a:t>27/03/2015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54524304-2D66-49C3-9955-55D4D8DC5A35}"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3 Marcador de fecha"/>
          <p:cNvSpPr>
            <a:spLocks noGrp="1"/>
          </p:cNvSpPr>
          <p:nvPr>
            <p:ph type="dt" sz="half" idx="10"/>
          </p:nvPr>
        </p:nvSpPr>
        <p:spPr/>
        <p:txBody>
          <a:bodyPr/>
          <a:lstStyle>
            <a:lvl1pPr>
              <a:defRPr/>
            </a:lvl1pPr>
          </a:lstStyle>
          <a:p>
            <a:pPr>
              <a:defRPr/>
            </a:pPr>
            <a:fld id="{8AAB96FB-E12C-4020-8886-9FAB093B6DA3}" type="datetimeFigureOut">
              <a:rPr lang="es-ES"/>
              <a:pPr>
                <a:defRPr/>
              </a:pPr>
              <a:t>27/03/2015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72846A06-6D51-42BD-A871-7A88A1A94901}"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3203575" y="274638"/>
            <a:ext cx="54832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dirty="0" smtClean="0"/>
              <a:t>Haga clic para modificar el estilo de título del patrón</a:t>
            </a:r>
          </a:p>
        </p:txBody>
      </p:sp>
      <p:sp>
        <p:nvSpPr>
          <p:cNvPr id="1027" name="2 Marcador de texto"/>
          <p:cNvSpPr>
            <a:spLocks noGrp="1"/>
          </p:cNvSpPr>
          <p:nvPr>
            <p:ph type="body" idx="1"/>
          </p:nvPr>
        </p:nvSpPr>
        <p:spPr bwMode="auto">
          <a:xfrm>
            <a:off x="2124075" y="1600200"/>
            <a:ext cx="65627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EE2A52B5-1E39-4D12-B00C-5A4D066ECB0D}" type="datetimeFigureOut">
              <a:rPr lang="es-ES"/>
              <a:pPr>
                <a:defRPr/>
              </a:pPr>
              <a:t>27/03/2015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B6F0BB45-24A2-4F82-9EE1-EB981F2E9D15}"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h/imgres?imgurl=http://marketplace.troymedia.com/wp-content/uploads/2014/11/civil-society.jpg&amp;imgrefurl=http://marketplace.troymedia.com/2014/11/02/the-collapse-of-civil-society-in-canada/&amp;docid=BctwYWtbK8s0OM&amp;tbnid=lGMIAS2rZVDVmM:&amp;w=1833&amp;h=1374&amp;ei=F9X8VNm5OsTcPaTggJAM&amp;ved=0CAIQxiAwAA&amp;iact=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hyperlink" Target="http://srsg.violenceagainstchildren.org/sites/default/files/documents/docs/Releasing%20Children's%20Potential%20and%20Minimizing%20Risks%20-%20ICTs,%20the%20Internet%20and%20Violence%20against%20Children.pdf" TargetMode="External"/><Relationship Id="rId13"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image" Target="../media/image7.jpeg"/><Relationship Id="rId12" Type="http://schemas.openxmlformats.org/officeDocument/2006/relationships/hyperlink" Target="https://www.google.ch/imgres?imgurl=http://www.coe.int/t/DGHL/cooperation/economiccrime/cybercrime/cy_octopus2013/Octopus2013_en-Poster_2013small-1.png&amp;imgrefurl=http://www.coe.int/octopus2013&amp;docid=flsL1aZP93ElsM&amp;tbnid=yVE5uZlXwAqotM:&amp;w=200&amp;h=190&amp;ei=n938VPu3IcL6PO77gOgE&amp;ved=0CAIQxiAwAA&amp;iact=c"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www.google.ch/imgres?imgurl=http://img.rasset.ie/00098f7b-642.jpg&amp;imgrefurl=http://www.rte.ie/news/2014/0930/649084-child-abuse/&amp;h=361&amp;w=642&amp;tbnid=Md490s0qjcRN4M:&amp;zoom=1&amp;docid=W4Wz1w6CRpKhQM&amp;ei=TtP8VNjUHcraOK6DgcgN&amp;tbm=isch&amp;ved=0CEAQMygZMBk" TargetMode="External"/><Relationship Id="rId11" Type="http://schemas.openxmlformats.org/officeDocument/2006/relationships/image" Target="../media/image9.gif"/><Relationship Id="rId5" Type="http://schemas.openxmlformats.org/officeDocument/2006/relationships/image" Target="../media/image6.jpeg"/><Relationship Id="rId15" Type="http://schemas.openxmlformats.org/officeDocument/2006/relationships/image" Target="../media/image11.jpeg"/><Relationship Id="rId10" Type="http://schemas.openxmlformats.org/officeDocument/2006/relationships/hyperlink" Target="https://www.europol.europa.eu/sites/default/files/virtual-global-taskforce_2.gif" TargetMode="External"/><Relationship Id="rId4" Type="http://schemas.openxmlformats.org/officeDocument/2006/relationships/image" Target="../media/image5.jpeg"/><Relationship Id="rId9" Type="http://schemas.openxmlformats.org/officeDocument/2006/relationships/image" Target="../media/image8.jpeg"/><Relationship Id="rId14" Type="http://schemas.openxmlformats.org/officeDocument/2006/relationships/hyperlink" Target="https://www.google.ch/imgres?imgurl=http://www.unicef.org/protection/images/final_poster_protocols2.jpg&amp;imgrefurl=http://www.unicef.org/protection/57929_58013.html&amp;docid=nYo1zQN2O8mR-M&amp;tbnid=YzEzo2Es2kDq_M:&amp;w=169&amp;h=231&amp;ei=pd78VMaJI43jO9uWgNgH&amp;ved=0CAIQxiAwAA&amp;iact=c"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h/imgres?imgurl=http://4.bp.blogspot.com/-Hx_rSjdOzoE/Ulk4x2ArzAI/AAAAAAAAToU/tpzYZX1kR3I/s1600/Sustainable+Development+Goals+to+Replace+Millennium+Development+Goals.bmp&amp;imgrefurl=http://www.thegreenmarketoracle.com/2013/10/sustainable-development-goals-to-follow.html&amp;docid=xI6OmPEMXgnkEM&amp;tbnid=D9nvYsP69ubUpM:&amp;w=285&amp;h=203&amp;ei=gNf8VI7mCMjtO7bPgcAI&amp;ved=0CAIQxiAwAA&amp;iact=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www.google.ch/imgres?imgurl=http://www.ohchr.org/SiteCollectionImages/Issues/MDGs/world_we_want_logo.gif&amp;imgrefurl=http://www.ohchr.org/EN/Issues/MDG/Pages/MDGPost2015Agenda.aspx&amp;h=191&amp;w=263&amp;tbnid=KG-9RFqUoDJujM:&amp;zoom=1&amp;docid=paHD-45TULm5sM&amp;ei=5Nf8VJKiG4vfPcjOgaAP&amp;tbm=isch&amp;ved=0CFYQMygvMC8" TargetMode="Externa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195736" y="548680"/>
            <a:ext cx="6624736" cy="5293757"/>
          </a:xfrm>
          <a:prstGeom prst="rect">
            <a:avLst/>
          </a:prstGeom>
        </p:spPr>
        <p:txBody>
          <a:bodyPr wrap="square">
            <a:spAutoFit/>
          </a:bodyPr>
          <a:lstStyle/>
          <a:p>
            <a:pPr algn="ctr"/>
            <a:r>
              <a:rPr lang="es-ES" sz="4400" b="1" dirty="0">
                <a:latin typeface="+mn-lt"/>
                <a:cs typeface="Arial Rounded MT Bold"/>
              </a:rPr>
              <a:t>COMBATING THE SEXUAL EXPLOITATION </a:t>
            </a:r>
          </a:p>
          <a:p>
            <a:pPr algn="ctr"/>
            <a:r>
              <a:rPr lang="es-ES" sz="4400" b="1" dirty="0">
                <a:latin typeface="+mn-lt"/>
                <a:cs typeface="Arial Rounded MT Bold"/>
              </a:rPr>
              <a:t>OF CHILDREN ONLINE</a:t>
            </a:r>
          </a:p>
          <a:p>
            <a:pPr algn="ctr"/>
            <a:endParaRPr lang="es-ES" sz="2000" b="1" dirty="0" smtClean="0">
              <a:latin typeface="+mn-lt"/>
              <a:cs typeface="Arial Rounded MT Bold"/>
            </a:endParaRPr>
          </a:p>
          <a:p>
            <a:pPr algn="ctr"/>
            <a:endParaRPr lang="es-ES" sz="2000" b="1" dirty="0">
              <a:latin typeface="+mn-lt"/>
              <a:cs typeface="Arial Rounded MT Bold"/>
            </a:endParaRPr>
          </a:p>
          <a:p>
            <a:pPr algn="ctr"/>
            <a:endParaRPr lang="es-ES" sz="2000" b="1" dirty="0" smtClean="0">
              <a:latin typeface="+mn-lt"/>
              <a:cs typeface="Arial Rounded MT Bold"/>
            </a:endParaRPr>
          </a:p>
          <a:p>
            <a:pPr algn="ctr"/>
            <a:endParaRPr lang="es-ES" sz="2000" b="1" dirty="0" smtClean="0">
              <a:latin typeface="+mn-lt"/>
              <a:cs typeface="Arial Rounded MT Bold"/>
            </a:endParaRPr>
          </a:p>
          <a:p>
            <a:pPr algn="ctr"/>
            <a:endParaRPr lang="es-ES" sz="2000" dirty="0" smtClean="0">
              <a:latin typeface="+mn-lt"/>
              <a:cs typeface="Arial Rounded MT Bold"/>
            </a:endParaRPr>
          </a:p>
          <a:p>
            <a:pPr algn="ctr"/>
            <a:endParaRPr lang="es-ES" sz="2000" dirty="0" smtClean="0">
              <a:latin typeface="+mn-lt"/>
              <a:cs typeface="Arial Rounded MT Bold"/>
            </a:endParaRPr>
          </a:p>
          <a:p>
            <a:pPr algn="ctr"/>
            <a:endParaRPr lang="es-ES" sz="2000" dirty="0" smtClean="0">
              <a:latin typeface="+mn-lt"/>
              <a:cs typeface="Arial Rounded MT Bold"/>
            </a:endParaRPr>
          </a:p>
          <a:p>
            <a:pPr algn="ctr"/>
            <a:r>
              <a:rPr lang="en-US" dirty="0" smtClean="0"/>
              <a:t>Dorothy Rozga</a:t>
            </a:r>
          </a:p>
          <a:p>
            <a:pPr algn="ctr"/>
            <a:r>
              <a:rPr lang="en-US" dirty="0" smtClean="0"/>
              <a:t>Executive Director, ECPAT International</a:t>
            </a:r>
            <a:endParaRPr lang="en-US" sz="1600" dirty="0" smtClean="0"/>
          </a:p>
          <a:p>
            <a:pPr algn="ctr"/>
            <a:endParaRPr lang="es-ES" sz="1200" dirty="0">
              <a:latin typeface="+mn-lt"/>
              <a:cs typeface="Arial Rounded MT Bold"/>
            </a:endParaRPr>
          </a:p>
          <a:p>
            <a:pPr algn="ctr"/>
            <a:r>
              <a:rPr lang="en-US" dirty="0" smtClean="0">
                <a:latin typeface="+mn-lt"/>
              </a:rPr>
              <a:t>Monday </a:t>
            </a:r>
            <a:r>
              <a:rPr lang="en-US" dirty="0">
                <a:latin typeface="+mn-lt"/>
              </a:rPr>
              <a:t>09 March </a:t>
            </a:r>
            <a:r>
              <a:rPr lang="en-US" dirty="0" smtClean="0">
                <a:latin typeface="+mn-lt"/>
              </a:rPr>
              <a:t>2015,</a:t>
            </a:r>
            <a:endParaRPr lang="en-US" dirty="0">
              <a:latin typeface="+mn-lt"/>
            </a:endParaRPr>
          </a:p>
        </p:txBody>
      </p:sp>
    </p:spTree>
    <p:extLst>
      <p:ext uri="{BB962C8B-B14F-4D97-AF65-F5344CB8AC3E}">
        <p14:creationId xmlns="" xmlns:p14="http://schemas.microsoft.com/office/powerpoint/2010/main" val="3907685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ec.europa.eu/dgs/home-affairs/what-we-do/policies/organized-crime-and-human-trafficking/global-alliance-against-child-abuse/images/global-alliance.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71800" y="2852936"/>
            <a:ext cx="4572000" cy="646331"/>
          </a:xfrm>
          <a:prstGeom prst="rect">
            <a:avLst/>
          </a:prstGeom>
        </p:spPr>
        <p:txBody>
          <a:bodyPr>
            <a:spAutoFit/>
          </a:bodyPr>
          <a:lstStyle/>
          <a:p>
            <a:pPr marL="0" indent="0" algn="ctr">
              <a:buNone/>
            </a:pPr>
            <a:endParaRPr lang="fr-FR" dirty="0"/>
          </a:p>
          <a:p>
            <a:pPr marL="0" indent="0" algn="ctr">
              <a:buNone/>
            </a:pPr>
            <a:endParaRPr lang="fr-FR" dirty="0"/>
          </a:p>
        </p:txBody>
      </p:sp>
      <p:pic>
        <p:nvPicPr>
          <p:cNvPr id="5" name="Picture 4" descr="https://encrypted-tbn0.gstatic.com/images?q=tbn:ANd9GcRZZkCfCiVQkdH5ZxJbADqLN9kWQOJr0Wr-8E2sUaRmB19hQ4-d">
            <a:hlinkClick r:id="rId3"/>
          </p:cNvPr>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 xmlns:p14="http://schemas.microsoft.com/office/powerpoint/2010/main" val="366503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secworldcongress.org/en/images/Congress_logo_stockholm.gif"/>
          <p:cNvPicPr>
            <a:picLocks noChangeAspect="1" noChangeArrowheads="1"/>
          </p:cNvPicPr>
          <p:nvPr/>
        </p:nvPicPr>
        <p:blipFill>
          <a:blip r:embed="rId3" cstate="print"/>
          <a:srcRect/>
          <a:stretch>
            <a:fillRect/>
          </a:stretch>
        </p:blipFill>
        <p:spPr>
          <a:xfrm>
            <a:off x="1" y="0"/>
            <a:ext cx="3419872" cy="2564904"/>
          </a:xfrm>
          <a:prstGeom prst="rect">
            <a:avLst/>
          </a:prstGeom>
          <a:noFill/>
        </p:spPr>
      </p:pic>
      <p:pic>
        <p:nvPicPr>
          <p:cNvPr id="3" name="Picture 4" descr="C:\Users\Fiorella\Desktop\2nd world Congress LOGO.jpg"/>
          <p:cNvPicPr>
            <a:picLocks noChangeAspect="1" noChangeArrowheads="1"/>
          </p:cNvPicPr>
          <p:nvPr/>
        </p:nvPicPr>
        <p:blipFill>
          <a:blip r:embed="rId4" cstate="print"/>
          <a:srcRect/>
          <a:stretch>
            <a:fillRect/>
          </a:stretch>
        </p:blipFill>
        <p:spPr>
          <a:xfrm>
            <a:off x="0" y="2492896"/>
            <a:ext cx="3419872" cy="2092504"/>
          </a:xfrm>
          <a:prstGeom prst="rect">
            <a:avLst/>
          </a:prstGeom>
          <a:noFill/>
        </p:spPr>
      </p:pic>
      <p:pic>
        <p:nvPicPr>
          <p:cNvPr id="4" name="Picture 2" descr="C:\Users\Fiorella\Desktop\cst sion\logo-congresso-brasil-ingles.jpg"/>
          <p:cNvPicPr>
            <a:picLocks noChangeAspect="1" noChangeArrowheads="1"/>
          </p:cNvPicPr>
          <p:nvPr/>
        </p:nvPicPr>
        <p:blipFill>
          <a:blip r:embed="rId5" cstate="print"/>
          <a:srcRect/>
          <a:stretch>
            <a:fillRect/>
          </a:stretch>
        </p:blipFill>
        <p:spPr>
          <a:xfrm>
            <a:off x="0" y="4553744"/>
            <a:ext cx="3421231" cy="2304256"/>
          </a:xfrm>
          <a:prstGeom prst="rect">
            <a:avLst/>
          </a:prstGeom>
          <a:noFill/>
        </p:spPr>
      </p:pic>
      <p:pic>
        <p:nvPicPr>
          <p:cNvPr id="5" name="Picture 4" descr="Bildergebnis für global alliance against online child abuse">
            <a:hlinkClick r:id="rId6"/>
          </p:cNvPr>
          <p:cNvPicPr/>
          <p:nvPr/>
        </p:nvPicPr>
        <p:blipFill>
          <a:blip r:embed="rId7" cstate="print"/>
          <a:srcRect/>
          <a:stretch>
            <a:fillRect/>
          </a:stretch>
        </p:blipFill>
        <p:spPr bwMode="auto">
          <a:xfrm>
            <a:off x="5508104" y="0"/>
            <a:ext cx="3635896" cy="3212975"/>
          </a:xfrm>
          <a:prstGeom prst="rect">
            <a:avLst/>
          </a:prstGeom>
          <a:noFill/>
          <a:ln w="9525">
            <a:noFill/>
            <a:miter lim="800000"/>
            <a:headEnd/>
            <a:tailEnd/>
          </a:ln>
        </p:spPr>
      </p:pic>
      <p:pic>
        <p:nvPicPr>
          <p:cNvPr id="6" name="Picture 5" descr="http://srsg.violenceagainstchildren.org/sites/default/files/publications_final/icts.jpg">
            <a:hlinkClick r:id="rId8"/>
          </p:cNvPr>
          <p:cNvPicPr/>
          <p:nvPr/>
        </p:nvPicPr>
        <p:blipFill>
          <a:blip r:embed="rId9" cstate="print"/>
          <a:srcRect/>
          <a:stretch>
            <a:fillRect/>
          </a:stretch>
        </p:blipFill>
        <p:spPr bwMode="auto">
          <a:xfrm>
            <a:off x="3419872" y="0"/>
            <a:ext cx="2160240" cy="3041576"/>
          </a:xfrm>
          <a:prstGeom prst="rect">
            <a:avLst/>
          </a:prstGeom>
          <a:noFill/>
          <a:ln w="9525">
            <a:noFill/>
            <a:miter lim="800000"/>
            <a:headEnd/>
            <a:tailEnd/>
          </a:ln>
        </p:spPr>
      </p:pic>
      <p:pic>
        <p:nvPicPr>
          <p:cNvPr id="7" name="Picture 6" descr="https://www.europol.europa.eu/sites/default/files/imagecache/field_icon_big/virtual-global-taskforce_2.gif">
            <a:hlinkClick r:id="rId10"/>
          </p:cNvPr>
          <p:cNvPicPr/>
          <p:nvPr/>
        </p:nvPicPr>
        <p:blipFill>
          <a:blip r:embed="rId11" cstate="print"/>
          <a:srcRect/>
          <a:stretch>
            <a:fillRect/>
          </a:stretch>
        </p:blipFill>
        <p:spPr bwMode="auto">
          <a:xfrm>
            <a:off x="6767736" y="3284984"/>
            <a:ext cx="2376264" cy="864096"/>
          </a:xfrm>
          <a:prstGeom prst="rect">
            <a:avLst/>
          </a:prstGeom>
          <a:noFill/>
          <a:ln w="9525">
            <a:noFill/>
            <a:miter lim="800000"/>
            <a:headEnd/>
            <a:tailEnd/>
          </a:ln>
        </p:spPr>
      </p:pic>
      <p:pic>
        <p:nvPicPr>
          <p:cNvPr id="8" name="Picture 7" descr="https://encrypted-tbn1.gstatic.com/images?q=tbn:ANd9GcRn3uF-A_7HzPr5x1EPnCbX1tC56yj7Q_vcCA9LbeB-ABt-eNhf">
            <a:hlinkClick r:id="rId12"/>
          </p:cNvPr>
          <p:cNvPicPr/>
          <p:nvPr/>
        </p:nvPicPr>
        <p:blipFill>
          <a:blip r:embed="rId13" cstate="print"/>
          <a:srcRect/>
          <a:stretch>
            <a:fillRect/>
          </a:stretch>
        </p:blipFill>
        <p:spPr bwMode="auto">
          <a:xfrm>
            <a:off x="6732240" y="4077072"/>
            <a:ext cx="2411760" cy="2780928"/>
          </a:xfrm>
          <a:prstGeom prst="rect">
            <a:avLst/>
          </a:prstGeom>
          <a:noFill/>
          <a:ln w="9525">
            <a:noFill/>
            <a:miter lim="800000"/>
            <a:headEnd/>
            <a:tailEnd/>
          </a:ln>
        </p:spPr>
      </p:pic>
      <p:pic>
        <p:nvPicPr>
          <p:cNvPr id="29698" name="Picture 2" descr="https://encrypted-tbn3.gstatic.com/images?q=tbn:ANd9GcQUIA5d3mgijQccSQR6MXUyQ-0Uvf0xzgzPPGpsZK6m1IFboukS-Q">
            <a:hlinkClick r:id="rId14"/>
          </p:cNvPr>
          <p:cNvPicPr>
            <a:picLocks noChangeAspect="1" noChangeArrowheads="1"/>
          </p:cNvPicPr>
          <p:nvPr/>
        </p:nvPicPr>
        <p:blipFill>
          <a:blip r:embed="rId15" cstate="print"/>
          <a:srcRect/>
          <a:stretch>
            <a:fillRect/>
          </a:stretch>
        </p:blipFill>
        <p:spPr bwMode="auto">
          <a:xfrm>
            <a:off x="46038" y="-838200"/>
            <a:ext cx="1285875" cy="1752600"/>
          </a:xfrm>
          <a:prstGeom prst="rect">
            <a:avLst/>
          </a:prstGeom>
          <a:noFill/>
        </p:spPr>
      </p:pic>
      <p:pic>
        <p:nvPicPr>
          <p:cNvPr id="10" name="Picture 9" descr="https://encrypted-tbn3.gstatic.com/images?q=tbn:ANd9GcQUIA5d3mgijQccSQR6MXUyQ-0Uvf0xzgzPPGpsZK6m1IFboukS-Q">
            <a:hlinkClick r:id="rId14"/>
          </p:cNvPr>
          <p:cNvPicPr/>
          <p:nvPr/>
        </p:nvPicPr>
        <p:blipFill>
          <a:blip r:embed="rId15" cstate="print"/>
          <a:srcRect/>
          <a:stretch>
            <a:fillRect/>
          </a:stretch>
        </p:blipFill>
        <p:spPr bwMode="auto">
          <a:xfrm>
            <a:off x="3419872" y="3212976"/>
            <a:ext cx="2808312" cy="407707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9712" y="548680"/>
            <a:ext cx="6707088" cy="4248472"/>
          </a:xfrm>
        </p:spPr>
        <p:txBody>
          <a:bodyPr/>
          <a:lstStyle/>
          <a:p>
            <a:pPr algn="r"/>
            <a:r>
              <a:rPr lang="en-GB" sz="3600" b="1" i="1" dirty="0" smtClean="0"/>
              <a:t/>
            </a:r>
            <a:br>
              <a:rPr lang="en-GB" sz="3600" b="1" i="1" dirty="0" smtClean="0"/>
            </a:br>
            <a:r>
              <a:rPr lang="en-GB" sz="3600" b="1" i="1" dirty="0" smtClean="0"/>
              <a:t/>
            </a:r>
            <a:br>
              <a:rPr lang="en-GB" sz="3600" b="1" i="1" dirty="0" smtClean="0"/>
            </a:br>
            <a:r>
              <a:rPr lang="en-GB" sz="3600" b="1" i="1" dirty="0" smtClean="0"/>
              <a:t>“security and safety don’t just happen: they are the results of collective consensus and public investment</a:t>
            </a:r>
            <a:r>
              <a:rPr lang="en-GB" sz="3600" b="1" dirty="0" smtClean="0"/>
              <a:t>” </a:t>
            </a:r>
            <a:r>
              <a:rPr lang="en-GB" sz="3600" dirty="0" smtClean="0"/>
              <a:t/>
            </a:r>
            <a:br>
              <a:rPr lang="en-GB" sz="3600" dirty="0" smtClean="0"/>
            </a:br>
            <a:r>
              <a:rPr lang="en-GB" sz="3600" dirty="0" smtClean="0"/>
              <a:t/>
            </a:r>
            <a:br>
              <a:rPr lang="en-GB" sz="3600" dirty="0" smtClean="0"/>
            </a:br>
            <a:r>
              <a:rPr lang="en-GB" sz="3200" dirty="0" smtClean="0"/>
              <a:t/>
            </a:r>
            <a:br>
              <a:rPr lang="en-GB" sz="3200" dirty="0" smtClean="0"/>
            </a:br>
            <a:r>
              <a:rPr lang="en-GB" sz="1400" b="1" dirty="0" smtClean="0"/>
              <a:t>Nelson Mandela</a:t>
            </a:r>
            <a:br>
              <a:rPr lang="en-GB" sz="1400" b="1" dirty="0" smtClean="0"/>
            </a:br>
            <a:r>
              <a:rPr lang="en-GB" sz="1400" b="1" dirty="0" smtClean="0"/>
              <a:t>....in his foreword to the 2002 World Report on Violence and Health </a:t>
            </a:r>
            <a:r>
              <a:rPr lang="fr-FR" sz="3200" dirty="0">
                <a:latin typeface="+mn-lt"/>
              </a:rPr>
              <a:t/>
            </a:r>
            <a:br>
              <a:rPr lang="fr-FR" sz="3200" dirty="0">
                <a:latin typeface="+mn-lt"/>
              </a:rPr>
            </a:br>
            <a:endParaRPr lang="fr-FR" sz="3600" dirty="0">
              <a:latin typeface="+mn-lt"/>
            </a:endParaRPr>
          </a:p>
        </p:txBody>
      </p:sp>
    </p:spTree>
    <p:extLst>
      <p:ext uri="{BB962C8B-B14F-4D97-AF65-F5344CB8AC3E}">
        <p14:creationId xmlns="" xmlns:p14="http://schemas.microsoft.com/office/powerpoint/2010/main" val="3967251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WeProtect group picture december 2014.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404664"/>
            <a:ext cx="9144000" cy="5904656"/>
          </a:xfrm>
          <a:prstGeom prst="rect">
            <a:avLst/>
          </a:prstGeom>
        </p:spPr>
      </p:pic>
    </p:spTree>
    <p:extLst>
      <p:ext uri="{BB962C8B-B14F-4D97-AF65-F5344CB8AC3E}">
        <p14:creationId xmlns="" xmlns:p14="http://schemas.microsoft.com/office/powerpoint/2010/main" val="349106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encrypted-tbn3.gstatic.com/images?q=tbn:ANd9GcQVtzBKcSWT1ITq5_D6n0XRVC9rWjMn61YsO39NfS7V24fUY4ha">
            <a:hlinkClick r:id="rId3"/>
          </p:cNvPr>
          <p:cNvPicPr/>
          <p:nvPr/>
        </p:nvPicPr>
        <p:blipFill>
          <a:blip r:embed="rId4" cstate="print"/>
          <a:srcRect/>
          <a:stretch>
            <a:fillRect/>
          </a:stretch>
        </p:blipFill>
        <p:spPr bwMode="auto">
          <a:xfrm>
            <a:off x="0" y="0"/>
            <a:ext cx="9144000" cy="6957392"/>
          </a:xfrm>
          <a:prstGeom prst="rect">
            <a:avLst/>
          </a:prstGeom>
          <a:noFill/>
          <a:ln w="9525">
            <a:noFill/>
            <a:miter lim="800000"/>
            <a:headEnd/>
            <a:tailEnd/>
          </a:ln>
        </p:spPr>
      </p:pic>
      <p:pic>
        <p:nvPicPr>
          <p:cNvPr id="6" name="Picture 5" descr="Bildergebnis für sustainable development goals">
            <a:hlinkClick r:id="rId5"/>
          </p:cNvPr>
          <p:cNvPicPr/>
          <p:nvPr/>
        </p:nvPicPr>
        <p:blipFill>
          <a:blip r:embed="rId6" cstate="print"/>
          <a:srcRect/>
          <a:stretch>
            <a:fillRect/>
          </a:stretch>
        </p:blipFill>
        <p:spPr bwMode="auto">
          <a:xfrm>
            <a:off x="7164288" y="5373216"/>
            <a:ext cx="1584176" cy="1296144"/>
          </a:xfrm>
          <a:prstGeom prst="rect">
            <a:avLst/>
          </a:prstGeom>
          <a:noFill/>
          <a:ln w="9525">
            <a:noFill/>
            <a:miter lim="800000"/>
            <a:headEnd/>
            <a:tailEnd/>
          </a:ln>
        </p:spPr>
      </p:pic>
    </p:spTree>
    <p:extLst>
      <p:ext uri="{BB962C8B-B14F-4D97-AF65-F5344CB8AC3E}">
        <p14:creationId xmlns="" xmlns:p14="http://schemas.microsoft.com/office/powerpoint/2010/main" val="3886792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r>
              <a:rPr lang="fr-FR" b="1" dirty="0" smtClean="0"/>
              <a:t>                    </a:t>
            </a:r>
          </a:p>
          <a:p>
            <a:pPr marL="0" indent="0" algn="ctr">
              <a:buNone/>
            </a:pPr>
            <a:r>
              <a:rPr lang="fr-FR" sz="6600" b="1" dirty="0" smtClean="0"/>
              <a:t>THANK YOU</a:t>
            </a:r>
          </a:p>
          <a:p>
            <a:pPr marL="0" indent="0" algn="ctr">
              <a:buNone/>
            </a:pPr>
            <a:endParaRPr lang="fr-FR" sz="4000" b="1" dirty="0" smtClean="0"/>
          </a:p>
          <a:p>
            <a:pPr marL="0" indent="0" algn="ctr">
              <a:buNone/>
            </a:pPr>
            <a:r>
              <a:rPr lang="fr-FR" sz="4000" b="1" dirty="0" smtClean="0"/>
              <a:t>for </a:t>
            </a:r>
            <a:r>
              <a:rPr lang="fr-FR" sz="4000" b="1" dirty="0" err="1" smtClean="0"/>
              <a:t>your</a:t>
            </a:r>
            <a:r>
              <a:rPr lang="fr-FR" sz="4000" b="1" dirty="0" smtClean="0"/>
              <a:t> attention </a:t>
            </a:r>
            <a:endParaRPr lang="fr-FR" sz="4000" b="1" dirty="0"/>
          </a:p>
        </p:txBody>
      </p:sp>
    </p:spTree>
    <p:extLst>
      <p:ext uri="{BB962C8B-B14F-4D97-AF65-F5344CB8AC3E}">
        <p14:creationId xmlns="" xmlns:p14="http://schemas.microsoft.com/office/powerpoint/2010/main" val="1757617873"/>
      </p:ext>
    </p:extLst>
  </p:cSld>
  <p:clrMapOvr>
    <a:masterClrMapping/>
  </p:clrMapOvr>
</p:sld>
</file>

<file path=ppt/theme/theme1.xml><?xml version="1.0" encoding="utf-8"?>
<a:theme xmlns:a="http://schemas.openxmlformats.org/drawingml/2006/main" name="ECPAT 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D9D3845-FA92-4FB1-8C76-87BE5E97BD78}"/>
</file>

<file path=customXml/itemProps2.xml><?xml version="1.0" encoding="utf-8"?>
<ds:datastoreItem xmlns:ds="http://schemas.openxmlformats.org/officeDocument/2006/customXml" ds:itemID="{A015A90D-7043-44FF-BA39-44C6EE10E718}"/>
</file>

<file path=customXml/itemProps3.xml><?xml version="1.0" encoding="utf-8"?>
<ds:datastoreItem xmlns:ds="http://schemas.openxmlformats.org/officeDocument/2006/customXml" ds:itemID="{652CC90E-146A-4755-A2BF-917752EA05D7}"/>
</file>

<file path=docProps/app.xml><?xml version="1.0" encoding="utf-8"?>
<Properties xmlns="http://schemas.openxmlformats.org/officeDocument/2006/extended-properties" xmlns:vt="http://schemas.openxmlformats.org/officeDocument/2006/docPropsVTypes">
  <Template>ECPAT Powerpoint_template</Template>
  <TotalTime>1585</TotalTime>
  <Words>634</Words>
  <Application>Microsoft Office PowerPoint</Application>
  <PresentationFormat>On-screen Show (4:3)</PresentationFormat>
  <Paragraphs>55</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ECPAT Powerpoint_template</vt:lpstr>
      <vt:lpstr>Slide 1</vt:lpstr>
      <vt:lpstr>Slide 2</vt:lpstr>
      <vt:lpstr>Slide 3</vt:lpstr>
      <vt:lpstr>Slide 4</vt:lpstr>
      <vt:lpstr>  “security and safety don’t just happen: they are the results of collective consensus and public investment”    Nelson Mandela ....in his foreword to the 2002 World Report on Violence and Health  </vt:lpstr>
      <vt:lpstr>Slide 6</vt:lpstr>
      <vt:lpstr>Slide 7</vt:lpstr>
      <vt:lpstr>Slide 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B</dc:creator>
  <cp:lastModifiedBy>dorothy</cp:lastModifiedBy>
  <cp:revision>153</cp:revision>
  <dcterms:created xsi:type="dcterms:W3CDTF">2013-11-07T06:45:34Z</dcterms:created>
  <dcterms:modified xsi:type="dcterms:W3CDTF">2015-03-27T02:52:21Z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2810400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