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422" r:id="rId2"/>
    <p:sldId id="451" r:id="rId3"/>
    <p:sldId id="454" r:id="rId4"/>
    <p:sldId id="456" r:id="rId5"/>
    <p:sldId id="455" r:id="rId6"/>
    <p:sldId id="450" r:id="rId7"/>
    <p:sldId id="443" r:id="rId8"/>
  </p:sldIdLst>
  <p:sldSz cx="9144000" cy="5143500" type="screen16x9"/>
  <p:notesSz cx="9313863"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2" userDrawn="1">
          <p15:clr>
            <a:srgbClr val="A4A3A4"/>
          </p15:clr>
        </p15:guide>
        <p15:guide id="2" orient="horz" pos="3126">
          <p15:clr>
            <a:srgbClr val="A4A3A4"/>
          </p15:clr>
        </p15:guide>
        <p15:guide id="3" orient="horz" pos="166">
          <p15:clr>
            <a:srgbClr val="A4A3A4"/>
          </p15:clr>
        </p15:guide>
        <p15:guide id="4" pos="3774">
          <p15:clr>
            <a:srgbClr val="A4A3A4"/>
          </p15:clr>
        </p15:guide>
        <p15:guide id="5" pos="2880" userDrawn="1">
          <p15:clr>
            <a:srgbClr val="A4A3A4"/>
          </p15:clr>
        </p15:guide>
        <p15:guide id="6" pos="43">
          <p15:clr>
            <a:srgbClr val="A4A3A4"/>
          </p15:clr>
        </p15:guide>
        <p15:guide id="7" pos="35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D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56558" autoAdjust="0"/>
  </p:normalViewPr>
  <p:slideViewPr>
    <p:cSldViewPr snapToGrid="0" snapToObjects="1">
      <p:cViewPr varScale="1">
        <p:scale>
          <a:sx n="53" d="100"/>
          <a:sy n="53" d="100"/>
        </p:scale>
        <p:origin x="738" y="72"/>
      </p:cViewPr>
      <p:guideLst>
        <p:guide orient="horz" pos="1572"/>
        <p:guide orient="horz" pos="3126"/>
        <p:guide orient="horz" pos="166"/>
        <p:guide pos="3774"/>
        <p:guide pos="2880"/>
        <p:guide pos="43"/>
        <p:guide pos="35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36007"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5701" y="1"/>
            <a:ext cx="4036007" cy="344091"/>
          </a:xfrm>
          <a:prstGeom prst="rect">
            <a:avLst/>
          </a:prstGeom>
        </p:spPr>
        <p:txBody>
          <a:bodyPr vert="horz" lIns="91440" tIns="45720" rIns="91440" bIns="45720" rtlCol="0"/>
          <a:lstStyle>
            <a:lvl1pPr algn="r">
              <a:defRPr sz="1200"/>
            </a:lvl1pPr>
          </a:lstStyle>
          <a:p>
            <a:fld id="{D56EC630-DE47-4F8E-9739-8B8926D971AE}" type="datetime1">
              <a:rPr lang="en-US" smtClean="0"/>
              <a:t>10/26/2017</a:t>
            </a:fld>
            <a:endParaRPr lang="en-US"/>
          </a:p>
        </p:txBody>
      </p:sp>
      <p:sp>
        <p:nvSpPr>
          <p:cNvPr id="4" name="Footer Placeholder 3"/>
          <p:cNvSpPr>
            <a:spLocks noGrp="1"/>
          </p:cNvSpPr>
          <p:nvPr>
            <p:ph type="ftr" sz="quarter" idx="2"/>
          </p:nvPr>
        </p:nvSpPr>
        <p:spPr>
          <a:xfrm>
            <a:off x="0" y="6513910"/>
            <a:ext cx="4036007"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5701" y="6513910"/>
            <a:ext cx="4036007" cy="344090"/>
          </a:xfrm>
          <a:prstGeom prst="rect">
            <a:avLst/>
          </a:prstGeom>
        </p:spPr>
        <p:txBody>
          <a:bodyPr vert="horz" lIns="91440" tIns="45720" rIns="91440" bIns="45720" rtlCol="0" anchor="b"/>
          <a:lstStyle>
            <a:lvl1pPr algn="r">
              <a:defRPr sz="1200"/>
            </a:lvl1pPr>
          </a:lstStyle>
          <a:p>
            <a:fld id="{13E06F4F-106A-4565-99DB-0C2368C1FBD2}" type="slidenum">
              <a:rPr lang="en-US" smtClean="0"/>
              <a:t>‹#›</a:t>
            </a:fld>
            <a:endParaRPr lang="en-US"/>
          </a:p>
        </p:txBody>
      </p:sp>
    </p:spTree>
    <p:extLst>
      <p:ext uri="{BB962C8B-B14F-4D97-AF65-F5344CB8AC3E}">
        <p14:creationId xmlns:p14="http://schemas.microsoft.com/office/powerpoint/2010/main" val="35395207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6007"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5701" y="0"/>
            <a:ext cx="4036007" cy="342900"/>
          </a:xfrm>
          <a:prstGeom prst="rect">
            <a:avLst/>
          </a:prstGeom>
        </p:spPr>
        <p:txBody>
          <a:bodyPr vert="horz" lIns="91440" tIns="45720" rIns="91440" bIns="45720" rtlCol="0"/>
          <a:lstStyle>
            <a:lvl1pPr algn="r">
              <a:defRPr sz="1200"/>
            </a:lvl1pPr>
          </a:lstStyle>
          <a:p>
            <a:fld id="{5C3C9C85-D96B-43E2-AE15-E338E4024014}" type="datetime1">
              <a:rPr lang="en-US" smtClean="0"/>
              <a:t>10/26/2017</a:t>
            </a:fld>
            <a:endParaRPr lang="en-US"/>
          </a:p>
        </p:txBody>
      </p:sp>
      <p:sp>
        <p:nvSpPr>
          <p:cNvPr id="4" name="Slide Image Placeholder 3"/>
          <p:cNvSpPr>
            <a:spLocks noGrp="1" noRot="1" noChangeAspect="1"/>
          </p:cNvSpPr>
          <p:nvPr>
            <p:ph type="sldImg" idx="2"/>
          </p:nvPr>
        </p:nvSpPr>
        <p:spPr>
          <a:xfrm>
            <a:off x="2370138" y="514350"/>
            <a:ext cx="4573587"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1387" y="3257550"/>
            <a:ext cx="745109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4036007"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5701" y="6513910"/>
            <a:ext cx="4036007" cy="342900"/>
          </a:xfrm>
          <a:prstGeom prst="rect">
            <a:avLst/>
          </a:prstGeom>
        </p:spPr>
        <p:txBody>
          <a:bodyPr vert="horz" lIns="91440" tIns="45720" rIns="91440" bIns="45720" rtlCol="0" anchor="b"/>
          <a:lstStyle>
            <a:lvl1pPr algn="r">
              <a:defRPr sz="1200"/>
            </a:lvl1pPr>
          </a:lstStyle>
          <a:p>
            <a:fld id="{5F66E4E5-2D7A-1048-AA93-4A9384510366}" type="slidenum">
              <a:rPr lang="en-US" smtClean="0"/>
              <a:t>‹#›</a:t>
            </a:fld>
            <a:endParaRPr lang="en-US"/>
          </a:p>
        </p:txBody>
      </p:sp>
    </p:spTree>
    <p:extLst>
      <p:ext uri="{BB962C8B-B14F-4D97-AF65-F5344CB8AC3E}">
        <p14:creationId xmlns:p14="http://schemas.microsoft.com/office/powerpoint/2010/main" val="1999691650"/>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solidFill>
                  <a:srgbClr val="FF8611"/>
                </a:solidFill>
              </a:rPr>
              <a:t>Information is key if people are to make informed decisions about their options – on every level.  They need information to decide if they will flee their country – on the risks, benefits and processes.  They need information in order to decide what their health care options are.  Children need information in their language in school so that they can get a strong start in school while they learn the host country or even the official language of their country.  Language is a critical aspect of people’s decision making.  But just putting information out there is not enough.   </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solidFill>
                <a:srgbClr val="FF8611"/>
              </a:solidFill>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solidFill>
                  <a:srgbClr val="FF8611"/>
                </a:solidFill>
              </a:rPr>
              <a:t>[Hopefully we can use a short clip from the language barriers video here instead. Mention that it was made with support from the </a:t>
            </a:r>
            <a:r>
              <a:rPr lang="en-US" baseline="0" dirty="0" err="1">
                <a:solidFill>
                  <a:srgbClr val="FF8611"/>
                </a:solidFill>
              </a:rPr>
              <a:t>DfID</a:t>
            </a:r>
            <a:r>
              <a:rPr lang="en-US" baseline="0" dirty="0">
                <a:solidFill>
                  <a:srgbClr val="FF8611"/>
                </a:solidFill>
              </a:rPr>
              <a:t>-backed Mixed Migration Platform and Swiss Federal Department for Foreign Affairs (FDFA).]</a:t>
            </a:r>
          </a:p>
        </p:txBody>
      </p:sp>
      <p:sp>
        <p:nvSpPr>
          <p:cNvPr id="4" name="Slide Number Placeholder 3"/>
          <p:cNvSpPr>
            <a:spLocks noGrp="1"/>
          </p:cNvSpPr>
          <p:nvPr>
            <p:ph type="sldNum" sz="quarter" idx="10"/>
          </p:nvPr>
        </p:nvSpPr>
        <p:spPr/>
        <p:txBody>
          <a:bodyPr/>
          <a:lstStyle/>
          <a:p>
            <a:fld id="{5F66E4E5-2D7A-1048-AA93-4A9384510366}" type="slidenum">
              <a:rPr lang="en-US" smtClean="0"/>
              <a:t>1</a:t>
            </a:fld>
            <a:endParaRPr lang="en-US"/>
          </a:p>
        </p:txBody>
      </p:sp>
      <p:sp>
        <p:nvSpPr>
          <p:cNvPr id="5" name="Date Placeholder 4">
            <a:extLst>
              <a:ext uri="{FF2B5EF4-FFF2-40B4-BE49-F238E27FC236}">
                <a16:creationId xmlns:a16="http://schemas.microsoft.com/office/drawing/2014/main" id="{F3050921-1590-4F96-8A79-4DFC56324B0B}"/>
              </a:ext>
            </a:extLst>
          </p:cNvPr>
          <p:cNvSpPr>
            <a:spLocks noGrp="1"/>
          </p:cNvSpPr>
          <p:nvPr>
            <p:ph type="dt" idx="11"/>
          </p:nvPr>
        </p:nvSpPr>
        <p:spPr/>
        <p:txBody>
          <a:bodyPr/>
          <a:lstStyle/>
          <a:p>
            <a:fld id="{0613951C-EFC1-4CD7-9A37-6C7A4C1673B2}" type="datetime1">
              <a:rPr lang="en-US" smtClean="0"/>
              <a:t>10/26/2017</a:t>
            </a:fld>
            <a:endParaRPr lang="en-US"/>
          </a:p>
        </p:txBody>
      </p:sp>
    </p:spTree>
    <p:extLst>
      <p:ext uri="{BB962C8B-B14F-4D97-AF65-F5344CB8AC3E}">
        <p14:creationId xmlns:p14="http://schemas.microsoft.com/office/powerpoint/2010/main" val="239855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about TWB</a:t>
            </a:r>
          </a:p>
        </p:txBody>
      </p:sp>
      <p:sp>
        <p:nvSpPr>
          <p:cNvPr id="4" name="Slide Number Placeholder 3"/>
          <p:cNvSpPr>
            <a:spLocks noGrp="1"/>
          </p:cNvSpPr>
          <p:nvPr>
            <p:ph type="sldNum" sz="quarter" idx="10"/>
          </p:nvPr>
        </p:nvSpPr>
        <p:spPr/>
        <p:txBody>
          <a:bodyPr/>
          <a:lstStyle/>
          <a:p>
            <a:fld id="{5F66E4E5-2D7A-1048-AA93-4A9384510366}" type="slidenum">
              <a:rPr lang="en-US" smtClean="0"/>
              <a:t>2</a:t>
            </a:fld>
            <a:endParaRPr lang="en-US"/>
          </a:p>
        </p:txBody>
      </p:sp>
      <p:sp>
        <p:nvSpPr>
          <p:cNvPr id="5" name="Date Placeholder 4">
            <a:extLst>
              <a:ext uri="{FF2B5EF4-FFF2-40B4-BE49-F238E27FC236}">
                <a16:creationId xmlns:a16="http://schemas.microsoft.com/office/drawing/2014/main" id="{6CCF87A1-0C54-4E5B-B735-6D53EA571ED6}"/>
              </a:ext>
            </a:extLst>
          </p:cNvPr>
          <p:cNvSpPr>
            <a:spLocks noGrp="1"/>
          </p:cNvSpPr>
          <p:nvPr>
            <p:ph type="dt" idx="11"/>
          </p:nvPr>
        </p:nvSpPr>
        <p:spPr/>
        <p:txBody>
          <a:bodyPr/>
          <a:lstStyle/>
          <a:p>
            <a:fld id="{FCF2003C-B85A-4FD4-850F-D31539A93E07}" type="datetime1">
              <a:rPr lang="en-US" smtClean="0"/>
              <a:t>10/26/2017</a:t>
            </a:fld>
            <a:endParaRPr lang="en-US"/>
          </a:p>
        </p:txBody>
      </p:sp>
    </p:spTree>
    <p:extLst>
      <p:ext uri="{BB962C8B-B14F-4D97-AF65-F5344CB8AC3E}">
        <p14:creationId xmlns:p14="http://schemas.microsoft.com/office/powerpoint/2010/main" val="1214889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picture is a drawing that a child in Greece drew about her “language journey”.  Even though migrant children speak a smattering of languages, it’s their mother tongue that they feel closest to – it’s inside them.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a:t>
            </a:r>
            <a:r>
              <a:rPr lang="en-US" sz="1200" b="1" kern="1200" baseline="0" dirty="0">
                <a:solidFill>
                  <a:schemeClr val="tx1"/>
                </a:solidFill>
                <a:effectLst/>
                <a:latin typeface="+mn-lt"/>
                <a:ea typeface="+mn-ea"/>
                <a:cs typeface="+mn-cs"/>
              </a:rPr>
              <a:t> message: a failure to communicate with migrants has consequences. A little effort is needed to understand how to communicate effectively.</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findings of our research with migrants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Greece: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88% preferred to receive information in their own language – so they can understand it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56% of those surveyed did not understand the information given to them in writing even in their own language</a:t>
            </a:r>
            <a:r>
              <a:rPr lang="en-US" sz="1200" kern="1200" baseline="0" dirty="0">
                <a:solidFill>
                  <a:schemeClr val="tx1"/>
                </a:solidFill>
                <a:effectLst/>
                <a:latin typeface="+mn-lt"/>
                <a:ea typeface="+mn-ea"/>
                <a:cs typeface="+mn-cs"/>
              </a:rPr>
              <a:t> – the content and format also need to be appropriate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They want it written down, even if they can’t understand it.  They can take it to people they trust; they can triangulate it; take a photo and send it home.</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Research also shows</a:t>
            </a:r>
            <a:r>
              <a:rPr lang="en-US" sz="1200" kern="1200" baseline="0" dirty="0">
                <a:solidFill>
                  <a:schemeClr val="tx1"/>
                </a:solidFill>
                <a:effectLst/>
                <a:latin typeface="+mn-lt"/>
                <a:ea typeface="+mn-ea"/>
                <a:cs typeface="+mn-cs"/>
              </a:rPr>
              <a:t> that: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Migrants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much more likely to believe someone (like a trafficker) who speaks their language and dialect, rather than an aid worker who gives them information. (</a:t>
            </a:r>
            <a:r>
              <a:rPr lang="en-US" sz="1200" kern="1200" baseline="0" dirty="0">
                <a:solidFill>
                  <a:schemeClr val="tx1"/>
                </a:solidFill>
                <a:effectLst/>
                <a:latin typeface="+mn-lt"/>
                <a:ea typeface="+mn-ea"/>
                <a:cs typeface="+mn-cs"/>
              </a:rPr>
              <a:t>from TWB’s research in Turkey and Italy)</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Children and others who do not understand the information given them on their rights and protections, will resort to risky choices, including dropping out of the formal system. (REACH research): </a:t>
            </a:r>
            <a:r>
              <a:rPr lang="en-GB" sz="1200" kern="1200" dirty="0">
                <a:solidFill>
                  <a:schemeClr val="tx1"/>
                </a:solidFill>
                <a:effectLst/>
                <a:latin typeface="+mn-lt"/>
                <a:ea typeface="+mn-ea"/>
                <a:cs typeface="+mn-cs"/>
              </a:rPr>
              <a:t>Leaflets issued to unaccompanied children at the Franco-Italian border were not in a language they could understand. As a result, ‘children resorted to taking less safe routes, such as walking through mountains, or paid smugglers in order to minimize the risk of being caught’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Notes, just in case someone asks:</a:t>
            </a:r>
          </a:p>
          <a:p>
            <a:r>
              <a:rPr lang="en-US" sz="1200" kern="1200" dirty="0">
                <a:solidFill>
                  <a:schemeClr val="tx1"/>
                </a:solidFill>
                <a:effectLst/>
                <a:latin typeface="+mn-lt"/>
                <a:ea typeface="+mn-ea"/>
                <a:cs typeface="+mn-cs"/>
              </a:rPr>
              <a:t>The game took place at the camp of </a:t>
            </a:r>
            <a:r>
              <a:rPr lang="en-US" sz="1200" kern="1200" dirty="0" err="1">
                <a:solidFill>
                  <a:schemeClr val="tx1"/>
                </a:solidFill>
                <a:effectLst/>
                <a:latin typeface="+mn-lt"/>
                <a:ea typeface="+mn-ea"/>
                <a:cs typeface="+mn-cs"/>
              </a:rPr>
              <a:t>Skaramaga</a:t>
            </a:r>
            <a:r>
              <a:rPr lang="en-US" sz="1200" kern="1200" dirty="0">
                <a:solidFill>
                  <a:schemeClr val="tx1"/>
                </a:solidFill>
                <a:effectLst/>
                <a:latin typeface="+mn-lt"/>
                <a:ea typeface="+mn-ea"/>
                <a:cs typeface="+mn-cs"/>
              </a:rPr>
              <a:t>, in the Children Friendly Space area of Save the Children. </a:t>
            </a:r>
          </a:p>
          <a:p>
            <a:r>
              <a:rPr lang="en-US" sz="1200" kern="1200" dirty="0" err="1">
                <a:solidFill>
                  <a:schemeClr val="tx1"/>
                </a:solidFill>
                <a:effectLst/>
                <a:latin typeface="+mn-lt"/>
                <a:ea typeface="+mn-ea"/>
                <a:cs typeface="+mn-cs"/>
              </a:rPr>
              <a:t>Skaramaga</a:t>
            </a:r>
            <a:r>
              <a:rPr lang="en-US" sz="1200" kern="1200" dirty="0">
                <a:solidFill>
                  <a:schemeClr val="tx1"/>
                </a:solidFill>
                <a:effectLst/>
                <a:latin typeface="+mn-lt"/>
                <a:ea typeface="+mn-ea"/>
                <a:cs typeface="+mn-cs"/>
              </a:rPr>
              <a:t> camp is the most populated refugee camp in Attica region, with a population of approximately 3100. It is one of the most diverse camps in terms of countries of origin and languages spoken. For this reason, SCI recommended we implement the game in this site.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game was implemented on 26 and 27 April with three different group of children aged 7 to 14 (25 in total):</a:t>
            </a:r>
          </a:p>
          <a:p>
            <a:pPr lvl="0"/>
            <a:r>
              <a:rPr lang="en-US" sz="1200" kern="1200" dirty="0">
                <a:solidFill>
                  <a:schemeClr val="tx1"/>
                </a:solidFill>
                <a:effectLst/>
                <a:latin typeface="+mn-lt"/>
                <a:ea typeface="+mn-ea"/>
                <a:cs typeface="+mn-cs"/>
              </a:rPr>
              <a:t>Farsi and Dari speaking children (5 boys and 3 girls)</a:t>
            </a:r>
          </a:p>
          <a:p>
            <a:pPr lvl="0"/>
            <a:r>
              <a:rPr lang="en-US" sz="1200" kern="1200" dirty="0" err="1">
                <a:solidFill>
                  <a:schemeClr val="tx1"/>
                </a:solidFill>
                <a:effectLst/>
                <a:latin typeface="+mn-lt"/>
                <a:ea typeface="+mn-ea"/>
                <a:cs typeface="+mn-cs"/>
              </a:rPr>
              <a:t>Kurmanji</a:t>
            </a:r>
            <a:r>
              <a:rPr lang="en-US" sz="1200" kern="1200" dirty="0">
                <a:solidFill>
                  <a:schemeClr val="tx1"/>
                </a:solidFill>
                <a:effectLst/>
                <a:latin typeface="+mn-lt"/>
                <a:ea typeface="+mn-ea"/>
                <a:cs typeface="+mn-cs"/>
              </a:rPr>
              <a:t> and Sorani speaking children (5 boys and 4 girls)</a:t>
            </a:r>
          </a:p>
          <a:p>
            <a:pPr lvl="0"/>
            <a:r>
              <a:rPr lang="en-US" sz="1200" kern="1200" dirty="0">
                <a:solidFill>
                  <a:schemeClr val="tx1"/>
                </a:solidFill>
                <a:effectLst/>
                <a:latin typeface="+mn-lt"/>
                <a:ea typeface="+mn-ea"/>
                <a:cs typeface="+mn-cs"/>
              </a:rPr>
              <a:t>Arabic speaking children (3 girls and 5 boys)</a:t>
            </a:r>
          </a:p>
          <a:p>
            <a:endParaRPr lang="en-US" dirty="0"/>
          </a:p>
        </p:txBody>
      </p:sp>
      <p:sp>
        <p:nvSpPr>
          <p:cNvPr id="4" name="Slide Number Placeholder 3"/>
          <p:cNvSpPr>
            <a:spLocks noGrp="1"/>
          </p:cNvSpPr>
          <p:nvPr>
            <p:ph type="sldNum" sz="quarter" idx="10"/>
          </p:nvPr>
        </p:nvSpPr>
        <p:spPr/>
        <p:txBody>
          <a:bodyPr/>
          <a:lstStyle/>
          <a:p>
            <a:fld id="{5F66E4E5-2D7A-1048-AA93-4A9384510366}" type="slidenum">
              <a:rPr lang="en-US" smtClean="0"/>
              <a:t>3</a:t>
            </a:fld>
            <a:endParaRPr lang="en-US"/>
          </a:p>
        </p:txBody>
      </p:sp>
      <p:sp>
        <p:nvSpPr>
          <p:cNvPr id="5" name="Date Placeholder 4">
            <a:extLst>
              <a:ext uri="{FF2B5EF4-FFF2-40B4-BE49-F238E27FC236}">
                <a16:creationId xmlns:a16="http://schemas.microsoft.com/office/drawing/2014/main" id="{9E286296-E8F3-4A71-9ADB-2B04FAC22320}"/>
              </a:ext>
            </a:extLst>
          </p:cNvPr>
          <p:cNvSpPr>
            <a:spLocks noGrp="1"/>
          </p:cNvSpPr>
          <p:nvPr>
            <p:ph type="dt" idx="11"/>
          </p:nvPr>
        </p:nvSpPr>
        <p:spPr/>
        <p:txBody>
          <a:bodyPr/>
          <a:lstStyle/>
          <a:p>
            <a:fld id="{AD0B1735-0755-46CC-BDBE-951CBB194A0A}" type="datetime1">
              <a:rPr lang="en-US" smtClean="0"/>
              <a:t>10/26/2017</a:t>
            </a:fld>
            <a:endParaRPr lang="en-US"/>
          </a:p>
        </p:txBody>
      </p:sp>
    </p:spTree>
    <p:extLst>
      <p:ext uri="{BB962C8B-B14F-4D97-AF65-F5344CB8AC3E}">
        <p14:creationId xmlns:p14="http://schemas.microsoft.com/office/powerpoint/2010/main" val="48848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So what’s important to help people get information – so they can decide to migrate or not?  First, you have to know what languages they speak.  </a:t>
            </a:r>
          </a:p>
          <a:p>
            <a:pPr rtl="0"/>
            <a:endParaRPr lang="en-US" dirty="0"/>
          </a:p>
          <a:p>
            <a:pPr rtl="0"/>
            <a:r>
              <a:rPr lang="en-US" dirty="0"/>
              <a:t>In Italy and Turkey, for example, </a:t>
            </a:r>
            <a:r>
              <a:rPr lang="en-GB" dirty="0"/>
              <a:t>n</a:t>
            </a:r>
            <a:r>
              <a:rPr lang="en-GB" sz="1200" kern="1200" dirty="0">
                <a:solidFill>
                  <a:schemeClr val="tx1"/>
                </a:solidFill>
                <a:effectLst/>
                <a:latin typeface="+mn-lt"/>
                <a:ea typeface="+mn-ea"/>
                <a:cs typeface="+mn-cs"/>
              </a:rPr>
              <a:t>one of the 46 humanitarian organizations consulted by TWB in Italy and Turkey routinely asked refugees and migrants their first language or which other languages they understand.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Without data on refugee and migrant languages, responders use country of origin as a proxy. Registered migrants entering Italy in the first six months of 2017 came from 21 countries, including Nigeria. Yet Nigeria is home to over 500 first languages, suggesting that country of origin is not a reliable indicator of the languages that migrants speak. </a:t>
            </a:r>
          </a:p>
          <a:p>
            <a:pPr rtl="0"/>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International’ languages such as English, French and Arabic are often incorrectly assumed to be an effective means of communicating with refugees and migrants.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90% of refugees and migrants interviewed by TWB in Greece in April 2017 had no knowledge of English.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In Izmir in western Turkey, many humanitarian organizations stated that they use Arabic almost exclusively to communicate with Syrian refugees and migrants because 91% percent of registered migrants in Turkey are Syrian. Yet not all Syrians speak Arabic – and the remaining</a:t>
            </a:r>
            <a:r>
              <a:rPr lang="en-GB" sz="1200" kern="1200" baseline="0" dirty="0">
                <a:solidFill>
                  <a:schemeClr val="tx1"/>
                </a:solidFill>
                <a:effectLst/>
                <a:latin typeface="+mn-lt"/>
                <a:ea typeface="+mn-ea"/>
                <a:cs typeface="+mn-cs"/>
              </a:rPr>
              <a:t> 9% of migrants amount to </a:t>
            </a:r>
            <a:r>
              <a:rPr lang="en-GB" sz="1200" kern="1200" dirty="0">
                <a:solidFill>
                  <a:schemeClr val="tx1"/>
                </a:solidFill>
                <a:effectLst/>
                <a:latin typeface="+mn-lt"/>
                <a:ea typeface="+mn-ea"/>
                <a:cs typeface="+mn-cs"/>
              </a:rPr>
              <a:t>315,000 are a large and linguistically diverse population to disregard.</a:t>
            </a:r>
          </a:p>
          <a:p>
            <a:pPr rtl="0"/>
            <a:endParaRPr lang="en-US" dirty="0"/>
          </a:p>
          <a:p>
            <a:pPr rtl="0"/>
            <a:r>
              <a:rPr lang="en-US" b="1" dirty="0"/>
              <a:t>Key message – find out what languages people speak – collect the data. </a:t>
            </a:r>
            <a:r>
              <a:rPr lang="en-US" b="0" dirty="0"/>
              <a:t>Nobody would plan services</a:t>
            </a:r>
            <a:r>
              <a:rPr lang="en-US" b="0" baseline="0" dirty="0"/>
              <a:t> without vital facts such as the age and gender of the users.</a:t>
            </a:r>
            <a:endParaRPr lang="en-US" b="1" dirty="0"/>
          </a:p>
          <a:p>
            <a:pPr rtl="0"/>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When</a:t>
            </a:r>
            <a:r>
              <a:rPr lang="en-US" b="1" baseline="0" dirty="0"/>
              <a:t> humanitarians can’t communicate in the right language, people’s needs go unheard and unmet. </a:t>
            </a:r>
            <a:r>
              <a:rPr lang="en-US" baseline="0" dirty="0"/>
              <a:t>An inter-</a:t>
            </a:r>
            <a:r>
              <a:rPr lang="en-US" dirty="0"/>
              <a:t>agency assessment team in </a:t>
            </a:r>
            <a:r>
              <a:rPr lang="en-US" dirty="0" err="1"/>
              <a:t>Damasak</a:t>
            </a:r>
            <a:r>
              <a:rPr lang="en-US" dirty="0"/>
              <a:t>, Nigeria in March 2017 lacked a Kanuri speaker,</a:t>
            </a:r>
            <a:r>
              <a:rPr lang="en-US" baseline="0" dirty="0"/>
              <a:t> so asked a male soldier to help them ask returned refugee women and girls about any protection concerns. Unsurprisingly, the women reported that everything was just fine</a:t>
            </a:r>
            <a:r>
              <a:rPr lang="en-US" dirty="0"/>
              <a:t>.</a:t>
            </a:r>
          </a:p>
          <a:p>
            <a:pPr rtl="0"/>
            <a:endParaRPr lang="en-GB" sz="1200" kern="1200" dirty="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a:lstStyle/>
          <a:p>
            <a:fld id="{5F66E4E5-2D7A-1048-AA93-4A9384510366}" type="slidenum">
              <a:rPr lang="en-US" smtClean="0"/>
              <a:t>4</a:t>
            </a:fld>
            <a:endParaRPr lang="en-US"/>
          </a:p>
        </p:txBody>
      </p:sp>
      <p:sp>
        <p:nvSpPr>
          <p:cNvPr id="5" name="Date Placeholder 4">
            <a:extLst>
              <a:ext uri="{FF2B5EF4-FFF2-40B4-BE49-F238E27FC236}">
                <a16:creationId xmlns:a16="http://schemas.microsoft.com/office/drawing/2014/main" id="{78789C88-1A8A-46AF-A428-842970B53D55}"/>
              </a:ext>
            </a:extLst>
          </p:cNvPr>
          <p:cNvSpPr>
            <a:spLocks noGrp="1"/>
          </p:cNvSpPr>
          <p:nvPr>
            <p:ph type="dt" idx="11"/>
          </p:nvPr>
        </p:nvSpPr>
        <p:spPr/>
        <p:txBody>
          <a:bodyPr/>
          <a:lstStyle/>
          <a:p>
            <a:fld id="{D09537B5-1C34-4491-A448-593D8A1B6AC7}" type="datetime1">
              <a:rPr lang="en-US" smtClean="0"/>
              <a:t>10/26/2017</a:t>
            </a:fld>
            <a:endParaRPr lang="en-US"/>
          </a:p>
        </p:txBody>
      </p:sp>
    </p:spTree>
    <p:extLst>
      <p:ext uri="{BB962C8B-B14F-4D97-AF65-F5344CB8AC3E}">
        <p14:creationId xmlns:p14="http://schemas.microsoft.com/office/powerpoint/2010/main" val="414945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make sure that you not only put information if the right language, but that it’s a message that people can understand. </a:t>
            </a:r>
          </a:p>
          <a:p>
            <a:endParaRPr lang="en-US" dirty="0"/>
          </a:p>
          <a:p>
            <a:r>
              <a:rPr lang="en-US" dirty="0"/>
              <a:t>Example: In Yemen, the word “cholera” was used in Arabic.  No one in Yemen has any idea what cholera was, so didn’t follow the advice.  When it was changed to “watery diarrhea”, people understood and could follow the advice.  </a:t>
            </a:r>
          </a:p>
          <a:p>
            <a:endParaRPr lang="en-US" dirty="0"/>
          </a:p>
          <a:p>
            <a:r>
              <a:rPr lang="en-US" dirty="0"/>
              <a:t>Making sure the content is appropriately</a:t>
            </a:r>
            <a:r>
              <a:rPr lang="en-US" baseline="0" dirty="0"/>
              <a:t> simplified and clear is particularly important for communicating with c</a:t>
            </a:r>
            <a:r>
              <a:rPr lang="en-US" dirty="0"/>
              <a:t>hildren, less literate people, and people digesting</a:t>
            </a:r>
            <a:r>
              <a:rPr lang="en-US" baseline="0" dirty="0"/>
              <a:t> the information in a second or third language. I</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Example: Unaccompanied migrant children at the six camps included in the TWB/Save the Children study in Greece were receiving long written documents inappropriate for their age. (Other children at the camps were not receiving any information directly.)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66E4E5-2D7A-1048-AA93-4A9384510366}" type="slidenum">
              <a:rPr lang="en-US" smtClean="0"/>
              <a:t>5</a:t>
            </a:fld>
            <a:endParaRPr lang="en-US"/>
          </a:p>
        </p:txBody>
      </p:sp>
      <p:sp>
        <p:nvSpPr>
          <p:cNvPr id="5" name="Date Placeholder 4">
            <a:extLst>
              <a:ext uri="{FF2B5EF4-FFF2-40B4-BE49-F238E27FC236}">
                <a16:creationId xmlns:a16="http://schemas.microsoft.com/office/drawing/2014/main" id="{D4610619-53B9-4B12-9517-53C74203276B}"/>
              </a:ext>
            </a:extLst>
          </p:cNvPr>
          <p:cNvSpPr>
            <a:spLocks noGrp="1"/>
          </p:cNvSpPr>
          <p:nvPr>
            <p:ph type="dt" idx="11"/>
          </p:nvPr>
        </p:nvSpPr>
        <p:spPr/>
        <p:txBody>
          <a:bodyPr/>
          <a:lstStyle/>
          <a:p>
            <a:fld id="{924743D3-FDD0-4353-8A1F-A2014B3DFD8D}" type="datetime1">
              <a:rPr lang="en-US" smtClean="0"/>
              <a:t>10/26/2017</a:t>
            </a:fld>
            <a:endParaRPr lang="en-US"/>
          </a:p>
        </p:txBody>
      </p:sp>
    </p:spTree>
    <p:extLst>
      <p:ext uri="{BB962C8B-B14F-4D97-AF65-F5344CB8AC3E}">
        <p14:creationId xmlns:p14="http://schemas.microsoft.com/office/powerpoint/2010/main" val="261694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4445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98540" y="4343400"/>
            <a:ext cx="5588318" cy="4114800"/>
          </a:xfrm>
          <a:prstGeom prst="rect">
            <a:avLst/>
          </a:prstGeom>
        </p:spPr>
        <p:txBody>
          <a:bodyPr lIns="91425" tIns="91425" rIns="91425" bIns="91425" anchor="t" anchorCtr="0">
            <a:noAutofit/>
          </a:bodyPr>
          <a:lstStyle/>
          <a:p>
            <a:pPr lvl="0" rtl="0">
              <a:spcBef>
                <a:spcPts val="0"/>
              </a:spcBef>
              <a:buNone/>
            </a:pPr>
            <a:r>
              <a:rPr lang="en-US" dirty="0"/>
              <a:t>Women in NE Nigeria cannot understand written text – in any language.  Less</a:t>
            </a:r>
            <a:r>
              <a:rPr lang="en-US" baseline="0" dirty="0"/>
              <a:t> educated women and those who speak minority languages are least likely of all to understand information in written or simple graphic form.</a:t>
            </a:r>
          </a:p>
          <a:p>
            <a:pPr lvl="0" rtl="0">
              <a:spcBef>
                <a:spcPts val="0"/>
              </a:spcBef>
              <a:buNone/>
            </a:pPr>
            <a:endParaRPr lang="en-US" baseline="0" dirty="0"/>
          </a:p>
          <a:p>
            <a:pPr lvl="0" rtl="0">
              <a:spcBef>
                <a:spcPts val="0"/>
              </a:spcBef>
              <a:buNone/>
            </a:pPr>
            <a:r>
              <a:rPr lang="en-US" dirty="0"/>
              <a:t>77% of a sample of nearly 1,000 IDPs and host community members could not answer a comprehension</a:t>
            </a:r>
            <a:r>
              <a:rPr lang="en-US" baseline="0" dirty="0"/>
              <a:t> question on a simple text in Hausa or Kanuri – the two main languages humanitarians use to communicate with affected people. </a:t>
            </a:r>
          </a:p>
          <a:p>
            <a:pPr lvl="0" rtl="0">
              <a:spcBef>
                <a:spcPts val="0"/>
              </a:spcBef>
              <a:buNone/>
            </a:pPr>
            <a:endParaRPr lang="en-US" baseline="0" dirty="0"/>
          </a:p>
          <a:p>
            <a:pPr lvl="0" rtl="0">
              <a:spcBef>
                <a:spcPts val="0"/>
              </a:spcBef>
              <a:buNone/>
            </a:pPr>
            <a:r>
              <a:rPr lang="en-US" baseline="0" dirty="0"/>
              <a:t>The use of graphics in addition to text improved comprehension to 37%. But audio messaging in Hausa and Kanuri was the only effective format for this group.</a:t>
            </a:r>
            <a:endParaRPr lang="en-US" dirty="0"/>
          </a:p>
          <a:p>
            <a:pPr lvl="0" rtl="0">
              <a:spcBef>
                <a:spcPts val="0"/>
              </a:spcBef>
              <a:buNone/>
            </a:pPr>
            <a:endParaRPr lang="en-US" dirty="0"/>
          </a:p>
          <a:p>
            <a:pPr lvl="0" rtl="0">
              <a:spcBef>
                <a:spcPts val="0"/>
              </a:spcBef>
              <a:buNone/>
            </a:pPr>
            <a:r>
              <a:rPr lang="en-US" b="1" dirty="0"/>
              <a:t>Key message: reaching the most vulnerable is key – they are the ones that migrate and need the information the most.  Make sure your information is in a format they can access – and that you KNOW where they get information.</a:t>
            </a:r>
          </a:p>
          <a:p>
            <a:pPr lvl="0" rtl="0">
              <a:spcBef>
                <a:spcPts val="0"/>
              </a:spcBef>
              <a:buNone/>
            </a:pPr>
            <a:endParaRPr lang="en-US" dirty="0"/>
          </a:p>
        </p:txBody>
      </p:sp>
      <p:sp>
        <p:nvSpPr>
          <p:cNvPr id="2" name="Date Placeholder 1">
            <a:extLst>
              <a:ext uri="{FF2B5EF4-FFF2-40B4-BE49-F238E27FC236}">
                <a16:creationId xmlns:a16="http://schemas.microsoft.com/office/drawing/2014/main" id="{3C142C8A-BD9B-4304-B5AE-1E1A5811DC8D}"/>
              </a:ext>
            </a:extLst>
          </p:cNvPr>
          <p:cNvSpPr>
            <a:spLocks noGrp="1"/>
          </p:cNvSpPr>
          <p:nvPr>
            <p:ph type="dt" idx="10"/>
          </p:nvPr>
        </p:nvSpPr>
        <p:spPr/>
        <p:txBody>
          <a:bodyPr/>
          <a:lstStyle/>
          <a:p>
            <a:fld id="{A4B05302-73CA-46DB-BFF2-26E13487294B}" type="datetime1">
              <a:rPr lang="en-US" smtClean="0"/>
              <a:t>10/26/2017</a:t>
            </a:fld>
            <a:endParaRPr lang="en-US"/>
          </a:p>
        </p:txBody>
      </p:sp>
    </p:spTree>
    <p:extLst>
      <p:ext uri="{BB962C8B-B14F-4D97-AF65-F5344CB8AC3E}">
        <p14:creationId xmlns:p14="http://schemas.microsoft.com/office/powerpoint/2010/main" val="413096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we don’t communicate effectively</a:t>
            </a:r>
            <a:r>
              <a:rPr lang="en-GB" sz="1200" kern="1200" baseline="0" dirty="0">
                <a:solidFill>
                  <a:schemeClr val="tx1"/>
                </a:solidFill>
                <a:effectLst/>
                <a:latin typeface="+mn-lt"/>
                <a:ea typeface="+mn-ea"/>
                <a:cs typeface="+mn-cs"/>
              </a:rPr>
              <a:t> with migrants (and refugees), there is little chance of achieving the Global Compacts’ aims of </a:t>
            </a:r>
            <a:r>
              <a:rPr lang="en-GB" sz="1200" kern="1200" dirty="0">
                <a:solidFill>
                  <a:schemeClr val="tx1"/>
                </a:solidFill>
                <a:effectLst/>
                <a:latin typeface="+mn-lt"/>
                <a:ea typeface="+mn-ea"/>
                <a:cs typeface="+mn-cs"/>
              </a:rPr>
              <a:t>saving lives, reducing unsafe movement, and combating trafficking and exploitation of all migrants, regardless of status.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a:t>
            </a:r>
            <a:r>
              <a:rPr lang="en-GB" sz="1200" kern="1200" baseline="0" dirty="0">
                <a:solidFill>
                  <a:schemeClr val="tx1"/>
                </a:solidFill>
                <a:effectLst/>
                <a:latin typeface="+mn-lt"/>
                <a:ea typeface="+mn-ea"/>
                <a:cs typeface="+mn-cs"/>
              </a:rPr>
              <a:t> communicate with migrants we need to: </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Address </a:t>
            </a:r>
            <a:r>
              <a:rPr lang="en-GB" sz="1200" kern="1200" dirty="0">
                <a:solidFill>
                  <a:schemeClr val="tx1"/>
                </a:solidFill>
                <a:effectLst/>
                <a:latin typeface="+mn-lt"/>
                <a:ea typeface="+mn-ea"/>
                <a:cs typeface="+mn-cs"/>
              </a:rPr>
              <a:t>a collective blind spot on language and communication – start seeing how essential it is to practical outcomes.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Collect the data needed to plan for language support, and resource that support appropriately.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Above all, as governments and </a:t>
            </a:r>
            <a:r>
              <a:rPr lang="en-GB" sz="1200" kern="1200" dirty="0" err="1">
                <a:solidFill>
                  <a:schemeClr val="tx1"/>
                </a:solidFill>
                <a:effectLst/>
                <a:latin typeface="+mn-lt"/>
                <a:ea typeface="+mn-ea"/>
                <a:cs typeface="+mn-cs"/>
              </a:rPr>
              <a:t>and</a:t>
            </a:r>
            <a:r>
              <a:rPr lang="en-GB" sz="1200" kern="1200" dirty="0">
                <a:solidFill>
                  <a:schemeClr val="tx1"/>
                </a:solidFill>
                <a:effectLst/>
                <a:latin typeface="+mn-lt"/>
                <a:ea typeface="+mn-ea"/>
                <a:cs typeface="+mn-cs"/>
              </a:rPr>
              <a:t> as humanitarian organizations, we need to make communicating with affected people the default position of migration management and refugee response.</a:t>
            </a:r>
          </a:p>
          <a:p>
            <a:endParaRPr lang="en-US" dirty="0"/>
          </a:p>
        </p:txBody>
      </p:sp>
      <p:sp>
        <p:nvSpPr>
          <p:cNvPr id="4" name="Slide Number Placeholder 3"/>
          <p:cNvSpPr>
            <a:spLocks noGrp="1"/>
          </p:cNvSpPr>
          <p:nvPr>
            <p:ph type="sldNum" sz="quarter" idx="10"/>
          </p:nvPr>
        </p:nvSpPr>
        <p:spPr/>
        <p:txBody>
          <a:bodyPr/>
          <a:lstStyle/>
          <a:p>
            <a:fld id="{5F66E4E5-2D7A-1048-AA93-4A9384510366}" type="slidenum">
              <a:rPr lang="en-US" smtClean="0"/>
              <a:t>7</a:t>
            </a:fld>
            <a:endParaRPr lang="en-US"/>
          </a:p>
        </p:txBody>
      </p:sp>
      <p:sp>
        <p:nvSpPr>
          <p:cNvPr id="5" name="Date Placeholder 4">
            <a:extLst>
              <a:ext uri="{FF2B5EF4-FFF2-40B4-BE49-F238E27FC236}">
                <a16:creationId xmlns:a16="http://schemas.microsoft.com/office/drawing/2014/main" id="{C8E9916F-EA46-488E-98F5-913E4F7DE063}"/>
              </a:ext>
            </a:extLst>
          </p:cNvPr>
          <p:cNvSpPr>
            <a:spLocks noGrp="1"/>
          </p:cNvSpPr>
          <p:nvPr>
            <p:ph type="dt" idx="11"/>
          </p:nvPr>
        </p:nvSpPr>
        <p:spPr/>
        <p:txBody>
          <a:bodyPr/>
          <a:lstStyle/>
          <a:p>
            <a:fld id="{725D3A8B-351B-420D-89D3-3267AD9A1183}" type="datetime1">
              <a:rPr lang="en-US" smtClean="0"/>
              <a:t>10/26/2017</a:t>
            </a:fld>
            <a:endParaRPr lang="en-US"/>
          </a:p>
        </p:txBody>
      </p:sp>
    </p:spTree>
    <p:extLst>
      <p:ext uri="{BB962C8B-B14F-4D97-AF65-F5344CB8AC3E}">
        <p14:creationId xmlns:p14="http://schemas.microsoft.com/office/powerpoint/2010/main" val="596022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Acrolinx logo jpg - correct red.jpg"/>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924800" y="4820276"/>
            <a:ext cx="1080655" cy="187344"/>
          </a:xfrm>
          <a:prstGeom prst="rect">
            <a:avLst/>
          </a:prstGeom>
        </p:spPr>
      </p:pic>
    </p:spTree>
    <p:extLst>
      <p:ext uri="{BB962C8B-B14F-4D97-AF65-F5344CB8AC3E}">
        <p14:creationId xmlns:p14="http://schemas.microsoft.com/office/powerpoint/2010/main" val="1710153327"/>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wo Conten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549683"/>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accent3">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930767"/>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460480"/>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930767"/>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0649933"/>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9072303"/>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135550"/>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4331353"/>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6847730"/>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0390234"/>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280277"/>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1696666"/>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Grußform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685800" rtl="0" eaLnBrk="1" latinLnBrk="0" hangingPunct="1">
              <a:defRPr sz="825"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3AACBA9C-05D2-4171-915D-88B6029F398D}" type="datetimeFigureOut">
              <a:rPr lang="fr-FR" smtClean="0">
                <a:solidFill>
                  <a:prstClr val="black">
                    <a:tint val="75000"/>
                  </a:prstClr>
                </a:solidFill>
              </a:rPr>
              <a:pPr/>
              <a:t>26/10/2017</a:t>
            </a:fld>
            <a:endParaRPr lang="fr-FR">
              <a:solidFill>
                <a:prstClr val="black">
                  <a:tint val="75000"/>
                </a:prstClr>
              </a:solidFill>
            </a:endParaRPr>
          </a:p>
        </p:txBody>
      </p:sp>
      <p:sp>
        <p:nvSpPr>
          <p:cNvPr id="4" name="Footer Placeholder 3"/>
          <p:cNvSpPr>
            <a:spLocks noGrp="1"/>
          </p:cNvSpPr>
          <p:nvPr>
            <p:ph type="ftr" sz="quarter" idx="11"/>
          </p:nvPr>
        </p:nvSpPr>
        <p:spPr/>
        <p:txBody>
          <a:bodyPr vert="horz" lIns="91440" tIns="45720" rIns="91440" bIns="45720" rtlCol="0" anchor="ctr"/>
          <a:lstStyle>
            <a:lvl1pPr marL="0" algn="ctr" defTabSz="685800" rtl="0" eaLnBrk="1" latinLnBrk="0" hangingPunct="1">
              <a:defRPr sz="825"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685800" rtl="0" eaLnBrk="1" latinLnBrk="0" hangingPunct="1">
              <a:defRPr sz="825"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6FE0603D-F91D-45D9-90F9-D5F894FCEB1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72942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01201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crolinx logo jpg - correct red.jpg"/>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924800" y="4820276"/>
            <a:ext cx="1080655" cy="187344"/>
          </a:xfrm>
          <a:prstGeom prst="rect">
            <a:avLst/>
          </a:prstGeom>
        </p:spPr>
      </p:pic>
    </p:spTree>
    <p:extLst>
      <p:ext uri="{BB962C8B-B14F-4D97-AF65-F5344CB8AC3E}">
        <p14:creationId xmlns:p14="http://schemas.microsoft.com/office/powerpoint/2010/main" val="1649583803"/>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crolinx logo jpg - correct red.jpg"/>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924800" y="4820276"/>
            <a:ext cx="1080655" cy="187344"/>
          </a:xfrm>
          <a:prstGeom prst="rect">
            <a:avLst/>
          </a:prstGeom>
        </p:spPr>
      </p:pic>
    </p:spTree>
    <p:extLst>
      <p:ext uri="{BB962C8B-B14F-4D97-AF65-F5344CB8AC3E}">
        <p14:creationId xmlns:p14="http://schemas.microsoft.com/office/powerpoint/2010/main" val="3703921409"/>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4000" b="1" cap="all" spc="-150"/>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1451786"/>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p:cNvGrpSpPr/>
          <p:nvPr userDrawn="1"/>
        </p:nvGrpSpPr>
        <p:grpSpPr>
          <a:xfrm>
            <a:off x="3368075" y="908717"/>
            <a:ext cx="532882" cy="478889"/>
            <a:chOff x="5583238" y="3892551"/>
            <a:chExt cx="360363" cy="323850"/>
          </a:xfrm>
          <a:solidFill>
            <a:schemeClr val="bg1">
              <a:lumMod val="85000"/>
            </a:schemeClr>
          </a:solidFill>
        </p:grpSpPr>
        <p:sp>
          <p:nvSpPr>
            <p:cNvPr id="4" name="Freeform 5"/>
            <p:cNvSpPr>
              <a:spLocks/>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p:cNvSpPr>
              <a:spLocks/>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userDrawn="1"/>
        </p:nvGrpSpPr>
        <p:grpSpPr>
          <a:xfrm>
            <a:off x="1175094" y="1769208"/>
            <a:ext cx="500017" cy="312216"/>
            <a:chOff x="7507288" y="3873501"/>
            <a:chExt cx="338138" cy="211137"/>
          </a:xfrm>
          <a:solidFill>
            <a:schemeClr val="bg1">
              <a:lumMod val="85000"/>
            </a:schemeClr>
          </a:solidFill>
        </p:grpSpPr>
        <p:sp>
          <p:nvSpPr>
            <p:cNvPr id="8" name="Freeform 7"/>
            <p:cNvSpPr>
              <a:spLocks/>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userDrawn="1"/>
        </p:nvGrpSpPr>
        <p:grpSpPr>
          <a:xfrm>
            <a:off x="1846999" y="2508230"/>
            <a:ext cx="631477" cy="450721"/>
            <a:chOff x="5099051" y="4389438"/>
            <a:chExt cx="427038" cy="304801"/>
          </a:xfrm>
          <a:solidFill>
            <a:schemeClr val="bg1">
              <a:lumMod val="85000"/>
            </a:schemeClr>
          </a:solidFill>
        </p:grpSpPr>
        <p:sp>
          <p:nvSpPr>
            <p:cNvPr id="12" name="Freeform 11"/>
            <p:cNvSpPr>
              <a:spLocks noEditPoints="1"/>
            </p:cNvSpPr>
            <p:nvPr/>
          </p:nvSpPr>
          <p:spPr bwMode="auto">
            <a:xfrm>
              <a:off x="5151438" y="4389438"/>
              <a:ext cx="322263" cy="241300"/>
            </a:xfrm>
            <a:custGeom>
              <a:avLst/>
              <a:gdLst>
                <a:gd name="T0" fmla="*/ 203 w 203"/>
                <a:gd name="T1" fmla="*/ 0 h 152"/>
                <a:gd name="T2" fmla="*/ 0 w 203"/>
                <a:gd name="T3" fmla="*/ 0 h 152"/>
                <a:gd name="T4" fmla="*/ 0 w 203"/>
                <a:gd name="T5" fmla="*/ 152 h 152"/>
                <a:gd name="T6" fmla="*/ 203 w 203"/>
                <a:gd name="T7" fmla="*/ 152 h 152"/>
                <a:gd name="T8" fmla="*/ 203 w 203"/>
                <a:gd name="T9" fmla="*/ 0 h 152"/>
                <a:gd name="T10" fmla="*/ 192 w 203"/>
                <a:gd name="T11" fmla="*/ 140 h 152"/>
                <a:gd name="T12" fmla="*/ 12 w 203"/>
                <a:gd name="T13" fmla="*/ 140 h 152"/>
                <a:gd name="T14" fmla="*/ 12 w 203"/>
                <a:gd name="T15" fmla="*/ 12 h 152"/>
                <a:gd name="T16" fmla="*/ 192 w 203"/>
                <a:gd name="T17" fmla="*/ 12 h 152"/>
                <a:gd name="T18" fmla="*/ 192 w 203"/>
                <a:gd name="T19" fmla="*/ 14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152">
                  <a:moveTo>
                    <a:pt x="203" y="0"/>
                  </a:moveTo>
                  <a:lnTo>
                    <a:pt x="0" y="0"/>
                  </a:lnTo>
                  <a:lnTo>
                    <a:pt x="0" y="152"/>
                  </a:lnTo>
                  <a:lnTo>
                    <a:pt x="203" y="152"/>
                  </a:lnTo>
                  <a:lnTo>
                    <a:pt x="203" y="0"/>
                  </a:lnTo>
                  <a:close/>
                  <a:moveTo>
                    <a:pt x="192" y="140"/>
                  </a:moveTo>
                  <a:lnTo>
                    <a:pt x="12" y="140"/>
                  </a:lnTo>
                  <a:lnTo>
                    <a:pt x="12" y="12"/>
                  </a:lnTo>
                  <a:lnTo>
                    <a:pt x="192" y="12"/>
                  </a:lnTo>
                  <a:lnTo>
                    <a:pt x="192" y="1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5099051" y="4641851"/>
              <a:ext cx="427038" cy="52388"/>
            </a:xfrm>
            <a:custGeom>
              <a:avLst/>
              <a:gdLst>
                <a:gd name="T0" fmla="*/ 100 w 114"/>
                <a:gd name="T1" fmla="*/ 0 h 14"/>
                <a:gd name="T2" fmla="*/ 57 w 114"/>
                <a:gd name="T3" fmla="*/ 0 h 14"/>
                <a:gd name="T4" fmla="*/ 14 w 114"/>
                <a:gd name="T5" fmla="*/ 0 h 14"/>
                <a:gd name="T6" fmla="*/ 0 w 114"/>
                <a:gd name="T7" fmla="*/ 5 h 14"/>
                <a:gd name="T8" fmla="*/ 0 w 114"/>
                <a:gd name="T9" fmla="*/ 10 h 14"/>
                <a:gd name="T10" fmla="*/ 10 w 114"/>
                <a:gd name="T11" fmla="*/ 14 h 14"/>
                <a:gd name="T12" fmla="*/ 41 w 114"/>
                <a:gd name="T13" fmla="*/ 14 h 14"/>
                <a:gd name="T14" fmla="*/ 73 w 114"/>
                <a:gd name="T15" fmla="*/ 14 h 14"/>
                <a:gd name="T16" fmla="*/ 104 w 114"/>
                <a:gd name="T17" fmla="*/ 14 h 14"/>
                <a:gd name="T18" fmla="*/ 114 w 114"/>
                <a:gd name="T19" fmla="*/ 10 h 14"/>
                <a:gd name="T20" fmla="*/ 114 w 114"/>
                <a:gd name="T21" fmla="*/ 5 h 14"/>
                <a:gd name="T22" fmla="*/ 100 w 114"/>
                <a:gd name="T23" fmla="*/ 0 h 14"/>
                <a:gd name="T24" fmla="*/ 64 w 114"/>
                <a:gd name="T25" fmla="*/ 11 h 14"/>
                <a:gd name="T26" fmla="*/ 52 w 114"/>
                <a:gd name="T27" fmla="*/ 11 h 14"/>
                <a:gd name="T28" fmla="*/ 51 w 114"/>
                <a:gd name="T29" fmla="*/ 10 h 14"/>
                <a:gd name="T30" fmla="*/ 52 w 114"/>
                <a:gd name="T31" fmla="*/ 9 h 14"/>
                <a:gd name="T32" fmla="*/ 52 w 114"/>
                <a:gd name="T33" fmla="*/ 9 h 14"/>
                <a:gd name="T34" fmla="*/ 64 w 114"/>
                <a:gd name="T35" fmla="*/ 9 h 14"/>
                <a:gd name="T36" fmla="*/ 65 w 114"/>
                <a:gd name="T37" fmla="*/ 10 h 14"/>
                <a:gd name="T38" fmla="*/ 64 w 114"/>
                <a:gd name="T39" fmla="*/ 11 h 14"/>
                <a:gd name="T40" fmla="*/ 14 w 114"/>
                <a:gd name="T41" fmla="*/ 3 h 14"/>
                <a:gd name="T42" fmla="*/ 17 w 114"/>
                <a:gd name="T43" fmla="*/ 2 h 14"/>
                <a:gd name="T44" fmla="*/ 98 w 114"/>
                <a:gd name="T45" fmla="*/ 2 h 14"/>
                <a:gd name="T46" fmla="*/ 102 w 114"/>
                <a:gd name="T47" fmla="*/ 3 h 14"/>
                <a:gd name="T48" fmla="*/ 14 w 114"/>
                <a:gd name="T4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4">
                  <a:moveTo>
                    <a:pt x="100" y="0"/>
                  </a:moveTo>
                  <a:cubicBezTo>
                    <a:pt x="57" y="0"/>
                    <a:pt x="57" y="0"/>
                    <a:pt x="57" y="0"/>
                  </a:cubicBezTo>
                  <a:cubicBezTo>
                    <a:pt x="14" y="0"/>
                    <a:pt x="14" y="0"/>
                    <a:pt x="14" y="0"/>
                  </a:cubicBezTo>
                  <a:cubicBezTo>
                    <a:pt x="0" y="5"/>
                    <a:pt x="0" y="5"/>
                    <a:pt x="0" y="5"/>
                  </a:cubicBezTo>
                  <a:cubicBezTo>
                    <a:pt x="0" y="10"/>
                    <a:pt x="0" y="10"/>
                    <a:pt x="0" y="10"/>
                  </a:cubicBezTo>
                  <a:cubicBezTo>
                    <a:pt x="0" y="10"/>
                    <a:pt x="2" y="14"/>
                    <a:pt x="10" y="14"/>
                  </a:cubicBezTo>
                  <a:cubicBezTo>
                    <a:pt x="18" y="14"/>
                    <a:pt x="41" y="14"/>
                    <a:pt x="41" y="14"/>
                  </a:cubicBezTo>
                  <a:cubicBezTo>
                    <a:pt x="73" y="14"/>
                    <a:pt x="73" y="14"/>
                    <a:pt x="73" y="14"/>
                  </a:cubicBezTo>
                  <a:cubicBezTo>
                    <a:pt x="73" y="14"/>
                    <a:pt x="96" y="14"/>
                    <a:pt x="104" y="14"/>
                  </a:cubicBezTo>
                  <a:cubicBezTo>
                    <a:pt x="112" y="14"/>
                    <a:pt x="114" y="10"/>
                    <a:pt x="114" y="10"/>
                  </a:cubicBezTo>
                  <a:cubicBezTo>
                    <a:pt x="114" y="5"/>
                    <a:pt x="114" y="5"/>
                    <a:pt x="114" y="5"/>
                  </a:cubicBezTo>
                  <a:lnTo>
                    <a:pt x="100" y="0"/>
                  </a:lnTo>
                  <a:close/>
                  <a:moveTo>
                    <a:pt x="64" y="11"/>
                  </a:moveTo>
                  <a:cubicBezTo>
                    <a:pt x="52" y="11"/>
                    <a:pt x="52" y="11"/>
                    <a:pt x="52" y="11"/>
                  </a:cubicBezTo>
                  <a:cubicBezTo>
                    <a:pt x="52" y="11"/>
                    <a:pt x="51" y="10"/>
                    <a:pt x="51" y="10"/>
                  </a:cubicBezTo>
                  <a:cubicBezTo>
                    <a:pt x="51" y="9"/>
                    <a:pt x="51" y="9"/>
                    <a:pt x="52" y="9"/>
                  </a:cubicBezTo>
                  <a:cubicBezTo>
                    <a:pt x="52" y="9"/>
                    <a:pt x="52" y="9"/>
                    <a:pt x="52" y="9"/>
                  </a:cubicBezTo>
                  <a:cubicBezTo>
                    <a:pt x="64" y="9"/>
                    <a:pt x="64" y="9"/>
                    <a:pt x="64" y="9"/>
                  </a:cubicBezTo>
                  <a:cubicBezTo>
                    <a:pt x="64" y="9"/>
                    <a:pt x="65" y="9"/>
                    <a:pt x="65" y="10"/>
                  </a:cubicBezTo>
                  <a:cubicBezTo>
                    <a:pt x="65" y="10"/>
                    <a:pt x="64" y="11"/>
                    <a:pt x="64" y="11"/>
                  </a:cubicBezTo>
                  <a:close/>
                  <a:moveTo>
                    <a:pt x="14" y="3"/>
                  </a:moveTo>
                  <a:cubicBezTo>
                    <a:pt x="17" y="2"/>
                    <a:pt x="17" y="2"/>
                    <a:pt x="17" y="2"/>
                  </a:cubicBezTo>
                  <a:cubicBezTo>
                    <a:pt x="98" y="2"/>
                    <a:pt x="98" y="2"/>
                    <a:pt x="98" y="2"/>
                  </a:cubicBezTo>
                  <a:cubicBezTo>
                    <a:pt x="102" y="3"/>
                    <a:pt x="102" y="3"/>
                    <a:pt x="102" y="3"/>
                  </a:cubicBezTo>
                  <a:lnTo>
                    <a:pt x="14" y="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userDrawn="1"/>
        </p:nvGrpSpPr>
        <p:grpSpPr>
          <a:xfrm>
            <a:off x="1882212" y="3134752"/>
            <a:ext cx="561052" cy="657300"/>
            <a:chOff x="6492876" y="4329113"/>
            <a:chExt cx="379413" cy="444501"/>
          </a:xfrm>
          <a:solidFill>
            <a:schemeClr val="bg1">
              <a:lumMod val="85000"/>
            </a:schemeClr>
          </a:solidFill>
        </p:grpSpPr>
        <p:sp>
          <p:nvSpPr>
            <p:cNvPr id="15" name="Freeform 13"/>
            <p:cNvSpPr>
              <a:spLocks/>
            </p:cNvSpPr>
            <p:nvPr/>
          </p:nvSpPr>
          <p:spPr bwMode="auto">
            <a:xfrm>
              <a:off x="6630988" y="4329113"/>
              <a:ext cx="7938" cy="38100"/>
            </a:xfrm>
            <a:custGeom>
              <a:avLst/>
              <a:gdLst>
                <a:gd name="T0" fmla="*/ 2 w 2"/>
                <a:gd name="T1" fmla="*/ 10 h 10"/>
                <a:gd name="T2" fmla="*/ 2 w 2"/>
                <a:gd name="T3" fmla="*/ 0 h 10"/>
                <a:gd name="T4" fmla="*/ 0 w 2"/>
                <a:gd name="T5" fmla="*/ 2 h 10"/>
                <a:gd name="T6" fmla="*/ 0 w 2"/>
                <a:gd name="T7" fmla="*/ 8 h 10"/>
                <a:gd name="T8" fmla="*/ 2 w 2"/>
                <a:gd name="T9" fmla="*/ 10 h 10"/>
              </a:gdLst>
              <a:ahLst/>
              <a:cxnLst>
                <a:cxn ang="0">
                  <a:pos x="T0" y="T1"/>
                </a:cxn>
                <a:cxn ang="0">
                  <a:pos x="T2" y="T3"/>
                </a:cxn>
                <a:cxn ang="0">
                  <a:pos x="T4" y="T5"/>
                </a:cxn>
                <a:cxn ang="0">
                  <a:pos x="T6" y="T7"/>
                </a:cxn>
                <a:cxn ang="0">
                  <a:pos x="T8" y="T9"/>
                </a:cxn>
              </a:cxnLst>
              <a:rect l="0" t="0" r="r" b="b"/>
              <a:pathLst>
                <a:path w="2" h="10">
                  <a:moveTo>
                    <a:pt x="2" y="10"/>
                  </a:moveTo>
                  <a:cubicBezTo>
                    <a:pt x="2" y="0"/>
                    <a:pt x="2" y="0"/>
                    <a:pt x="2" y="0"/>
                  </a:cubicBezTo>
                  <a:cubicBezTo>
                    <a:pt x="1" y="0"/>
                    <a:pt x="0" y="1"/>
                    <a:pt x="0" y="2"/>
                  </a:cubicBezTo>
                  <a:cubicBezTo>
                    <a:pt x="0" y="8"/>
                    <a:pt x="0" y="8"/>
                    <a:pt x="0" y="8"/>
                  </a:cubicBezTo>
                  <a:cubicBezTo>
                    <a:pt x="0" y="9"/>
                    <a:pt x="1" y="10"/>
                    <a:pt x="2"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6707188" y="4329113"/>
              <a:ext cx="3175" cy="38100"/>
            </a:xfrm>
            <a:custGeom>
              <a:avLst/>
              <a:gdLst>
                <a:gd name="T0" fmla="*/ 1 w 1"/>
                <a:gd name="T1" fmla="*/ 8 h 10"/>
                <a:gd name="T2" fmla="*/ 1 w 1"/>
                <a:gd name="T3" fmla="*/ 2 h 10"/>
                <a:gd name="T4" fmla="*/ 0 w 1"/>
                <a:gd name="T5" fmla="*/ 0 h 10"/>
                <a:gd name="T6" fmla="*/ 0 w 1"/>
                <a:gd name="T7" fmla="*/ 10 h 10"/>
                <a:gd name="T8" fmla="*/ 1 w 1"/>
                <a:gd name="T9" fmla="*/ 8 h 10"/>
              </a:gdLst>
              <a:ahLst/>
              <a:cxnLst>
                <a:cxn ang="0">
                  <a:pos x="T0" y="T1"/>
                </a:cxn>
                <a:cxn ang="0">
                  <a:pos x="T2" y="T3"/>
                </a:cxn>
                <a:cxn ang="0">
                  <a:pos x="T4" y="T5"/>
                </a:cxn>
                <a:cxn ang="0">
                  <a:pos x="T6" y="T7"/>
                </a:cxn>
                <a:cxn ang="0">
                  <a:pos x="T8" y="T9"/>
                </a:cxn>
              </a:cxnLst>
              <a:rect l="0" t="0" r="r" b="b"/>
              <a:pathLst>
                <a:path w="1" h="10">
                  <a:moveTo>
                    <a:pt x="1" y="8"/>
                  </a:moveTo>
                  <a:cubicBezTo>
                    <a:pt x="1" y="2"/>
                    <a:pt x="1" y="2"/>
                    <a:pt x="1" y="2"/>
                  </a:cubicBezTo>
                  <a:cubicBezTo>
                    <a:pt x="1" y="1"/>
                    <a:pt x="1" y="0"/>
                    <a:pt x="0" y="0"/>
                  </a:cubicBezTo>
                  <a:cubicBezTo>
                    <a:pt x="0" y="10"/>
                    <a:pt x="0" y="10"/>
                    <a:pt x="0" y="10"/>
                  </a:cubicBezTo>
                  <a:cubicBezTo>
                    <a:pt x="1" y="10"/>
                    <a:pt x="1" y="9"/>
                    <a:pt x="1"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6696076" y="4329113"/>
              <a:ext cx="6350" cy="412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6683376" y="4329113"/>
              <a:ext cx="7938" cy="412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p:cNvSpPr>
              <a:spLocks noChangeArrowheads="1"/>
            </p:cNvSpPr>
            <p:nvPr/>
          </p:nvSpPr>
          <p:spPr bwMode="auto">
            <a:xfrm>
              <a:off x="6672263" y="4329113"/>
              <a:ext cx="7938" cy="412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6665913" y="4329113"/>
              <a:ext cx="3175" cy="41275"/>
            </a:xfrm>
            <a:custGeom>
              <a:avLst/>
              <a:gdLst>
                <a:gd name="T0" fmla="*/ 2 w 2"/>
                <a:gd name="T1" fmla="*/ 0 h 26"/>
                <a:gd name="T2" fmla="*/ 0 w 2"/>
                <a:gd name="T3" fmla="*/ 0 h 26"/>
                <a:gd name="T4" fmla="*/ 0 w 2"/>
                <a:gd name="T5" fmla="*/ 24 h 26"/>
                <a:gd name="T6" fmla="*/ 2 w 2"/>
                <a:gd name="T7" fmla="*/ 26 h 26"/>
                <a:gd name="T8" fmla="*/ 2 w 2"/>
                <a:gd name="T9" fmla="*/ 0 h 26"/>
              </a:gdLst>
              <a:ahLst/>
              <a:cxnLst>
                <a:cxn ang="0">
                  <a:pos x="T0" y="T1"/>
                </a:cxn>
                <a:cxn ang="0">
                  <a:pos x="T2" y="T3"/>
                </a:cxn>
                <a:cxn ang="0">
                  <a:pos x="T4" y="T5"/>
                </a:cxn>
                <a:cxn ang="0">
                  <a:pos x="T6" y="T7"/>
                </a:cxn>
                <a:cxn ang="0">
                  <a:pos x="T8" y="T9"/>
                </a:cxn>
              </a:cxnLst>
              <a:rect l="0" t="0" r="r" b="b"/>
              <a:pathLst>
                <a:path w="2" h="26">
                  <a:moveTo>
                    <a:pt x="2" y="0"/>
                  </a:moveTo>
                  <a:lnTo>
                    <a:pt x="0" y="0"/>
                  </a:lnTo>
                  <a:lnTo>
                    <a:pt x="0" y="24"/>
                  </a:lnTo>
                  <a:lnTo>
                    <a:pt x="2" y="26"/>
                  </a:lnTo>
                  <a:lnTo>
                    <a:pt x="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9"/>
            <p:cNvSpPr>
              <a:spLocks noChangeArrowheads="1"/>
            </p:cNvSpPr>
            <p:nvPr/>
          </p:nvSpPr>
          <p:spPr bwMode="auto">
            <a:xfrm>
              <a:off x="6653213" y="4329113"/>
              <a:ext cx="4763" cy="381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6642101" y="4329113"/>
              <a:ext cx="7938" cy="381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
            <p:cNvSpPr>
              <a:spLocks noChangeArrowheads="1"/>
            </p:cNvSpPr>
            <p:nvPr/>
          </p:nvSpPr>
          <p:spPr bwMode="auto">
            <a:xfrm>
              <a:off x="6677026" y="4433888"/>
              <a:ext cx="11113" cy="539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6751638" y="4479926"/>
              <a:ext cx="44450" cy="41275"/>
            </a:xfrm>
            <a:custGeom>
              <a:avLst/>
              <a:gdLst>
                <a:gd name="T0" fmla="*/ 28 w 28"/>
                <a:gd name="T1" fmla="*/ 5 h 26"/>
                <a:gd name="T2" fmla="*/ 24 w 28"/>
                <a:gd name="T3" fmla="*/ 0 h 26"/>
                <a:gd name="T4" fmla="*/ 0 w 28"/>
                <a:gd name="T5" fmla="*/ 21 h 26"/>
                <a:gd name="T6" fmla="*/ 5 w 28"/>
                <a:gd name="T7" fmla="*/ 26 h 26"/>
                <a:gd name="T8" fmla="*/ 28 w 28"/>
                <a:gd name="T9" fmla="*/ 5 h 26"/>
              </a:gdLst>
              <a:ahLst/>
              <a:cxnLst>
                <a:cxn ang="0">
                  <a:pos x="T0" y="T1"/>
                </a:cxn>
                <a:cxn ang="0">
                  <a:pos x="T2" y="T3"/>
                </a:cxn>
                <a:cxn ang="0">
                  <a:pos x="T4" y="T5"/>
                </a:cxn>
                <a:cxn ang="0">
                  <a:pos x="T6" y="T7"/>
                </a:cxn>
                <a:cxn ang="0">
                  <a:pos x="T8" y="T9"/>
                </a:cxn>
              </a:cxnLst>
              <a:rect l="0" t="0" r="r" b="b"/>
              <a:pathLst>
                <a:path w="28" h="26">
                  <a:moveTo>
                    <a:pt x="28" y="5"/>
                  </a:moveTo>
                  <a:lnTo>
                    <a:pt x="24" y="0"/>
                  </a:lnTo>
                  <a:lnTo>
                    <a:pt x="0" y="21"/>
                  </a:lnTo>
                  <a:lnTo>
                    <a:pt x="5" y="26"/>
                  </a:lnTo>
                  <a:lnTo>
                    <a:pt x="28"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6575426" y="4476751"/>
              <a:ext cx="44450" cy="41275"/>
            </a:xfrm>
            <a:custGeom>
              <a:avLst/>
              <a:gdLst>
                <a:gd name="T0" fmla="*/ 28 w 28"/>
                <a:gd name="T1" fmla="*/ 21 h 26"/>
                <a:gd name="T2" fmla="*/ 5 w 28"/>
                <a:gd name="T3" fmla="*/ 0 h 26"/>
                <a:gd name="T4" fmla="*/ 0 w 28"/>
                <a:gd name="T5" fmla="*/ 4 h 26"/>
                <a:gd name="T6" fmla="*/ 23 w 28"/>
                <a:gd name="T7" fmla="*/ 26 h 26"/>
                <a:gd name="T8" fmla="*/ 28 w 28"/>
                <a:gd name="T9" fmla="*/ 21 h 26"/>
              </a:gdLst>
              <a:ahLst/>
              <a:cxnLst>
                <a:cxn ang="0">
                  <a:pos x="T0" y="T1"/>
                </a:cxn>
                <a:cxn ang="0">
                  <a:pos x="T2" y="T3"/>
                </a:cxn>
                <a:cxn ang="0">
                  <a:pos x="T4" y="T5"/>
                </a:cxn>
                <a:cxn ang="0">
                  <a:pos x="T6" y="T7"/>
                </a:cxn>
                <a:cxn ang="0">
                  <a:pos x="T8" y="T9"/>
                </a:cxn>
              </a:cxnLst>
              <a:rect l="0" t="0" r="r" b="b"/>
              <a:pathLst>
                <a:path w="28" h="26">
                  <a:moveTo>
                    <a:pt x="28" y="21"/>
                  </a:moveTo>
                  <a:lnTo>
                    <a:pt x="5" y="0"/>
                  </a:lnTo>
                  <a:lnTo>
                    <a:pt x="0" y="4"/>
                  </a:lnTo>
                  <a:lnTo>
                    <a:pt x="23" y="26"/>
                  </a:lnTo>
                  <a:lnTo>
                    <a:pt x="28"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4"/>
            <p:cNvSpPr>
              <a:spLocks noChangeArrowheads="1"/>
            </p:cNvSpPr>
            <p:nvPr/>
          </p:nvSpPr>
          <p:spPr bwMode="auto">
            <a:xfrm>
              <a:off x="6778626" y="4578351"/>
              <a:ext cx="52388" cy="111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5"/>
            <p:cNvSpPr>
              <a:spLocks noChangeArrowheads="1"/>
            </p:cNvSpPr>
            <p:nvPr/>
          </p:nvSpPr>
          <p:spPr bwMode="auto">
            <a:xfrm>
              <a:off x="6537326" y="4578351"/>
              <a:ext cx="49213" cy="111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noEditPoints="1"/>
            </p:cNvSpPr>
            <p:nvPr/>
          </p:nvSpPr>
          <p:spPr bwMode="auto">
            <a:xfrm>
              <a:off x="6657976" y="4529138"/>
              <a:ext cx="49213" cy="90488"/>
            </a:xfrm>
            <a:custGeom>
              <a:avLst/>
              <a:gdLst>
                <a:gd name="T0" fmla="*/ 9 w 13"/>
                <a:gd name="T1" fmla="*/ 11 h 24"/>
                <a:gd name="T2" fmla="*/ 6 w 13"/>
                <a:gd name="T3" fmla="*/ 0 h 24"/>
                <a:gd name="T4" fmla="*/ 4 w 13"/>
                <a:gd name="T5" fmla="*/ 12 h 24"/>
                <a:gd name="T6" fmla="*/ 0 w 13"/>
                <a:gd name="T7" fmla="*/ 18 h 24"/>
                <a:gd name="T8" fmla="*/ 7 w 13"/>
                <a:gd name="T9" fmla="*/ 24 h 24"/>
                <a:gd name="T10" fmla="*/ 13 w 13"/>
                <a:gd name="T11" fmla="*/ 17 h 24"/>
                <a:gd name="T12" fmla="*/ 9 w 13"/>
                <a:gd name="T13" fmla="*/ 11 h 24"/>
                <a:gd name="T14" fmla="*/ 7 w 13"/>
                <a:gd name="T15" fmla="*/ 21 h 24"/>
                <a:gd name="T16" fmla="*/ 3 w 13"/>
                <a:gd name="T17" fmla="*/ 17 h 24"/>
                <a:gd name="T18" fmla="*/ 7 w 13"/>
                <a:gd name="T19" fmla="*/ 14 h 24"/>
                <a:gd name="T20" fmla="*/ 10 w 13"/>
                <a:gd name="T21" fmla="*/ 17 h 24"/>
                <a:gd name="T22" fmla="*/ 7 w 13"/>
                <a:gd name="T2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4">
                  <a:moveTo>
                    <a:pt x="9" y="11"/>
                  </a:moveTo>
                  <a:cubicBezTo>
                    <a:pt x="6" y="0"/>
                    <a:pt x="6" y="0"/>
                    <a:pt x="6" y="0"/>
                  </a:cubicBezTo>
                  <a:cubicBezTo>
                    <a:pt x="4" y="12"/>
                    <a:pt x="4" y="12"/>
                    <a:pt x="4" y="12"/>
                  </a:cubicBezTo>
                  <a:cubicBezTo>
                    <a:pt x="2" y="13"/>
                    <a:pt x="0" y="15"/>
                    <a:pt x="0" y="18"/>
                  </a:cubicBezTo>
                  <a:cubicBezTo>
                    <a:pt x="0" y="21"/>
                    <a:pt x="3" y="24"/>
                    <a:pt x="7" y="24"/>
                  </a:cubicBezTo>
                  <a:cubicBezTo>
                    <a:pt x="10" y="24"/>
                    <a:pt x="13" y="21"/>
                    <a:pt x="13" y="17"/>
                  </a:cubicBezTo>
                  <a:cubicBezTo>
                    <a:pt x="13" y="15"/>
                    <a:pt x="12" y="12"/>
                    <a:pt x="9" y="11"/>
                  </a:cubicBezTo>
                  <a:close/>
                  <a:moveTo>
                    <a:pt x="7" y="21"/>
                  </a:moveTo>
                  <a:cubicBezTo>
                    <a:pt x="5" y="21"/>
                    <a:pt x="3" y="19"/>
                    <a:pt x="3" y="17"/>
                  </a:cubicBezTo>
                  <a:cubicBezTo>
                    <a:pt x="3" y="15"/>
                    <a:pt x="5" y="14"/>
                    <a:pt x="7" y="14"/>
                  </a:cubicBezTo>
                  <a:cubicBezTo>
                    <a:pt x="9" y="14"/>
                    <a:pt x="10" y="15"/>
                    <a:pt x="10" y="17"/>
                  </a:cubicBezTo>
                  <a:cubicBezTo>
                    <a:pt x="10" y="19"/>
                    <a:pt x="9" y="21"/>
                    <a:pt x="7"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6743701" y="4645026"/>
              <a:ext cx="46038" cy="46038"/>
            </a:xfrm>
            <a:custGeom>
              <a:avLst/>
              <a:gdLst>
                <a:gd name="T0" fmla="*/ 0 w 29"/>
                <a:gd name="T1" fmla="*/ 5 h 29"/>
                <a:gd name="T2" fmla="*/ 24 w 29"/>
                <a:gd name="T3" fmla="*/ 29 h 29"/>
                <a:gd name="T4" fmla="*/ 29 w 29"/>
                <a:gd name="T5" fmla="*/ 24 h 29"/>
                <a:gd name="T6" fmla="*/ 5 w 29"/>
                <a:gd name="T7" fmla="*/ 0 h 29"/>
                <a:gd name="T8" fmla="*/ 0 w 29"/>
                <a:gd name="T9" fmla="*/ 5 h 29"/>
              </a:gdLst>
              <a:ahLst/>
              <a:cxnLst>
                <a:cxn ang="0">
                  <a:pos x="T0" y="T1"/>
                </a:cxn>
                <a:cxn ang="0">
                  <a:pos x="T2" y="T3"/>
                </a:cxn>
                <a:cxn ang="0">
                  <a:pos x="T4" y="T5"/>
                </a:cxn>
                <a:cxn ang="0">
                  <a:pos x="T6" y="T7"/>
                </a:cxn>
                <a:cxn ang="0">
                  <a:pos x="T8" y="T9"/>
                </a:cxn>
              </a:cxnLst>
              <a:rect l="0" t="0" r="r" b="b"/>
              <a:pathLst>
                <a:path w="29" h="29">
                  <a:moveTo>
                    <a:pt x="0" y="5"/>
                  </a:moveTo>
                  <a:lnTo>
                    <a:pt x="24" y="29"/>
                  </a:lnTo>
                  <a:lnTo>
                    <a:pt x="29" y="24"/>
                  </a:lnTo>
                  <a:lnTo>
                    <a:pt x="5" y="0"/>
                  </a:lnTo>
                  <a:lnTo>
                    <a:pt x="0" y="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6578601" y="4649788"/>
              <a:ext cx="46038" cy="44450"/>
            </a:xfrm>
            <a:custGeom>
              <a:avLst/>
              <a:gdLst>
                <a:gd name="T0" fmla="*/ 0 w 29"/>
                <a:gd name="T1" fmla="*/ 23 h 28"/>
                <a:gd name="T2" fmla="*/ 5 w 29"/>
                <a:gd name="T3" fmla="*/ 28 h 28"/>
                <a:gd name="T4" fmla="*/ 29 w 29"/>
                <a:gd name="T5" fmla="*/ 4 h 28"/>
                <a:gd name="T6" fmla="*/ 24 w 29"/>
                <a:gd name="T7" fmla="*/ 0 h 28"/>
                <a:gd name="T8" fmla="*/ 0 w 29"/>
                <a:gd name="T9" fmla="*/ 23 h 28"/>
              </a:gdLst>
              <a:ahLst/>
              <a:cxnLst>
                <a:cxn ang="0">
                  <a:pos x="T0" y="T1"/>
                </a:cxn>
                <a:cxn ang="0">
                  <a:pos x="T2" y="T3"/>
                </a:cxn>
                <a:cxn ang="0">
                  <a:pos x="T4" y="T5"/>
                </a:cxn>
                <a:cxn ang="0">
                  <a:pos x="T6" y="T7"/>
                </a:cxn>
                <a:cxn ang="0">
                  <a:pos x="T8" y="T9"/>
                </a:cxn>
              </a:cxnLst>
              <a:rect l="0" t="0" r="r" b="b"/>
              <a:pathLst>
                <a:path w="29" h="28">
                  <a:moveTo>
                    <a:pt x="0" y="23"/>
                  </a:moveTo>
                  <a:lnTo>
                    <a:pt x="5" y="28"/>
                  </a:lnTo>
                  <a:lnTo>
                    <a:pt x="29" y="4"/>
                  </a:lnTo>
                  <a:lnTo>
                    <a:pt x="24" y="0"/>
                  </a:lnTo>
                  <a:lnTo>
                    <a:pt x="0"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9"/>
            <p:cNvSpPr>
              <a:spLocks noChangeArrowheads="1"/>
            </p:cNvSpPr>
            <p:nvPr/>
          </p:nvSpPr>
          <p:spPr bwMode="auto">
            <a:xfrm>
              <a:off x="6677026" y="4679951"/>
              <a:ext cx="11113" cy="492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noEditPoints="1"/>
            </p:cNvSpPr>
            <p:nvPr/>
          </p:nvSpPr>
          <p:spPr bwMode="auto">
            <a:xfrm>
              <a:off x="6492876" y="4378326"/>
              <a:ext cx="379413" cy="395288"/>
            </a:xfrm>
            <a:custGeom>
              <a:avLst/>
              <a:gdLst>
                <a:gd name="T0" fmla="*/ 51 w 101"/>
                <a:gd name="T1" fmla="*/ 4 h 105"/>
                <a:gd name="T2" fmla="*/ 51 w 101"/>
                <a:gd name="T3" fmla="*/ 0 h 105"/>
                <a:gd name="T4" fmla="*/ 45 w 101"/>
                <a:gd name="T5" fmla="*/ 0 h 105"/>
                <a:gd name="T6" fmla="*/ 45 w 101"/>
                <a:gd name="T7" fmla="*/ 4 h 105"/>
                <a:gd name="T8" fmla="*/ 0 w 101"/>
                <a:gd name="T9" fmla="*/ 54 h 105"/>
                <a:gd name="T10" fmla="*/ 50 w 101"/>
                <a:gd name="T11" fmla="*/ 105 h 105"/>
                <a:gd name="T12" fmla="*/ 101 w 101"/>
                <a:gd name="T13" fmla="*/ 54 h 105"/>
                <a:gd name="T14" fmla="*/ 51 w 101"/>
                <a:gd name="T15" fmla="*/ 4 h 105"/>
                <a:gd name="T16" fmla="*/ 50 w 101"/>
                <a:gd name="T17" fmla="*/ 97 h 105"/>
                <a:gd name="T18" fmla="*/ 8 w 101"/>
                <a:gd name="T19" fmla="*/ 54 h 105"/>
                <a:gd name="T20" fmla="*/ 51 w 101"/>
                <a:gd name="T21" fmla="*/ 12 h 105"/>
                <a:gd name="T22" fmla="*/ 93 w 101"/>
                <a:gd name="T23" fmla="*/ 54 h 105"/>
                <a:gd name="T24" fmla="*/ 50 w 101"/>
                <a:gd name="T25"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05">
                  <a:moveTo>
                    <a:pt x="51" y="4"/>
                  </a:moveTo>
                  <a:cubicBezTo>
                    <a:pt x="51" y="0"/>
                    <a:pt x="51" y="0"/>
                    <a:pt x="51" y="0"/>
                  </a:cubicBezTo>
                  <a:cubicBezTo>
                    <a:pt x="45" y="0"/>
                    <a:pt x="45" y="0"/>
                    <a:pt x="45" y="0"/>
                  </a:cubicBezTo>
                  <a:cubicBezTo>
                    <a:pt x="45" y="4"/>
                    <a:pt x="45" y="4"/>
                    <a:pt x="45" y="4"/>
                  </a:cubicBezTo>
                  <a:cubicBezTo>
                    <a:pt x="20" y="7"/>
                    <a:pt x="0" y="28"/>
                    <a:pt x="0" y="54"/>
                  </a:cubicBezTo>
                  <a:cubicBezTo>
                    <a:pt x="0" y="82"/>
                    <a:pt x="23" y="105"/>
                    <a:pt x="50" y="105"/>
                  </a:cubicBezTo>
                  <a:cubicBezTo>
                    <a:pt x="78" y="105"/>
                    <a:pt x="101" y="82"/>
                    <a:pt x="101" y="54"/>
                  </a:cubicBezTo>
                  <a:cubicBezTo>
                    <a:pt x="101" y="27"/>
                    <a:pt x="78" y="4"/>
                    <a:pt x="51" y="4"/>
                  </a:cubicBezTo>
                  <a:close/>
                  <a:moveTo>
                    <a:pt x="50" y="97"/>
                  </a:moveTo>
                  <a:cubicBezTo>
                    <a:pt x="27" y="97"/>
                    <a:pt x="8" y="78"/>
                    <a:pt x="8" y="54"/>
                  </a:cubicBezTo>
                  <a:cubicBezTo>
                    <a:pt x="8" y="31"/>
                    <a:pt x="27" y="12"/>
                    <a:pt x="51" y="12"/>
                  </a:cubicBezTo>
                  <a:cubicBezTo>
                    <a:pt x="74" y="12"/>
                    <a:pt x="93" y="31"/>
                    <a:pt x="93" y="54"/>
                  </a:cubicBezTo>
                  <a:cubicBezTo>
                    <a:pt x="93" y="78"/>
                    <a:pt x="74" y="97"/>
                    <a:pt x="50" y="9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32"/>
          <p:cNvGrpSpPr/>
          <p:nvPr userDrawn="1"/>
        </p:nvGrpSpPr>
        <p:grpSpPr>
          <a:xfrm>
            <a:off x="384141" y="922803"/>
            <a:ext cx="504712" cy="450721"/>
            <a:chOff x="8450263" y="4408488"/>
            <a:chExt cx="341313" cy="304801"/>
          </a:xfrm>
          <a:solidFill>
            <a:schemeClr val="bg1">
              <a:lumMod val="85000"/>
            </a:schemeClr>
          </a:solidFill>
        </p:grpSpPr>
        <p:sp>
          <p:nvSpPr>
            <p:cNvPr id="34" name="Freeform 31"/>
            <p:cNvSpPr>
              <a:spLocks/>
            </p:cNvSpPr>
            <p:nvPr/>
          </p:nvSpPr>
          <p:spPr bwMode="auto">
            <a:xfrm>
              <a:off x="8505826" y="4683126"/>
              <a:ext cx="230188" cy="30163"/>
            </a:xfrm>
            <a:custGeom>
              <a:avLst/>
              <a:gdLst>
                <a:gd name="T0" fmla="*/ 126 w 145"/>
                <a:gd name="T1" fmla="*/ 0 h 19"/>
                <a:gd name="T2" fmla="*/ 24 w 145"/>
                <a:gd name="T3" fmla="*/ 0 h 19"/>
                <a:gd name="T4" fmla="*/ 24 w 145"/>
                <a:gd name="T5" fmla="*/ 10 h 19"/>
                <a:gd name="T6" fmla="*/ 0 w 145"/>
                <a:gd name="T7" fmla="*/ 10 h 19"/>
                <a:gd name="T8" fmla="*/ 0 w 145"/>
                <a:gd name="T9" fmla="*/ 19 h 19"/>
                <a:gd name="T10" fmla="*/ 145 w 145"/>
                <a:gd name="T11" fmla="*/ 19 h 19"/>
                <a:gd name="T12" fmla="*/ 145 w 145"/>
                <a:gd name="T13" fmla="*/ 10 h 19"/>
                <a:gd name="T14" fmla="*/ 126 w 145"/>
                <a:gd name="T15" fmla="*/ 10 h 19"/>
                <a:gd name="T16" fmla="*/ 126 w 1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9">
                  <a:moveTo>
                    <a:pt x="126" y="0"/>
                  </a:moveTo>
                  <a:lnTo>
                    <a:pt x="24" y="0"/>
                  </a:lnTo>
                  <a:lnTo>
                    <a:pt x="24" y="10"/>
                  </a:lnTo>
                  <a:lnTo>
                    <a:pt x="0" y="10"/>
                  </a:lnTo>
                  <a:lnTo>
                    <a:pt x="0" y="19"/>
                  </a:lnTo>
                  <a:lnTo>
                    <a:pt x="145" y="19"/>
                  </a:lnTo>
                  <a:lnTo>
                    <a:pt x="145" y="10"/>
                  </a:lnTo>
                  <a:lnTo>
                    <a:pt x="126" y="10"/>
                  </a:lnTo>
                  <a:lnTo>
                    <a:pt x="12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noEditPoints="1"/>
            </p:cNvSpPr>
            <p:nvPr/>
          </p:nvSpPr>
          <p:spPr bwMode="auto">
            <a:xfrm>
              <a:off x="8450263" y="4408488"/>
              <a:ext cx="341313" cy="266700"/>
            </a:xfrm>
            <a:custGeom>
              <a:avLst/>
              <a:gdLst>
                <a:gd name="T0" fmla="*/ 87 w 91"/>
                <a:gd name="T1" fmla="*/ 0 h 71"/>
                <a:gd name="T2" fmla="*/ 4 w 91"/>
                <a:gd name="T3" fmla="*/ 0 h 71"/>
                <a:gd name="T4" fmla="*/ 0 w 91"/>
                <a:gd name="T5" fmla="*/ 3 h 71"/>
                <a:gd name="T6" fmla="*/ 0 w 91"/>
                <a:gd name="T7" fmla="*/ 67 h 71"/>
                <a:gd name="T8" fmla="*/ 4 w 91"/>
                <a:gd name="T9" fmla="*/ 71 h 71"/>
                <a:gd name="T10" fmla="*/ 87 w 91"/>
                <a:gd name="T11" fmla="*/ 71 h 71"/>
                <a:gd name="T12" fmla="*/ 91 w 91"/>
                <a:gd name="T13" fmla="*/ 67 h 71"/>
                <a:gd name="T14" fmla="*/ 91 w 91"/>
                <a:gd name="T15" fmla="*/ 3 h 71"/>
                <a:gd name="T16" fmla="*/ 87 w 91"/>
                <a:gd name="T17" fmla="*/ 0 h 71"/>
                <a:gd name="T18" fmla="*/ 46 w 91"/>
                <a:gd name="T19" fmla="*/ 68 h 71"/>
                <a:gd name="T20" fmla="*/ 41 w 91"/>
                <a:gd name="T21" fmla="*/ 63 h 71"/>
                <a:gd name="T22" fmla="*/ 46 w 91"/>
                <a:gd name="T23" fmla="*/ 58 h 71"/>
                <a:gd name="T24" fmla="*/ 51 w 91"/>
                <a:gd name="T25" fmla="*/ 63 h 71"/>
                <a:gd name="T26" fmla="*/ 46 w 91"/>
                <a:gd name="T27" fmla="*/ 68 h 71"/>
                <a:gd name="T28" fmla="*/ 86 w 91"/>
                <a:gd name="T29" fmla="*/ 55 h 71"/>
                <a:gd name="T30" fmla="*/ 6 w 91"/>
                <a:gd name="T31" fmla="*/ 55 h 71"/>
                <a:gd name="T32" fmla="*/ 6 w 91"/>
                <a:gd name="T33" fmla="*/ 5 h 71"/>
                <a:gd name="T34" fmla="*/ 86 w 91"/>
                <a:gd name="T35" fmla="*/ 5 h 71"/>
                <a:gd name="T36" fmla="*/ 86 w 91"/>
                <a:gd name="T3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71">
                  <a:moveTo>
                    <a:pt x="87" y="0"/>
                  </a:moveTo>
                  <a:cubicBezTo>
                    <a:pt x="4" y="0"/>
                    <a:pt x="4" y="0"/>
                    <a:pt x="4" y="0"/>
                  </a:cubicBezTo>
                  <a:cubicBezTo>
                    <a:pt x="2" y="0"/>
                    <a:pt x="0" y="1"/>
                    <a:pt x="0" y="3"/>
                  </a:cubicBezTo>
                  <a:cubicBezTo>
                    <a:pt x="0" y="67"/>
                    <a:pt x="0" y="67"/>
                    <a:pt x="0" y="67"/>
                  </a:cubicBezTo>
                  <a:cubicBezTo>
                    <a:pt x="0" y="69"/>
                    <a:pt x="2" y="71"/>
                    <a:pt x="4" y="71"/>
                  </a:cubicBezTo>
                  <a:cubicBezTo>
                    <a:pt x="87" y="71"/>
                    <a:pt x="87" y="71"/>
                    <a:pt x="87" y="71"/>
                  </a:cubicBezTo>
                  <a:cubicBezTo>
                    <a:pt x="89" y="71"/>
                    <a:pt x="91" y="69"/>
                    <a:pt x="91" y="67"/>
                  </a:cubicBezTo>
                  <a:cubicBezTo>
                    <a:pt x="91" y="3"/>
                    <a:pt x="91" y="3"/>
                    <a:pt x="91" y="3"/>
                  </a:cubicBezTo>
                  <a:cubicBezTo>
                    <a:pt x="91" y="1"/>
                    <a:pt x="89" y="0"/>
                    <a:pt x="87" y="0"/>
                  </a:cubicBezTo>
                  <a:close/>
                  <a:moveTo>
                    <a:pt x="46" y="68"/>
                  </a:moveTo>
                  <a:cubicBezTo>
                    <a:pt x="43" y="68"/>
                    <a:pt x="41" y="65"/>
                    <a:pt x="41" y="63"/>
                  </a:cubicBezTo>
                  <a:cubicBezTo>
                    <a:pt x="41" y="60"/>
                    <a:pt x="43" y="58"/>
                    <a:pt x="46" y="58"/>
                  </a:cubicBezTo>
                  <a:cubicBezTo>
                    <a:pt x="48" y="58"/>
                    <a:pt x="51" y="60"/>
                    <a:pt x="51" y="63"/>
                  </a:cubicBezTo>
                  <a:cubicBezTo>
                    <a:pt x="51" y="65"/>
                    <a:pt x="48" y="68"/>
                    <a:pt x="46" y="68"/>
                  </a:cubicBezTo>
                  <a:close/>
                  <a:moveTo>
                    <a:pt x="86" y="55"/>
                  </a:moveTo>
                  <a:cubicBezTo>
                    <a:pt x="6" y="55"/>
                    <a:pt x="6" y="55"/>
                    <a:pt x="6" y="55"/>
                  </a:cubicBezTo>
                  <a:cubicBezTo>
                    <a:pt x="6" y="5"/>
                    <a:pt x="6" y="5"/>
                    <a:pt x="6" y="5"/>
                  </a:cubicBezTo>
                  <a:cubicBezTo>
                    <a:pt x="86" y="5"/>
                    <a:pt x="86" y="5"/>
                    <a:pt x="86" y="5"/>
                  </a:cubicBezTo>
                  <a:lnTo>
                    <a:pt x="86" y="5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 name="Freeform 37"/>
          <p:cNvSpPr>
            <a:spLocks noEditPoints="1"/>
          </p:cNvSpPr>
          <p:nvPr userDrawn="1"/>
        </p:nvSpPr>
        <p:spPr bwMode="auto">
          <a:xfrm>
            <a:off x="1200917" y="922441"/>
            <a:ext cx="448371" cy="451442"/>
          </a:xfrm>
          <a:custGeom>
            <a:avLst/>
            <a:gdLst>
              <a:gd name="T0" fmla="*/ 62 w 62"/>
              <a:gd name="T1" fmla="*/ 62 h 62"/>
              <a:gd name="T2" fmla="*/ 57 w 62"/>
              <a:gd name="T3" fmla="*/ 46 h 62"/>
              <a:gd name="T4" fmla="*/ 57 w 62"/>
              <a:gd name="T5" fmla="*/ 46 h 62"/>
              <a:gd name="T6" fmla="*/ 15 w 62"/>
              <a:gd name="T7" fmla="*/ 5 h 62"/>
              <a:gd name="T8" fmla="*/ 15 w 62"/>
              <a:gd name="T9" fmla="*/ 5 h 62"/>
              <a:gd name="T10" fmla="*/ 15 w 62"/>
              <a:gd name="T11" fmla="*/ 4 h 62"/>
              <a:gd name="T12" fmla="*/ 3 w 62"/>
              <a:gd name="T13" fmla="*/ 3 h 62"/>
              <a:gd name="T14" fmla="*/ 5 w 62"/>
              <a:gd name="T15" fmla="*/ 15 h 62"/>
              <a:gd name="T16" fmla="*/ 5 w 62"/>
              <a:gd name="T17" fmla="*/ 15 h 62"/>
              <a:gd name="T18" fmla="*/ 5 w 62"/>
              <a:gd name="T19" fmla="*/ 15 h 62"/>
              <a:gd name="T20" fmla="*/ 47 w 62"/>
              <a:gd name="T21" fmla="*/ 57 h 62"/>
              <a:gd name="T22" fmla="*/ 47 w 62"/>
              <a:gd name="T23" fmla="*/ 57 h 62"/>
              <a:gd name="T24" fmla="*/ 62 w 62"/>
              <a:gd name="T25" fmla="*/ 62 h 62"/>
              <a:gd name="T26" fmla="*/ 56 w 62"/>
              <a:gd name="T27" fmla="*/ 48 h 62"/>
              <a:gd name="T28" fmla="*/ 58 w 62"/>
              <a:gd name="T29" fmla="*/ 54 h 62"/>
              <a:gd name="T30" fmla="*/ 54 w 62"/>
              <a:gd name="T31" fmla="*/ 58 h 62"/>
              <a:gd name="T32" fmla="*/ 49 w 62"/>
              <a:gd name="T33" fmla="*/ 56 h 62"/>
              <a:gd name="T34" fmla="*/ 56 w 62"/>
              <a:gd name="T35" fmla="*/ 48 h 62"/>
              <a:gd name="T36" fmla="*/ 54 w 62"/>
              <a:gd name="T37" fmla="*/ 46 h 62"/>
              <a:gd name="T38" fmla="*/ 51 w 62"/>
              <a:gd name="T39" fmla="*/ 49 h 62"/>
              <a:gd name="T40" fmla="*/ 12 w 62"/>
              <a:gd name="T41" fmla="*/ 10 h 62"/>
              <a:gd name="T42" fmla="*/ 15 w 62"/>
              <a:gd name="T43" fmla="*/ 7 h 62"/>
              <a:gd name="T44" fmla="*/ 54 w 62"/>
              <a:gd name="T45" fmla="*/ 46 h 62"/>
              <a:gd name="T46" fmla="*/ 7 w 62"/>
              <a:gd name="T47" fmla="*/ 15 h 62"/>
              <a:gd name="T48" fmla="*/ 10 w 62"/>
              <a:gd name="T49" fmla="*/ 12 h 62"/>
              <a:gd name="T50" fmla="*/ 50 w 62"/>
              <a:gd name="T51" fmla="*/ 51 h 62"/>
              <a:gd name="T52" fmla="*/ 47 w 62"/>
              <a:gd name="T53" fmla="*/ 54 h 62"/>
              <a:gd name="T54" fmla="*/ 7 w 62"/>
              <a:gd name="T55"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62">
                <a:moveTo>
                  <a:pt x="62" y="62"/>
                </a:moveTo>
                <a:cubicBezTo>
                  <a:pt x="57" y="46"/>
                  <a:pt x="57" y="46"/>
                  <a:pt x="57" y="46"/>
                </a:cubicBezTo>
                <a:cubicBezTo>
                  <a:pt x="57" y="46"/>
                  <a:pt x="57" y="46"/>
                  <a:pt x="57" y="46"/>
                </a:cubicBezTo>
                <a:cubicBezTo>
                  <a:pt x="15" y="5"/>
                  <a:pt x="15" y="5"/>
                  <a:pt x="15" y="5"/>
                </a:cubicBezTo>
                <a:cubicBezTo>
                  <a:pt x="15" y="5"/>
                  <a:pt x="15" y="5"/>
                  <a:pt x="15" y="5"/>
                </a:cubicBezTo>
                <a:cubicBezTo>
                  <a:pt x="15" y="4"/>
                  <a:pt x="15" y="4"/>
                  <a:pt x="15" y="4"/>
                </a:cubicBezTo>
                <a:cubicBezTo>
                  <a:pt x="11" y="1"/>
                  <a:pt x="6" y="0"/>
                  <a:pt x="3" y="3"/>
                </a:cubicBezTo>
                <a:cubicBezTo>
                  <a:pt x="0" y="6"/>
                  <a:pt x="1" y="11"/>
                  <a:pt x="5" y="15"/>
                </a:cubicBezTo>
                <a:cubicBezTo>
                  <a:pt x="5" y="15"/>
                  <a:pt x="5" y="15"/>
                  <a:pt x="5" y="15"/>
                </a:cubicBezTo>
                <a:cubicBezTo>
                  <a:pt x="5" y="15"/>
                  <a:pt x="5" y="15"/>
                  <a:pt x="5" y="15"/>
                </a:cubicBezTo>
                <a:cubicBezTo>
                  <a:pt x="47" y="57"/>
                  <a:pt x="47" y="57"/>
                  <a:pt x="47" y="57"/>
                </a:cubicBezTo>
                <a:cubicBezTo>
                  <a:pt x="47" y="57"/>
                  <a:pt x="47" y="57"/>
                  <a:pt x="47" y="57"/>
                </a:cubicBezTo>
                <a:lnTo>
                  <a:pt x="62" y="62"/>
                </a:lnTo>
                <a:close/>
                <a:moveTo>
                  <a:pt x="56" y="48"/>
                </a:moveTo>
                <a:cubicBezTo>
                  <a:pt x="57" y="49"/>
                  <a:pt x="57" y="51"/>
                  <a:pt x="58" y="54"/>
                </a:cubicBezTo>
                <a:cubicBezTo>
                  <a:pt x="54" y="58"/>
                  <a:pt x="54" y="58"/>
                  <a:pt x="54" y="58"/>
                </a:cubicBezTo>
                <a:cubicBezTo>
                  <a:pt x="51" y="57"/>
                  <a:pt x="49" y="56"/>
                  <a:pt x="49" y="56"/>
                </a:cubicBezTo>
                <a:cubicBezTo>
                  <a:pt x="49" y="55"/>
                  <a:pt x="56" y="49"/>
                  <a:pt x="56" y="48"/>
                </a:cubicBezTo>
                <a:close/>
                <a:moveTo>
                  <a:pt x="54" y="46"/>
                </a:moveTo>
                <a:cubicBezTo>
                  <a:pt x="54" y="47"/>
                  <a:pt x="53" y="48"/>
                  <a:pt x="51" y="49"/>
                </a:cubicBezTo>
                <a:cubicBezTo>
                  <a:pt x="12" y="10"/>
                  <a:pt x="12" y="10"/>
                  <a:pt x="12" y="10"/>
                </a:cubicBezTo>
                <a:cubicBezTo>
                  <a:pt x="14" y="9"/>
                  <a:pt x="15" y="8"/>
                  <a:pt x="15" y="7"/>
                </a:cubicBezTo>
                <a:cubicBezTo>
                  <a:pt x="16" y="8"/>
                  <a:pt x="53" y="45"/>
                  <a:pt x="54" y="46"/>
                </a:cubicBezTo>
                <a:close/>
                <a:moveTo>
                  <a:pt x="7" y="15"/>
                </a:moveTo>
                <a:cubicBezTo>
                  <a:pt x="8" y="15"/>
                  <a:pt x="9" y="13"/>
                  <a:pt x="10" y="12"/>
                </a:cubicBezTo>
                <a:cubicBezTo>
                  <a:pt x="50" y="51"/>
                  <a:pt x="50" y="51"/>
                  <a:pt x="50" y="51"/>
                </a:cubicBezTo>
                <a:cubicBezTo>
                  <a:pt x="48" y="52"/>
                  <a:pt x="47" y="54"/>
                  <a:pt x="47" y="54"/>
                </a:cubicBezTo>
                <a:cubicBezTo>
                  <a:pt x="45" y="53"/>
                  <a:pt x="9" y="16"/>
                  <a:pt x="7" y="1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userDrawn="1"/>
        </p:nvGrpSpPr>
        <p:grpSpPr>
          <a:xfrm>
            <a:off x="3378639" y="1704650"/>
            <a:ext cx="511754" cy="441331"/>
            <a:chOff x="6048376" y="3925888"/>
            <a:chExt cx="346075" cy="298451"/>
          </a:xfrm>
          <a:solidFill>
            <a:schemeClr val="bg1">
              <a:lumMod val="85000"/>
            </a:schemeClr>
          </a:solidFill>
        </p:grpSpPr>
        <p:sp>
          <p:nvSpPr>
            <p:cNvPr id="38" name="Freeform 37"/>
            <p:cNvSpPr>
              <a:spLocks/>
            </p:cNvSpPr>
            <p:nvPr/>
          </p:nvSpPr>
          <p:spPr bwMode="auto">
            <a:xfrm>
              <a:off x="6102351" y="3925888"/>
              <a:ext cx="292100" cy="244475"/>
            </a:xfrm>
            <a:custGeom>
              <a:avLst/>
              <a:gdLst>
                <a:gd name="T0" fmla="*/ 72 w 78"/>
                <a:gd name="T1" fmla="*/ 0 h 65"/>
                <a:gd name="T2" fmla="*/ 48 w 78"/>
                <a:gd name="T3" fmla="*/ 0 h 65"/>
                <a:gd name="T4" fmla="*/ 42 w 78"/>
                <a:gd name="T5" fmla="*/ 5 h 65"/>
                <a:gd name="T6" fmla="*/ 42 w 78"/>
                <a:gd name="T7" fmla="*/ 8 h 65"/>
                <a:gd name="T8" fmla="*/ 5 w 78"/>
                <a:gd name="T9" fmla="*/ 8 h 65"/>
                <a:gd name="T10" fmla="*/ 0 w 78"/>
                <a:gd name="T11" fmla="*/ 14 h 65"/>
                <a:gd name="T12" fmla="*/ 0 w 78"/>
                <a:gd name="T13" fmla="*/ 59 h 65"/>
                <a:gd name="T14" fmla="*/ 5 w 78"/>
                <a:gd name="T15" fmla="*/ 65 h 65"/>
                <a:gd name="T16" fmla="*/ 73 w 78"/>
                <a:gd name="T17" fmla="*/ 65 h 65"/>
                <a:gd name="T18" fmla="*/ 78 w 78"/>
                <a:gd name="T19" fmla="*/ 59 h 65"/>
                <a:gd name="T20" fmla="*/ 78 w 78"/>
                <a:gd name="T21" fmla="*/ 5 h 65"/>
                <a:gd name="T22" fmla="*/ 72 w 78"/>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5">
                  <a:moveTo>
                    <a:pt x="72" y="0"/>
                  </a:moveTo>
                  <a:cubicBezTo>
                    <a:pt x="48" y="0"/>
                    <a:pt x="48" y="0"/>
                    <a:pt x="48" y="0"/>
                  </a:cubicBezTo>
                  <a:cubicBezTo>
                    <a:pt x="45" y="0"/>
                    <a:pt x="42" y="2"/>
                    <a:pt x="42" y="5"/>
                  </a:cubicBezTo>
                  <a:cubicBezTo>
                    <a:pt x="42" y="8"/>
                    <a:pt x="42" y="8"/>
                    <a:pt x="42" y="8"/>
                  </a:cubicBezTo>
                  <a:cubicBezTo>
                    <a:pt x="5" y="8"/>
                    <a:pt x="5" y="8"/>
                    <a:pt x="5" y="8"/>
                  </a:cubicBezTo>
                  <a:cubicBezTo>
                    <a:pt x="2" y="8"/>
                    <a:pt x="0" y="11"/>
                    <a:pt x="0" y="14"/>
                  </a:cubicBezTo>
                  <a:cubicBezTo>
                    <a:pt x="0" y="59"/>
                    <a:pt x="0" y="59"/>
                    <a:pt x="0" y="59"/>
                  </a:cubicBezTo>
                  <a:cubicBezTo>
                    <a:pt x="0" y="62"/>
                    <a:pt x="2" y="65"/>
                    <a:pt x="5" y="65"/>
                  </a:cubicBezTo>
                  <a:cubicBezTo>
                    <a:pt x="73" y="65"/>
                    <a:pt x="73" y="65"/>
                    <a:pt x="73" y="65"/>
                  </a:cubicBezTo>
                  <a:cubicBezTo>
                    <a:pt x="76" y="65"/>
                    <a:pt x="78" y="62"/>
                    <a:pt x="78" y="59"/>
                  </a:cubicBezTo>
                  <a:cubicBezTo>
                    <a:pt x="78" y="5"/>
                    <a:pt x="78" y="5"/>
                    <a:pt x="78" y="5"/>
                  </a:cubicBezTo>
                  <a:cubicBezTo>
                    <a:pt x="78" y="2"/>
                    <a:pt x="75" y="0"/>
                    <a:pt x="72" y="0"/>
                  </a:cubicBezTo>
                  <a:close/>
                </a:path>
              </a:pathLst>
            </a:custGeom>
            <a:grp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6048376" y="3978276"/>
              <a:ext cx="293688" cy="246063"/>
            </a:xfrm>
            <a:custGeom>
              <a:avLst/>
              <a:gdLst>
                <a:gd name="T0" fmla="*/ 72 w 78"/>
                <a:gd name="T1" fmla="*/ 0 h 65"/>
                <a:gd name="T2" fmla="*/ 48 w 78"/>
                <a:gd name="T3" fmla="*/ 0 h 65"/>
                <a:gd name="T4" fmla="*/ 42 w 78"/>
                <a:gd name="T5" fmla="*/ 5 h 65"/>
                <a:gd name="T6" fmla="*/ 42 w 78"/>
                <a:gd name="T7" fmla="*/ 9 h 65"/>
                <a:gd name="T8" fmla="*/ 5 w 78"/>
                <a:gd name="T9" fmla="*/ 9 h 65"/>
                <a:gd name="T10" fmla="*/ 0 w 78"/>
                <a:gd name="T11" fmla="*/ 14 h 65"/>
                <a:gd name="T12" fmla="*/ 0 w 78"/>
                <a:gd name="T13" fmla="*/ 60 h 65"/>
                <a:gd name="T14" fmla="*/ 5 w 78"/>
                <a:gd name="T15" fmla="*/ 65 h 65"/>
                <a:gd name="T16" fmla="*/ 73 w 78"/>
                <a:gd name="T17" fmla="*/ 65 h 65"/>
                <a:gd name="T18" fmla="*/ 78 w 78"/>
                <a:gd name="T19" fmla="*/ 60 h 65"/>
                <a:gd name="T20" fmla="*/ 78 w 78"/>
                <a:gd name="T21" fmla="*/ 5 h 65"/>
                <a:gd name="T22" fmla="*/ 72 w 78"/>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5">
                  <a:moveTo>
                    <a:pt x="72" y="0"/>
                  </a:moveTo>
                  <a:cubicBezTo>
                    <a:pt x="48" y="0"/>
                    <a:pt x="48" y="0"/>
                    <a:pt x="48" y="0"/>
                  </a:cubicBezTo>
                  <a:cubicBezTo>
                    <a:pt x="45" y="0"/>
                    <a:pt x="42" y="2"/>
                    <a:pt x="42" y="5"/>
                  </a:cubicBezTo>
                  <a:cubicBezTo>
                    <a:pt x="42" y="9"/>
                    <a:pt x="42" y="9"/>
                    <a:pt x="42" y="9"/>
                  </a:cubicBezTo>
                  <a:cubicBezTo>
                    <a:pt x="5" y="9"/>
                    <a:pt x="5" y="9"/>
                    <a:pt x="5" y="9"/>
                  </a:cubicBezTo>
                  <a:cubicBezTo>
                    <a:pt x="2" y="9"/>
                    <a:pt x="0" y="11"/>
                    <a:pt x="0" y="14"/>
                  </a:cubicBezTo>
                  <a:cubicBezTo>
                    <a:pt x="0" y="60"/>
                    <a:pt x="0" y="60"/>
                    <a:pt x="0" y="60"/>
                  </a:cubicBezTo>
                  <a:cubicBezTo>
                    <a:pt x="0" y="63"/>
                    <a:pt x="2" y="65"/>
                    <a:pt x="5" y="65"/>
                  </a:cubicBezTo>
                  <a:cubicBezTo>
                    <a:pt x="73" y="65"/>
                    <a:pt x="73" y="65"/>
                    <a:pt x="73" y="65"/>
                  </a:cubicBezTo>
                  <a:cubicBezTo>
                    <a:pt x="76" y="65"/>
                    <a:pt x="78" y="63"/>
                    <a:pt x="78" y="60"/>
                  </a:cubicBezTo>
                  <a:cubicBezTo>
                    <a:pt x="78" y="5"/>
                    <a:pt x="78" y="5"/>
                    <a:pt x="78" y="5"/>
                  </a:cubicBezTo>
                  <a:cubicBezTo>
                    <a:pt x="78" y="2"/>
                    <a:pt x="76" y="0"/>
                    <a:pt x="72" y="0"/>
                  </a:cubicBezTo>
                  <a:close/>
                </a:path>
              </a:pathLst>
            </a:custGeom>
            <a:grp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 name="Group 39"/>
          <p:cNvGrpSpPr/>
          <p:nvPr userDrawn="1"/>
        </p:nvGrpSpPr>
        <p:grpSpPr>
          <a:xfrm>
            <a:off x="6618684" y="1705825"/>
            <a:ext cx="438982" cy="438982"/>
            <a:chOff x="3810001" y="4021138"/>
            <a:chExt cx="296863" cy="296863"/>
          </a:xfrm>
          <a:solidFill>
            <a:schemeClr val="bg1">
              <a:lumMod val="85000"/>
            </a:schemeClr>
          </a:solidFill>
        </p:grpSpPr>
        <p:sp>
          <p:nvSpPr>
            <p:cNvPr id="41" name="Freeform 40"/>
            <p:cNvSpPr>
              <a:spLocks/>
            </p:cNvSpPr>
            <p:nvPr/>
          </p:nvSpPr>
          <p:spPr bwMode="auto">
            <a:xfrm>
              <a:off x="3881438" y="4092576"/>
              <a:ext cx="71438" cy="71438"/>
            </a:xfrm>
            <a:custGeom>
              <a:avLst/>
              <a:gdLst>
                <a:gd name="T0" fmla="*/ 7 w 19"/>
                <a:gd name="T1" fmla="*/ 17 h 19"/>
                <a:gd name="T2" fmla="*/ 7 w 19"/>
                <a:gd name="T3" fmla="*/ 11 h 19"/>
                <a:gd name="T4" fmla="*/ 1 w 19"/>
                <a:gd name="T5" fmla="*/ 11 h 19"/>
                <a:gd name="T6" fmla="*/ 0 w 19"/>
                <a:gd name="T7" fmla="*/ 10 h 19"/>
                <a:gd name="T8" fmla="*/ 0 w 19"/>
                <a:gd name="T9" fmla="*/ 9 h 19"/>
                <a:gd name="T10" fmla="*/ 1 w 19"/>
                <a:gd name="T11" fmla="*/ 7 h 19"/>
                <a:gd name="T12" fmla="*/ 7 w 19"/>
                <a:gd name="T13" fmla="*/ 7 h 19"/>
                <a:gd name="T14" fmla="*/ 7 w 19"/>
                <a:gd name="T15" fmla="*/ 1 h 19"/>
                <a:gd name="T16" fmla="*/ 9 w 19"/>
                <a:gd name="T17" fmla="*/ 0 h 19"/>
                <a:gd name="T18" fmla="*/ 10 w 19"/>
                <a:gd name="T19" fmla="*/ 0 h 19"/>
                <a:gd name="T20" fmla="*/ 12 w 19"/>
                <a:gd name="T21" fmla="*/ 1 h 19"/>
                <a:gd name="T22" fmla="*/ 12 w 19"/>
                <a:gd name="T23" fmla="*/ 7 h 19"/>
                <a:gd name="T24" fmla="*/ 17 w 19"/>
                <a:gd name="T25" fmla="*/ 7 h 19"/>
                <a:gd name="T26" fmla="*/ 19 w 19"/>
                <a:gd name="T27" fmla="*/ 9 h 19"/>
                <a:gd name="T28" fmla="*/ 19 w 19"/>
                <a:gd name="T29" fmla="*/ 10 h 19"/>
                <a:gd name="T30" fmla="*/ 17 w 19"/>
                <a:gd name="T31" fmla="*/ 11 h 19"/>
                <a:gd name="T32" fmla="*/ 12 w 19"/>
                <a:gd name="T33" fmla="*/ 11 h 19"/>
                <a:gd name="T34" fmla="*/ 12 w 19"/>
                <a:gd name="T35" fmla="*/ 17 h 19"/>
                <a:gd name="T36" fmla="*/ 10 w 19"/>
                <a:gd name="T37" fmla="*/ 19 h 19"/>
                <a:gd name="T38" fmla="*/ 9 w 19"/>
                <a:gd name="T39" fmla="*/ 19 h 19"/>
                <a:gd name="T40" fmla="*/ 7 w 19"/>
                <a:gd name="T4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9">
                  <a:moveTo>
                    <a:pt x="7" y="17"/>
                  </a:moveTo>
                  <a:cubicBezTo>
                    <a:pt x="7" y="11"/>
                    <a:pt x="7" y="11"/>
                    <a:pt x="7" y="11"/>
                  </a:cubicBezTo>
                  <a:cubicBezTo>
                    <a:pt x="1" y="11"/>
                    <a:pt x="1" y="11"/>
                    <a:pt x="1" y="11"/>
                  </a:cubicBezTo>
                  <a:cubicBezTo>
                    <a:pt x="0" y="11"/>
                    <a:pt x="0" y="11"/>
                    <a:pt x="0" y="10"/>
                  </a:cubicBezTo>
                  <a:cubicBezTo>
                    <a:pt x="0" y="9"/>
                    <a:pt x="0" y="9"/>
                    <a:pt x="0" y="9"/>
                  </a:cubicBezTo>
                  <a:cubicBezTo>
                    <a:pt x="0" y="8"/>
                    <a:pt x="0" y="7"/>
                    <a:pt x="1" y="7"/>
                  </a:cubicBezTo>
                  <a:cubicBezTo>
                    <a:pt x="7" y="7"/>
                    <a:pt x="7" y="7"/>
                    <a:pt x="7" y="7"/>
                  </a:cubicBezTo>
                  <a:cubicBezTo>
                    <a:pt x="7" y="1"/>
                    <a:pt x="7" y="1"/>
                    <a:pt x="7" y="1"/>
                  </a:cubicBezTo>
                  <a:cubicBezTo>
                    <a:pt x="7" y="0"/>
                    <a:pt x="8" y="0"/>
                    <a:pt x="9" y="0"/>
                  </a:cubicBezTo>
                  <a:cubicBezTo>
                    <a:pt x="10" y="0"/>
                    <a:pt x="10" y="0"/>
                    <a:pt x="10" y="0"/>
                  </a:cubicBezTo>
                  <a:cubicBezTo>
                    <a:pt x="11" y="0"/>
                    <a:pt x="12" y="0"/>
                    <a:pt x="12" y="1"/>
                  </a:cubicBezTo>
                  <a:cubicBezTo>
                    <a:pt x="12" y="7"/>
                    <a:pt x="12" y="7"/>
                    <a:pt x="12" y="7"/>
                  </a:cubicBezTo>
                  <a:cubicBezTo>
                    <a:pt x="17" y="7"/>
                    <a:pt x="17" y="7"/>
                    <a:pt x="17" y="7"/>
                  </a:cubicBezTo>
                  <a:cubicBezTo>
                    <a:pt x="18" y="7"/>
                    <a:pt x="19" y="8"/>
                    <a:pt x="19" y="9"/>
                  </a:cubicBezTo>
                  <a:cubicBezTo>
                    <a:pt x="19" y="10"/>
                    <a:pt x="19" y="10"/>
                    <a:pt x="19" y="10"/>
                  </a:cubicBezTo>
                  <a:cubicBezTo>
                    <a:pt x="19" y="11"/>
                    <a:pt x="18" y="11"/>
                    <a:pt x="17" y="11"/>
                  </a:cubicBezTo>
                  <a:cubicBezTo>
                    <a:pt x="12" y="11"/>
                    <a:pt x="12" y="11"/>
                    <a:pt x="12" y="11"/>
                  </a:cubicBezTo>
                  <a:cubicBezTo>
                    <a:pt x="12" y="17"/>
                    <a:pt x="12" y="17"/>
                    <a:pt x="12" y="17"/>
                  </a:cubicBezTo>
                  <a:cubicBezTo>
                    <a:pt x="12" y="18"/>
                    <a:pt x="11" y="19"/>
                    <a:pt x="10" y="19"/>
                  </a:cubicBezTo>
                  <a:cubicBezTo>
                    <a:pt x="9" y="19"/>
                    <a:pt x="9" y="19"/>
                    <a:pt x="9" y="19"/>
                  </a:cubicBezTo>
                  <a:cubicBezTo>
                    <a:pt x="8" y="19"/>
                    <a:pt x="7" y="18"/>
                    <a:pt x="7"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noEditPoints="1"/>
            </p:cNvSpPr>
            <p:nvPr/>
          </p:nvSpPr>
          <p:spPr bwMode="auto">
            <a:xfrm>
              <a:off x="3810001" y="4021138"/>
              <a:ext cx="296863" cy="296863"/>
            </a:xfrm>
            <a:custGeom>
              <a:avLst/>
              <a:gdLst>
                <a:gd name="T0" fmla="*/ 76 w 79"/>
                <a:gd name="T1" fmla="*/ 63 h 79"/>
                <a:gd name="T2" fmla="*/ 55 w 79"/>
                <a:gd name="T3" fmla="*/ 42 h 79"/>
                <a:gd name="T4" fmla="*/ 53 w 79"/>
                <a:gd name="T5" fmla="*/ 41 h 79"/>
                <a:gd name="T6" fmla="*/ 56 w 79"/>
                <a:gd name="T7" fmla="*/ 28 h 79"/>
                <a:gd name="T8" fmla="*/ 48 w 79"/>
                <a:gd name="T9" fmla="*/ 8 h 79"/>
                <a:gd name="T10" fmla="*/ 28 w 79"/>
                <a:gd name="T11" fmla="*/ 0 h 79"/>
                <a:gd name="T12" fmla="*/ 8 w 79"/>
                <a:gd name="T13" fmla="*/ 8 h 79"/>
                <a:gd name="T14" fmla="*/ 0 w 79"/>
                <a:gd name="T15" fmla="*/ 28 h 79"/>
                <a:gd name="T16" fmla="*/ 8 w 79"/>
                <a:gd name="T17" fmla="*/ 48 h 79"/>
                <a:gd name="T18" fmla="*/ 28 w 79"/>
                <a:gd name="T19" fmla="*/ 56 h 79"/>
                <a:gd name="T20" fmla="*/ 41 w 79"/>
                <a:gd name="T21" fmla="*/ 54 h 79"/>
                <a:gd name="T22" fmla="*/ 42 w 79"/>
                <a:gd name="T23" fmla="*/ 55 h 79"/>
                <a:gd name="T24" fmla="*/ 63 w 79"/>
                <a:gd name="T25" fmla="*/ 76 h 79"/>
                <a:gd name="T26" fmla="*/ 76 w 79"/>
                <a:gd name="T27" fmla="*/ 76 h 79"/>
                <a:gd name="T28" fmla="*/ 76 w 79"/>
                <a:gd name="T29" fmla="*/ 63 h 79"/>
                <a:gd name="T30" fmla="*/ 42 w 79"/>
                <a:gd name="T31" fmla="*/ 42 h 79"/>
                <a:gd name="T32" fmla="*/ 28 w 79"/>
                <a:gd name="T33" fmla="*/ 48 h 79"/>
                <a:gd name="T34" fmla="*/ 14 w 79"/>
                <a:gd name="T35" fmla="*/ 42 h 79"/>
                <a:gd name="T36" fmla="*/ 9 w 79"/>
                <a:gd name="T37" fmla="*/ 28 h 79"/>
                <a:gd name="T38" fmla="*/ 14 w 79"/>
                <a:gd name="T39" fmla="*/ 15 h 79"/>
                <a:gd name="T40" fmla="*/ 28 w 79"/>
                <a:gd name="T41" fmla="*/ 9 h 79"/>
                <a:gd name="T42" fmla="*/ 42 w 79"/>
                <a:gd name="T43" fmla="*/ 15 h 79"/>
                <a:gd name="T44" fmla="*/ 48 w 79"/>
                <a:gd name="T45" fmla="*/ 28 h 79"/>
                <a:gd name="T46" fmla="*/ 42 w 79"/>
                <a:gd name="T47" fmla="*/ 4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79">
                  <a:moveTo>
                    <a:pt x="76" y="63"/>
                  </a:moveTo>
                  <a:cubicBezTo>
                    <a:pt x="55" y="42"/>
                    <a:pt x="55" y="42"/>
                    <a:pt x="55" y="42"/>
                  </a:cubicBezTo>
                  <a:cubicBezTo>
                    <a:pt x="54" y="42"/>
                    <a:pt x="54" y="41"/>
                    <a:pt x="53" y="41"/>
                  </a:cubicBezTo>
                  <a:cubicBezTo>
                    <a:pt x="55" y="37"/>
                    <a:pt x="56" y="33"/>
                    <a:pt x="56" y="28"/>
                  </a:cubicBezTo>
                  <a:cubicBezTo>
                    <a:pt x="56" y="21"/>
                    <a:pt x="53" y="13"/>
                    <a:pt x="48" y="8"/>
                  </a:cubicBezTo>
                  <a:cubicBezTo>
                    <a:pt x="43" y="3"/>
                    <a:pt x="36" y="0"/>
                    <a:pt x="28" y="0"/>
                  </a:cubicBezTo>
                  <a:cubicBezTo>
                    <a:pt x="20" y="0"/>
                    <a:pt x="13" y="3"/>
                    <a:pt x="8" y="8"/>
                  </a:cubicBezTo>
                  <a:cubicBezTo>
                    <a:pt x="3" y="13"/>
                    <a:pt x="0" y="21"/>
                    <a:pt x="0" y="28"/>
                  </a:cubicBezTo>
                  <a:cubicBezTo>
                    <a:pt x="0" y="36"/>
                    <a:pt x="3" y="43"/>
                    <a:pt x="8" y="48"/>
                  </a:cubicBezTo>
                  <a:cubicBezTo>
                    <a:pt x="13" y="53"/>
                    <a:pt x="20" y="56"/>
                    <a:pt x="28" y="56"/>
                  </a:cubicBezTo>
                  <a:cubicBezTo>
                    <a:pt x="33" y="56"/>
                    <a:pt x="37" y="55"/>
                    <a:pt x="41" y="54"/>
                  </a:cubicBezTo>
                  <a:cubicBezTo>
                    <a:pt x="41" y="54"/>
                    <a:pt x="41" y="55"/>
                    <a:pt x="42" y="55"/>
                  </a:cubicBezTo>
                  <a:cubicBezTo>
                    <a:pt x="63" y="76"/>
                    <a:pt x="63" y="76"/>
                    <a:pt x="63" y="76"/>
                  </a:cubicBezTo>
                  <a:cubicBezTo>
                    <a:pt x="66" y="79"/>
                    <a:pt x="72" y="79"/>
                    <a:pt x="76" y="76"/>
                  </a:cubicBezTo>
                  <a:cubicBezTo>
                    <a:pt x="79" y="72"/>
                    <a:pt x="79" y="66"/>
                    <a:pt x="76" y="63"/>
                  </a:cubicBezTo>
                  <a:close/>
                  <a:moveTo>
                    <a:pt x="42" y="42"/>
                  </a:moveTo>
                  <a:cubicBezTo>
                    <a:pt x="38" y="46"/>
                    <a:pt x="34" y="48"/>
                    <a:pt x="28" y="48"/>
                  </a:cubicBezTo>
                  <a:cubicBezTo>
                    <a:pt x="23" y="48"/>
                    <a:pt x="18" y="46"/>
                    <a:pt x="14" y="42"/>
                  </a:cubicBezTo>
                  <a:cubicBezTo>
                    <a:pt x="11" y="39"/>
                    <a:pt x="9" y="34"/>
                    <a:pt x="9" y="28"/>
                  </a:cubicBezTo>
                  <a:cubicBezTo>
                    <a:pt x="9" y="23"/>
                    <a:pt x="11" y="18"/>
                    <a:pt x="14" y="15"/>
                  </a:cubicBezTo>
                  <a:cubicBezTo>
                    <a:pt x="18" y="11"/>
                    <a:pt x="23" y="9"/>
                    <a:pt x="28" y="9"/>
                  </a:cubicBezTo>
                  <a:cubicBezTo>
                    <a:pt x="34" y="9"/>
                    <a:pt x="38" y="11"/>
                    <a:pt x="42" y="15"/>
                  </a:cubicBezTo>
                  <a:cubicBezTo>
                    <a:pt x="45" y="18"/>
                    <a:pt x="48" y="23"/>
                    <a:pt x="48" y="28"/>
                  </a:cubicBezTo>
                  <a:cubicBezTo>
                    <a:pt x="48" y="34"/>
                    <a:pt x="45" y="39"/>
                    <a:pt x="42" y="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42"/>
          <p:cNvGrpSpPr/>
          <p:nvPr userDrawn="1"/>
        </p:nvGrpSpPr>
        <p:grpSpPr>
          <a:xfrm>
            <a:off x="4270481" y="2527010"/>
            <a:ext cx="410813" cy="413159"/>
            <a:chOff x="7559676" y="3349626"/>
            <a:chExt cx="277813" cy="279400"/>
          </a:xfrm>
          <a:solidFill>
            <a:schemeClr val="bg1">
              <a:lumMod val="85000"/>
            </a:schemeClr>
          </a:solidFill>
        </p:grpSpPr>
        <p:sp>
          <p:nvSpPr>
            <p:cNvPr id="44" name="Freeform 42"/>
            <p:cNvSpPr>
              <a:spLocks/>
            </p:cNvSpPr>
            <p:nvPr/>
          </p:nvSpPr>
          <p:spPr bwMode="auto">
            <a:xfrm>
              <a:off x="7559676" y="3436938"/>
              <a:ext cx="192088" cy="192088"/>
            </a:xfrm>
            <a:custGeom>
              <a:avLst/>
              <a:gdLst>
                <a:gd name="T0" fmla="*/ 4 w 51"/>
                <a:gd name="T1" fmla="*/ 0 h 51"/>
                <a:gd name="T2" fmla="*/ 1 w 51"/>
                <a:gd name="T3" fmla="*/ 1 h 51"/>
                <a:gd name="T4" fmla="*/ 0 w 51"/>
                <a:gd name="T5" fmla="*/ 4 h 51"/>
                <a:gd name="T6" fmla="*/ 0 w 51"/>
                <a:gd name="T7" fmla="*/ 9 h 51"/>
                <a:gd name="T8" fmla="*/ 3 w 51"/>
                <a:gd name="T9" fmla="*/ 13 h 51"/>
                <a:gd name="T10" fmla="*/ 37 w 51"/>
                <a:gd name="T11" fmla="*/ 47 h 51"/>
                <a:gd name="T12" fmla="*/ 41 w 51"/>
                <a:gd name="T13" fmla="*/ 51 h 51"/>
                <a:gd name="T14" fmla="*/ 47 w 51"/>
                <a:gd name="T15" fmla="*/ 51 h 51"/>
                <a:gd name="T16" fmla="*/ 50 w 51"/>
                <a:gd name="T17" fmla="*/ 50 h 51"/>
                <a:gd name="T18" fmla="*/ 51 w 51"/>
                <a:gd name="T19" fmla="*/ 47 h 51"/>
                <a:gd name="T20" fmla="*/ 4 w 5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4" y="0"/>
                  </a:moveTo>
                  <a:cubicBezTo>
                    <a:pt x="3" y="0"/>
                    <a:pt x="2" y="0"/>
                    <a:pt x="1" y="1"/>
                  </a:cubicBezTo>
                  <a:cubicBezTo>
                    <a:pt x="0" y="2"/>
                    <a:pt x="0" y="3"/>
                    <a:pt x="0" y="4"/>
                  </a:cubicBezTo>
                  <a:cubicBezTo>
                    <a:pt x="0" y="9"/>
                    <a:pt x="0" y="9"/>
                    <a:pt x="0" y="9"/>
                  </a:cubicBezTo>
                  <a:cubicBezTo>
                    <a:pt x="0" y="11"/>
                    <a:pt x="1" y="13"/>
                    <a:pt x="3" y="13"/>
                  </a:cubicBezTo>
                  <a:cubicBezTo>
                    <a:pt x="21" y="15"/>
                    <a:pt x="36" y="29"/>
                    <a:pt x="37" y="47"/>
                  </a:cubicBezTo>
                  <a:cubicBezTo>
                    <a:pt x="38" y="49"/>
                    <a:pt x="39" y="51"/>
                    <a:pt x="41" y="51"/>
                  </a:cubicBezTo>
                  <a:cubicBezTo>
                    <a:pt x="47" y="51"/>
                    <a:pt x="47" y="51"/>
                    <a:pt x="47" y="51"/>
                  </a:cubicBezTo>
                  <a:cubicBezTo>
                    <a:pt x="48" y="51"/>
                    <a:pt x="49" y="50"/>
                    <a:pt x="50" y="50"/>
                  </a:cubicBezTo>
                  <a:cubicBezTo>
                    <a:pt x="50" y="49"/>
                    <a:pt x="51" y="48"/>
                    <a:pt x="51" y="47"/>
                  </a:cubicBezTo>
                  <a:cubicBezTo>
                    <a:pt x="49" y="22"/>
                    <a:pt x="29" y="2"/>
                    <a:pt x="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7559676" y="3349626"/>
              <a:ext cx="277813" cy="279400"/>
            </a:xfrm>
            <a:custGeom>
              <a:avLst/>
              <a:gdLst>
                <a:gd name="T0" fmla="*/ 4 w 74"/>
                <a:gd name="T1" fmla="*/ 0 h 74"/>
                <a:gd name="T2" fmla="*/ 1 w 74"/>
                <a:gd name="T3" fmla="*/ 1 h 74"/>
                <a:gd name="T4" fmla="*/ 0 w 74"/>
                <a:gd name="T5" fmla="*/ 4 h 74"/>
                <a:gd name="T6" fmla="*/ 0 w 74"/>
                <a:gd name="T7" fmla="*/ 9 h 74"/>
                <a:gd name="T8" fmla="*/ 3 w 74"/>
                <a:gd name="T9" fmla="*/ 13 h 74"/>
                <a:gd name="T10" fmla="*/ 61 w 74"/>
                <a:gd name="T11" fmla="*/ 70 h 74"/>
                <a:gd name="T12" fmla="*/ 65 w 74"/>
                <a:gd name="T13" fmla="*/ 74 h 74"/>
                <a:gd name="T14" fmla="*/ 70 w 74"/>
                <a:gd name="T15" fmla="*/ 74 h 74"/>
                <a:gd name="T16" fmla="*/ 73 w 74"/>
                <a:gd name="T17" fmla="*/ 73 h 74"/>
                <a:gd name="T18" fmla="*/ 74 w 74"/>
                <a:gd name="T19" fmla="*/ 70 h 74"/>
                <a:gd name="T20" fmla="*/ 4 w 74"/>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4">
                  <a:moveTo>
                    <a:pt x="4" y="0"/>
                  </a:moveTo>
                  <a:cubicBezTo>
                    <a:pt x="3" y="0"/>
                    <a:pt x="2" y="0"/>
                    <a:pt x="1" y="1"/>
                  </a:cubicBezTo>
                  <a:cubicBezTo>
                    <a:pt x="0" y="1"/>
                    <a:pt x="0" y="2"/>
                    <a:pt x="0" y="4"/>
                  </a:cubicBezTo>
                  <a:cubicBezTo>
                    <a:pt x="0" y="9"/>
                    <a:pt x="0" y="9"/>
                    <a:pt x="0" y="9"/>
                  </a:cubicBezTo>
                  <a:cubicBezTo>
                    <a:pt x="0" y="11"/>
                    <a:pt x="1" y="13"/>
                    <a:pt x="3" y="13"/>
                  </a:cubicBezTo>
                  <a:cubicBezTo>
                    <a:pt x="34" y="15"/>
                    <a:pt x="59" y="39"/>
                    <a:pt x="61" y="70"/>
                  </a:cubicBezTo>
                  <a:cubicBezTo>
                    <a:pt x="61" y="72"/>
                    <a:pt x="63" y="74"/>
                    <a:pt x="65" y="74"/>
                  </a:cubicBezTo>
                  <a:cubicBezTo>
                    <a:pt x="70" y="74"/>
                    <a:pt x="70" y="74"/>
                    <a:pt x="70" y="74"/>
                  </a:cubicBezTo>
                  <a:cubicBezTo>
                    <a:pt x="71" y="74"/>
                    <a:pt x="72" y="73"/>
                    <a:pt x="73" y="73"/>
                  </a:cubicBezTo>
                  <a:cubicBezTo>
                    <a:pt x="74" y="72"/>
                    <a:pt x="74" y="71"/>
                    <a:pt x="74" y="70"/>
                  </a:cubicBezTo>
                  <a:cubicBezTo>
                    <a:pt x="72" y="32"/>
                    <a:pt x="42" y="2"/>
                    <a:pt x="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44"/>
            <p:cNvSpPr>
              <a:spLocks noChangeArrowheads="1"/>
            </p:cNvSpPr>
            <p:nvPr/>
          </p:nvSpPr>
          <p:spPr bwMode="auto">
            <a:xfrm>
              <a:off x="7559676" y="3546476"/>
              <a:ext cx="79375"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 name="Freeform 45"/>
          <p:cNvSpPr>
            <a:spLocks/>
          </p:cNvSpPr>
          <p:nvPr userDrawn="1"/>
        </p:nvSpPr>
        <p:spPr bwMode="auto">
          <a:xfrm>
            <a:off x="3323472" y="3212220"/>
            <a:ext cx="622087" cy="502364"/>
          </a:xfrm>
          <a:custGeom>
            <a:avLst/>
            <a:gdLst>
              <a:gd name="T0" fmla="*/ 94 w 112"/>
              <a:gd name="T1" fmla="*/ 2 h 90"/>
              <a:gd name="T2" fmla="*/ 110 w 112"/>
              <a:gd name="T3" fmla="*/ 14 h 90"/>
              <a:gd name="T4" fmla="*/ 54 w 112"/>
              <a:gd name="T5" fmla="*/ 74 h 90"/>
              <a:gd name="T6" fmla="*/ 54 w 112"/>
              <a:gd name="T7" fmla="*/ 74 h 90"/>
              <a:gd name="T8" fmla="*/ 54 w 112"/>
              <a:gd name="T9" fmla="*/ 75 h 90"/>
              <a:gd name="T10" fmla="*/ 54 w 112"/>
              <a:gd name="T11" fmla="*/ 75 h 90"/>
              <a:gd name="T12" fmla="*/ 53 w 112"/>
              <a:gd name="T13" fmla="*/ 75 h 90"/>
              <a:gd name="T14" fmla="*/ 53 w 112"/>
              <a:gd name="T15" fmla="*/ 75 h 90"/>
              <a:gd name="T16" fmla="*/ 53 w 112"/>
              <a:gd name="T17" fmla="*/ 75 h 90"/>
              <a:gd name="T18" fmla="*/ 53 w 112"/>
              <a:gd name="T19" fmla="*/ 75 h 90"/>
              <a:gd name="T20" fmla="*/ 53 w 112"/>
              <a:gd name="T21" fmla="*/ 75 h 90"/>
              <a:gd name="T22" fmla="*/ 53 w 112"/>
              <a:gd name="T23" fmla="*/ 75 h 90"/>
              <a:gd name="T24" fmla="*/ 53 w 112"/>
              <a:gd name="T25" fmla="*/ 75 h 90"/>
              <a:gd name="T26" fmla="*/ 53 w 112"/>
              <a:gd name="T27" fmla="*/ 75 h 90"/>
              <a:gd name="T28" fmla="*/ 53 w 112"/>
              <a:gd name="T29" fmla="*/ 75 h 90"/>
              <a:gd name="T30" fmla="*/ 53 w 112"/>
              <a:gd name="T31" fmla="*/ 75 h 90"/>
              <a:gd name="T32" fmla="*/ 53 w 112"/>
              <a:gd name="T33" fmla="*/ 75 h 90"/>
              <a:gd name="T34" fmla="*/ 53 w 112"/>
              <a:gd name="T35" fmla="*/ 75 h 90"/>
              <a:gd name="T36" fmla="*/ 53 w 112"/>
              <a:gd name="T37" fmla="*/ 75 h 90"/>
              <a:gd name="T38" fmla="*/ 53 w 112"/>
              <a:gd name="T39" fmla="*/ 75 h 90"/>
              <a:gd name="T40" fmla="*/ 52 w 112"/>
              <a:gd name="T41" fmla="*/ 75 h 90"/>
              <a:gd name="T42" fmla="*/ 52 w 112"/>
              <a:gd name="T43" fmla="*/ 75 h 90"/>
              <a:gd name="T44" fmla="*/ 52 w 112"/>
              <a:gd name="T45" fmla="*/ 75 h 90"/>
              <a:gd name="T46" fmla="*/ 52 w 112"/>
              <a:gd name="T47" fmla="*/ 75 h 90"/>
              <a:gd name="T48" fmla="*/ 52 w 112"/>
              <a:gd name="T49" fmla="*/ 75 h 90"/>
              <a:gd name="T50" fmla="*/ 52 w 112"/>
              <a:gd name="T51" fmla="*/ 75 h 90"/>
              <a:gd name="T52" fmla="*/ 52 w 112"/>
              <a:gd name="T53" fmla="*/ 75 h 90"/>
              <a:gd name="T54" fmla="*/ 52 w 112"/>
              <a:gd name="T55" fmla="*/ 75 h 90"/>
              <a:gd name="T56" fmla="*/ 52 w 112"/>
              <a:gd name="T57" fmla="*/ 75 h 90"/>
              <a:gd name="T58" fmla="*/ 52 w 112"/>
              <a:gd name="T59" fmla="*/ 75 h 90"/>
              <a:gd name="T60" fmla="*/ 52 w 112"/>
              <a:gd name="T61" fmla="*/ 75 h 90"/>
              <a:gd name="T62" fmla="*/ 52 w 112"/>
              <a:gd name="T63" fmla="*/ 75 h 90"/>
              <a:gd name="T64" fmla="*/ 52 w 112"/>
              <a:gd name="T65" fmla="*/ 75 h 90"/>
              <a:gd name="T66" fmla="*/ 51 w 112"/>
              <a:gd name="T67" fmla="*/ 75 h 90"/>
              <a:gd name="T68" fmla="*/ 51 w 112"/>
              <a:gd name="T69" fmla="*/ 75 h 90"/>
              <a:gd name="T70" fmla="*/ 51 w 112"/>
              <a:gd name="T71" fmla="*/ 75 h 90"/>
              <a:gd name="T72" fmla="*/ 51 w 112"/>
              <a:gd name="T73" fmla="*/ 75 h 90"/>
              <a:gd name="T74" fmla="*/ 51 w 112"/>
              <a:gd name="T75" fmla="*/ 75 h 90"/>
              <a:gd name="T76" fmla="*/ 51 w 112"/>
              <a:gd name="T77" fmla="*/ 75 h 90"/>
              <a:gd name="T78" fmla="*/ 51 w 112"/>
              <a:gd name="T79" fmla="*/ 75 h 90"/>
              <a:gd name="T80" fmla="*/ 51 w 112"/>
              <a:gd name="T81" fmla="*/ 75 h 90"/>
              <a:gd name="T82" fmla="*/ 51 w 112"/>
              <a:gd name="T83" fmla="*/ 75 h 90"/>
              <a:gd name="T84" fmla="*/ 50 w 112"/>
              <a:gd name="T85" fmla="*/ 75 h 90"/>
              <a:gd name="T86" fmla="*/ 50 w 112"/>
              <a:gd name="T87" fmla="*/ 75 h 90"/>
              <a:gd name="T88" fmla="*/ 50 w 112"/>
              <a:gd name="T89" fmla="*/ 74 h 90"/>
              <a:gd name="T90" fmla="*/ 15 w 112"/>
              <a:gd name="T91" fmla="*/ 36 h 90"/>
              <a:gd name="T92" fmla="*/ 32 w 112"/>
              <a:gd name="T93"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90">
                <a:moveTo>
                  <a:pt x="52" y="44"/>
                </a:moveTo>
                <a:cubicBezTo>
                  <a:pt x="94" y="2"/>
                  <a:pt x="94" y="2"/>
                  <a:pt x="94" y="2"/>
                </a:cubicBezTo>
                <a:cubicBezTo>
                  <a:pt x="95" y="0"/>
                  <a:pt x="97" y="0"/>
                  <a:pt x="99" y="2"/>
                </a:cubicBezTo>
                <a:cubicBezTo>
                  <a:pt x="110" y="14"/>
                  <a:pt x="110" y="14"/>
                  <a:pt x="110" y="14"/>
                </a:cubicBezTo>
                <a:cubicBezTo>
                  <a:pt x="112" y="15"/>
                  <a:pt x="112" y="17"/>
                  <a:pt x="110" y="18"/>
                </a:cubicBezTo>
                <a:cubicBezTo>
                  <a:pt x="92" y="37"/>
                  <a:pt x="73" y="56"/>
                  <a:pt x="54" y="74"/>
                </a:cubicBezTo>
                <a:cubicBezTo>
                  <a:pt x="54" y="74"/>
                  <a:pt x="54" y="74"/>
                  <a:pt x="54" y="74"/>
                </a:cubicBezTo>
                <a:cubicBezTo>
                  <a:pt x="54" y="74"/>
                  <a:pt x="54" y="74"/>
                  <a:pt x="54" y="74"/>
                </a:cubicBezTo>
                <a:cubicBezTo>
                  <a:pt x="54" y="75"/>
                  <a:pt x="54" y="75"/>
                  <a:pt x="54" y="75"/>
                </a:cubicBezTo>
                <a:cubicBezTo>
                  <a:pt x="54" y="75"/>
                  <a:pt x="54" y="75"/>
                  <a:pt x="54" y="75"/>
                </a:cubicBezTo>
                <a:cubicBezTo>
                  <a:pt x="54" y="75"/>
                  <a:pt x="54" y="75"/>
                  <a:pt x="54" y="75"/>
                </a:cubicBezTo>
                <a:cubicBezTo>
                  <a:pt x="54" y="75"/>
                  <a:pt x="54" y="75"/>
                  <a:pt x="54"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3" y="75"/>
                  <a:pt x="53" y="75"/>
                  <a:pt x="53"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2" y="75"/>
                  <a:pt x="52" y="75"/>
                  <a:pt x="52" y="75"/>
                </a:cubicBezTo>
                <a:cubicBezTo>
                  <a:pt x="51" y="75"/>
                  <a:pt x="51" y="75"/>
                  <a:pt x="51" y="75"/>
                </a:cubicBezTo>
                <a:cubicBezTo>
                  <a:pt x="51" y="75"/>
                  <a:pt x="51" y="75"/>
                  <a:pt x="51" y="75"/>
                </a:cubicBezTo>
                <a:cubicBezTo>
                  <a:pt x="51" y="75"/>
                  <a:pt x="51" y="75"/>
                  <a:pt x="51" y="75"/>
                </a:cubicBezTo>
                <a:cubicBezTo>
                  <a:pt x="51" y="75"/>
                  <a:pt x="51" y="75"/>
                  <a:pt x="51" y="75"/>
                </a:cubicBezTo>
                <a:cubicBezTo>
                  <a:pt x="51" y="75"/>
                  <a:pt x="51" y="75"/>
                  <a:pt x="51" y="75"/>
                </a:cubicBezTo>
                <a:cubicBezTo>
                  <a:pt x="51" y="75"/>
                  <a:pt x="51" y="75"/>
                  <a:pt x="51" y="75"/>
                </a:cubicBezTo>
                <a:cubicBezTo>
                  <a:pt x="51" y="75"/>
                  <a:pt x="51" y="75"/>
                  <a:pt x="51" y="75"/>
                </a:cubicBezTo>
                <a:cubicBezTo>
                  <a:pt x="51" y="75"/>
                  <a:pt x="51" y="75"/>
                  <a:pt x="51" y="75"/>
                </a:cubicBezTo>
                <a:cubicBezTo>
                  <a:pt x="51" y="75"/>
                  <a:pt x="51" y="75"/>
                  <a:pt x="51" y="75"/>
                </a:cubicBezTo>
                <a:cubicBezTo>
                  <a:pt x="51" y="75"/>
                  <a:pt x="51" y="75"/>
                  <a:pt x="51" y="75"/>
                </a:cubicBezTo>
                <a:cubicBezTo>
                  <a:pt x="51" y="75"/>
                  <a:pt x="51" y="75"/>
                  <a:pt x="51" y="75"/>
                </a:cubicBezTo>
                <a:cubicBezTo>
                  <a:pt x="51" y="75"/>
                  <a:pt x="51" y="75"/>
                  <a:pt x="51" y="75"/>
                </a:cubicBezTo>
                <a:cubicBezTo>
                  <a:pt x="51" y="75"/>
                  <a:pt x="51" y="75"/>
                  <a:pt x="51" y="75"/>
                </a:cubicBezTo>
                <a:cubicBezTo>
                  <a:pt x="51" y="75"/>
                  <a:pt x="51" y="75"/>
                  <a:pt x="51" y="75"/>
                </a:cubicBezTo>
                <a:cubicBezTo>
                  <a:pt x="51" y="75"/>
                  <a:pt x="51" y="75"/>
                  <a:pt x="51" y="75"/>
                </a:cubicBezTo>
                <a:cubicBezTo>
                  <a:pt x="51" y="75"/>
                  <a:pt x="51" y="75"/>
                  <a:pt x="51" y="75"/>
                </a:cubicBezTo>
                <a:cubicBezTo>
                  <a:pt x="51" y="75"/>
                  <a:pt x="51" y="75"/>
                  <a:pt x="51" y="75"/>
                </a:cubicBezTo>
                <a:cubicBezTo>
                  <a:pt x="51" y="75"/>
                  <a:pt x="51" y="75"/>
                  <a:pt x="51" y="75"/>
                </a:cubicBezTo>
                <a:cubicBezTo>
                  <a:pt x="51" y="75"/>
                  <a:pt x="50" y="75"/>
                  <a:pt x="50" y="75"/>
                </a:cubicBezTo>
                <a:cubicBezTo>
                  <a:pt x="50" y="75"/>
                  <a:pt x="50" y="75"/>
                  <a:pt x="50" y="75"/>
                </a:cubicBezTo>
                <a:cubicBezTo>
                  <a:pt x="50" y="75"/>
                  <a:pt x="50" y="75"/>
                  <a:pt x="50" y="75"/>
                </a:cubicBezTo>
                <a:cubicBezTo>
                  <a:pt x="50" y="75"/>
                  <a:pt x="50" y="75"/>
                  <a:pt x="50" y="75"/>
                </a:cubicBezTo>
                <a:cubicBezTo>
                  <a:pt x="50" y="75"/>
                  <a:pt x="50" y="75"/>
                  <a:pt x="50" y="75"/>
                </a:cubicBezTo>
                <a:cubicBezTo>
                  <a:pt x="50" y="75"/>
                  <a:pt x="50" y="75"/>
                  <a:pt x="50" y="74"/>
                </a:cubicBezTo>
                <a:cubicBezTo>
                  <a:pt x="0" y="24"/>
                  <a:pt x="65" y="90"/>
                  <a:pt x="15" y="40"/>
                </a:cubicBezTo>
                <a:cubicBezTo>
                  <a:pt x="14" y="39"/>
                  <a:pt x="14" y="37"/>
                  <a:pt x="15" y="36"/>
                </a:cubicBezTo>
                <a:cubicBezTo>
                  <a:pt x="27" y="24"/>
                  <a:pt x="27" y="24"/>
                  <a:pt x="27" y="24"/>
                </a:cubicBezTo>
                <a:cubicBezTo>
                  <a:pt x="28" y="23"/>
                  <a:pt x="30" y="23"/>
                  <a:pt x="32" y="24"/>
                </a:cubicBezTo>
                <a:lnTo>
                  <a:pt x="52" y="4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userDrawn="1"/>
        </p:nvSpPr>
        <p:spPr bwMode="auto">
          <a:xfrm>
            <a:off x="7242358" y="2530531"/>
            <a:ext cx="403769" cy="406117"/>
          </a:xfrm>
          <a:custGeom>
            <a:avLst/>
            <a:gdLst>
              <a:gd name="T0" fmla="*/ 60 w 73"/>
              <a:gd name="T1" fmla="*/ 1 h 73"/>
              <a:gd name="T2" fmla="*/ 72 w 73"/>
              <a:gd name="T3" fmla="*/ 13 h 73"/>
              <a:gd name="T4" fmla="*/ 72 w 73"/>
              <a:gd name="T5" fmla="*/ 17 h 73"/>
              <a:gd name="T6" fmla="*/ 52 w 73"/>
              <a:gd name="T7" fmla="*/ 36 h 73"/>
              <a:gd name="T8" fmla="*/ 72 w 73"/>
              <a:gd name="T9" fmla="*/ 55 h 73"/>
              <a:gd name="T10" fmla="*/ 72 w 73"/>
              <a:gd name="T11" fmla="*/ 60 h 73"/>
              <a:gd name="T12" fmla="*/ 60 w 73"/>
              <a:gd name="T13" fmla="*/ 72 h 73"/>
              <a:gd name="T14" fmla="*/ 55 w 73"/>
              <a:gd name="T15" fmla="*/ 72 h 73"/>
              <a:gd name="T16" fmla="*/ 36 w 73"/>
              <a:gd name="T17" fmla="*/ 52 h 73"/>
              <a:gd name="T18" fmla="*/ 17 w 73"/>
              <a:gd name="T19" fmla="*/ 72 h 73"/>
              <a:gd name="T20" fmla="*/ 13 w 73"/>
              <a:gd name="T21" fmla="*/ 72 h 73"/>
              <a:gd name="T22" fmla="*/ 1 w 73"/>
              <a:gd name="T23" fmla="*/ 60 h 73"/>
              <a:gd name="T24" fmla="*/ 1 w 73"/>
              <a:gd name="T25" fmla="*/ 55 h 73"/>
              <a:gd name="T26" fmla="*/ 20 w 73"/>
              <a:gd name="T27" fmla="*/ 36 h 73"/>
              <a:gd name="T28" fmla="*/ 1 w 73"/>
              <a:gd name="T29" fmla="*/ 17 h 73"/>
              <a:gd name="T30" fmla="*/ 1 w 73"/>
              <a:gd name="T31" fmla="*/ 13 h 73"/>
              <a:gd name="T32" fmla="*/ 13 w 73"/>
              <a:gd name="T33" fmla="*/ 1 h 73"/>
              <a:gd name="T34" fmla="*/ 17 w 73"/>
              <a:gd name="T35" fmla="*/ 1 h 73"/>
              <a:gd name="T36" fmla="*/ 36 w 73"/>
              <a:gd name="T37" fmla="*/ 20 h 73"/>
              <a:gd name="T38" fmla="*/ 55 w 73"/>
              <a:gd name="T39" fmla="*/ 1 h 73"/>
              <a:gd name="T40" fmla="*/ 60 w 73"/>
              <a:gd name="T41"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73">
                <a:moveTo>
                  <a:pt x="60" y="1"/>
                </a:moveTo>
                <a:cubicBezTo>
                  <a:pt x="72" y="13"/>
                  <a:pt x="72" y="13"/>
                  <a:pt x="72" y="13"/>
                </a:cubicBezTo>
                <a:cubicBezTo>
                  <a:pt x="73" y="14"/>
                  <a:pt x="73" y="16"/>
                  <a:pt x="72" y="17"/>
                </a:cubicBezTo>
                <a:cubicBezTo>
                  <a:pt x="52" y="36"/>
                  <a:pt x="52" y="36"/>
                  <a:pt x="52" y="36"/>
                </a:cubicBezTo>
                <a:cubicBezTo>
                  <a:pt x="72" y="55"/>
                  <a:pt x="72" y="55"/>
                  <a:pt x="72" y="55"/>
                </a:cubicBezTo>
                <a:cubicBezTo>
                  <a:pt x="73" y="57"/>
                  <a:pt x="73" y="59"/>
                  <a:pt x="72" y="60"/>
                </a:cubicBezTo>
                <a:cubicBezTo>
                  <a:pt x="60" y="72"/>
                  <a:pt x="60" y="72"/>
                  <a:pt x="60" y="72"/>
                </a:cubicBezTo>
                <a:cubicBezTo>
                  <a:pt x="58" y="73"/>
                  <a:pt x="57" y="73"/>
                  <a:pt x="55" y="72"/>
                </a:cubicBezTo>
                <a:cubicBezTo>
                  <a:pt x="36" y="52"/>
                  <a:pt x="36" y="52"/>
                  <a:pt x="36" y="52"/>
                </a:cubicBezTo>
                <a:cubicBezTo>
                  <a:pt x="17" y="72"/>
                  <a:pt x="17" y="72"/>
                  <a:pt x="17" y="72"/>
                </a:cubicBezTo>
                <a:cubicBezTo>
                  <a:pt x="16" y="73"/>
                  <a:pt x="14" y="73"/>
                  <a:pt x="13" y="72"/>
                </a:cubicBezTo>
                <a:cubicBezTo>
                  <a:pt x="1" y="60"/>
                  <a:pt x="1" y="60"/>
                  <a:pt x="1" y="60"/>
                </a:cubicBezTo>
                <a:cubicBezTo>
                  <a:pt x="0" y="58"/>
                  <a:pt x="0" y="57"/>
                  <a:pt x="1" y="55"/>
                </a:cubicBezTo>
                <a:cubicBezTo>
                  <a:pt x="20" y="36"/>
                  <a:pt x="20" y="36"/>
                  <a:pt x="20" y="36"/>
                </a:cubicBezTo>
                <a:cubicBezTo>
                  <a:pt x="1" y="17"/>
                  <a:pt x="1" y="17"/>
                  <a:pt x="1" y="17"/>
                </a:cubicBezTo>
                <a:cubicBezTo>
                  <a:pt x="0" y="16"/>
                  <a:pt x="0" y="14"/>
                  <a:pt x="1" y="13"/>
                </a:cubicBezTo>
                <a:cubicBezTo>
                  <a:pt x="13" y="1"/>
                  <a:pt x="13" y="1"/>
                  <a:pt x="13" y="1"/>
                </a:cubicBezTo>
                <a:cubicBezTo>
                  <a:pt x="14" y="0"/>
                  <a:pt x="16" y="0"/>
                  <a:pt x="17" y="1"/>
                </a:cubicBezTo>
                <a:cubicBezTo>
                  <a:pt x="36" y="20"/>
                  <a:pt x="36" y="20"/>
                  <a:pt x="36" y="20"/>
                </a:cubicBezTo>
                <a:cubicBezTo>
                  <a:pt x="55" y="1"/>
                  <a:pt x="55" y="1"/>
                  <a:pt x="55" y="1"/>
                </a:cubicBezTo>
                <a:cubicBezTo>
                  <a:pt x="57" y="0"/>
                  <a:pt x="59" y="0"/>
                  <a:pt x="60" y="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noEditPoints="1"/>
          </p:cNvSpPr>
          <p:nvPr userDrawn="1"/>
        </p:nvSpPr>
        <p:spPr bwMode="auto">
          <a:xfrm>
            <a:off x="7259446" y="917504"/>
            <a:ext cx="369593" cy="461316"/>
          </a:xfrm>
          <a:custGeom>
            <a:avLst/>
            <a:gdLst>
              <a:gd name="T0" fmla="*/ 53 w 58"/>
              <a:gd name="T1" fmla="*/ 34 h 72"/>
              <a:gd name="T2" fmla="*/ 54 w 58"/>
              <a:gd name="T3" fmla="*/ 34 h 72"/>
              <a:gd name="T4" fmla="*/ 55 w 58"/>
              <a:gd name="T5" fmla="*/ 33 h 72"/>
              <a:gd name="T6" fmla="*/ 55 w 58"/>
              <a:gd name="T7" fmla="*/ 26 h 72"/>
              <a:gd name="T8" fmla="*/ 47 w 58"/>
              <a:gd name="T9" fmla="*/ 8 h 72"/>
              <a:gd name="T10" fmla="*/ 29 w 58"/>
              <a:gd name="T11" fmla="*/ 0 h 72"/>
              <a:gd name="T12" fmla="*/ 11 w 58"/>
              <a:gd name="T13" fmla="*/ 8 h 72"/>
              <a:gd name="T14" fmla="*/ 3 w 58"/>
              <a:gd name="T15" fmla="*/ 26 h 72"/>
              <a:gd name="T16" fmla="*/ 3 w 58"/>
              <a:gd name="T17" fmla="*/ 33 h 72"/>
              <a:gd name="T18" fmla="*/ 4 w 58"/>
              <a:gd name="T19" fmla="*/ 34 h 72"/>
              <a:gd name="T20" fmla="*/ 4 w 58"/>
              <a:gd name="T21" fmla="*/ 34 h 72"/>
              <a:gd name="T22" fmla="*/ 0 w 58"/>
              <a:gd name="T23" fmla="*/ 40 h 72"/>
              <a:gd name="T24" fmla="*/ 0 w 58"/>
              <a:gd name="T25" fmla="*/ 66 h 72"/>
              <a:gd name="T26" fmla="*/ 6 w 58"/>
              <a:gd name="T27" fmla="*/ 72 h 72"/>
              <a:gd name="T28" fmla="*/ 52 w 58"/>
              <a:gd name="T29" fmla="*/ 72 h 72"/>
              <a:gd name="T30" fmla="*/ 58 w 58"/>
              <a:gd name="T31" fmla="*/ 66 h 72"/>
              <a:gd name="T32" fmla="*/ 58 w 58"/>
              <a:gd name="T33" fmla="*/ 40 h 72"/>
              <a:gd name="T34" fmla="*/ 53 w 58"/>
              <a:gd name="T35" fmla="*/ 34 h 72"/>
              <a:gd name="T36" fmla="*/ 10 w 58"/>
              <a:gd name="T37" fmla="*/ 33 h 72"/>
              <a:gd name="T38" fmla="*/ 10 w 58"/>
              <a:gd name="T39" fmla="*/ 26 h 72"/>
              <a:gd name="T40" fmla="*/ 16 w 58"/>
              <a:gd name="T41" fmla="*/ 13 h 72"/>
              <a:gd name="T42" fmla="*/ 29 w 58"/>
              <a:gd name="T43" fmla="*/ 8 h 72"/>
              <a:gd name="T44" fmla="*/ 42 w 58"/>
              <a:gd name="T45" fmla="*/ 13 h 72"/>
              <a:gd name="T46" fmla="*/ 47 w 58"/>
              <a:gd name="T47" fmla="*/ 26 h 72"/>
              <a:gd name="T48" fmla="*/ 47 w 58"/>
              <a:gd name="T49" fmla="*/ 33 h 72"/>
              <a:gd name="T50" fmla="*/ 48 w 58"/>
              <a:gd name="T51" fmla="*/ 34 h 72"/>
              <a:gd name="T52" fmla="*/ 10 w 58"/>
              <a:gd name="T53" fmla="*/ 34 h 72"/>
              <a:gd name="T54" fmla="*/ 10 w 58"/>
              <a:gd name="T55" fmla="*/ 33 h 72"/>
              <a:gd name="T56" fmla="*/ 32 w 58"/>
              <a:gd name="T57" fmla="*/ 53 h 72"/>
              <a:gd name="T58" fmla="*/ 32 w 58"/>
              <a:gd name="T59" fmla="*/ 62 h 72"/>
              <a:gd name="T60" fmla="*/ 30 w 58"/>
              <a:gd name="T61" fmla="*/ 65 h 72"/>
              <a:gd name="T62" fmla="*/ 28 w 58"/>
              <a:gd name="T63" fmla="*/ 65 h 72"/>
              <a:gd name="T64" fmla="*/ 26 w 58"/>
              <a:gd name="T65" fmla="*/ 62 h 72"/>
              <a:gd name="T66" fmla="*/ 26 w 58"/>
              <a:gd name="T67" fmla="*/ 53 h 72"/>
              <a:gd name="T68" fmla="*/ 23 w 58"/>
              <a:gd name="T69" fmla="*/ 48 h 72"/>
              <a:gd name="T70" fmla="*/ 29 w 58"/>
              <a:gd name="T71" fmla="*/ 43 h 72"/>
              <a:gd name="T72" fmla="*/ 35 w 58"/>
              <a:gd name="T73" fmla="*/ 48 h 72"/>
              <a:gd name="T74" fmla="*/ 32 w 58"/>
              <a:gd name="T75" fmla="*/ 5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72">
                <a:moveTo>
                  <a:pt x="53" y="34"/>
                </a:moveTo>
                <a:cubicBezTo>
                  <a:pt x="54" y="34"/>
                  <a:pt x="54" y="34"/>
                  <a:pt x="54" y="34"/>
                </a:cubicBezTo>
                <a:cubicBezTo>
                  <a:pt x="55" y="34"/>
                  <a:pt x="55" y="34"/>
                  <a:pt x="55" y="33"/>
                </a:cubicBezTo>
                <a:cubicBezTo>
                  <a:pt x="55" y="26"/>
                  <a:pt x="55" y="26"/>
                  <a:pt x="55" y="26"/>
                </a:cubicBezTo>
                <a:cubicBezTo>
                  <a:pt x="55" y="19"/>
                  <a:pt x="52" y="12"/>
                  <a:pt x="47" y="8"/>
                </a:cubicBezTo>
                <a:cubicBezTo>
                  <a:pt x="43" y="3"/>
                  <a:pt x="36" y="0"/>
                  <a:pt x="29" y="0"/>
                </a:cubicBezTo>
                <a:cubicBezTo>
                  <a:pt x="22" y="0"/>
                  <a:pt x="15" y="3"/>
                  <a:pt x="11" y="8"/>
                </a:cubicBezTo>
                <a:cubicBezTo>
                  <a:pt x="6" y="12"/>
                  <a:pt x="3" y="19"/>
                  <a:pt x="3" y="26"/>
                </a:cubicBezTo>
                <a:cubicBezTo>
                  <a:pt x="3" y="33"/>
                  <a:pt x="3" y="33"/>
                  <a:pt x="3" y="33"/>
                </a:cubicBezTo>
                <a:cubicBezTo>
                  <a:pt x="3" y="34"/>
                  <a:pt x="3" y="34"/>
                  <a:pt x="4" y="34"/>
                </a:cubicBezTo>
                <a:cubicBezTo>
                  <a:pt x="4" y="34"/>
                  <a:pt x="4" y="34"/>
                  <a:pt x="4" y="34"/>
                </a:cubicBezTo>
                <a:cubicBezTo>
                  <a:pt x="2" y="35"/>
                  <a:pt x="0" y="37"/>
                  <a:pt x="0" y="40"/>
                </a:cubicBezTo>
                <a:cubicBezTo>
                  <a:pt x="0" y="66"/>
                  <a:pt x="0" y="66"/>
                  <a:pt x="0" y="66"/>
                </a:cubicBezTo>
                <a:cubicBezTo>
                  <a:pt x="0" y="69"/>
                  <a:pt x="3" y="72"/>
                  <a:pt x="6" y="72"/>
                </a:cubicBezTo>
                <a:cubicBezTo>
                  <a:pt x="52" y="72"/>
                  <a:pt x="52" y="72"/>
                  <a:pt x="52" y="72"/>
                </a:cubicBezTo>
                <a:cubicBezTo>
                  <a:pt x="55" y="72"/>
                  <a:pt x="58" y="69"/>
                  <a:pt x="58" y="66"/>
                </a:cubicBezTo>
                <a:cubicBezTo>
                  <a:pt x="58" y="40"/>
                  <a:pt x="58" y="40"/>
                  <a:pt x="58" y="40"/>
                </a:cubicBezTo>
                <a:cubicBezTo>
                  <a:pt x="58" y="37"/>
                  <a:pt x="56" y="35"/>
                  <a:pt x="53" y="34"/>
                </a:cubicBezTo>
                <a:close/>
                <a:moveTo>
                  <a:pt x="10" y="33"/>
                </a:moveTo>
                <a:cubicBezTo>
                  <a:pt x="10" y="26"/>
                  <a:pt x="10" y="26"/>
                  <a:pt x="10" y="26"/>
                </a:cubicBezTo>
                <a:cubicBezTo>
                  <a:pt x="10" y="21"/>
                  <a:pt x="13" y="16"/>
                  <a:pt x="16" y="13"/>
                </a:cubicBezTo>
                <a:cubicBezTo>
                  <a:pt x="19" y="10"/>
                  <a:pt x="24" y="8"/>
                  <a:pt x="29" y="8"/>
                </a:cubicBezTo>
                <a:cubicBezTo>
                  <a:pt x="34" y="8"/>
                  <a:pt x="39" y="10"/>
                  <a:pt x="42" y="13"/>
                </a:cubicBezTo>
                <a:cubicBezTo>
                  <a:pt x="45" y="16"/>
                  <a:pt x="47" y="21"/>
                  <a:pt x="47" y="26"/>
                </a:cubicBezTo>
                <a:cubicBezTo>
                  <a:pt x="47" y="33"/>
                  <a:pt x="47" y="33"/>
                  <a:pt x="47" y="33"/>
                </a:cubicBezTo>
                <a:cubicBezTo>
                  <a:pt x="47" y="34"/>
                  <a:pt x="48" y="34"/>
                  <a:pt x="48" y="34"/>
                </a:cubicBezTo>
                <a:cubicBezTo>
                  <a:pt x="10" y="34"/>
                  <a:pt x="10" y="34"/>
                  <a:pt x="10" y="34"/>
                </a:cubicBezTo>
                <a:cubicBezTo>
                  <a:pt x="10" y="34"/>
                  <a:pt x="10" y="34"/>
                  <a:pt x="10" y="33"/>
                </a:cubicBezTo>
                <a:close/>
                <a:moveTo>
                  <a:pt x="32" y="53"/>
                </a:moveTo>
                <a:cubicBezTo>
                  <a:pt x="32" y="62"/>
                  <a:pt x="32" y="62"/>
                  <a:pt x="32" y="62"/>
                </a:cubicBezTo>
                <a:cubicBezTo>
                  <a:pt x="32" y="64"/>
                  <a:pt x="31" y="65"/>
                  <a:pt x="30" y="65"/>
                </a:cubicBezTo>
                <a:cubicBezTo>
                  <a:pt x="28" y="65"/>
                  <a:pt x="28" y="65"/>
                  <a:pt x="28" y="65"/>
                </a:cubicBezTo>
                <a:cubicBezTo>
                  <a:pt x="27" y="65"/>
                  <a:pt x="26" y="64"/>
                  <a:pt x="26" y="62"/>
                </a:cubicBezTo>
                <a:cubicBezTo>
                  <a:pt x="26" y="53"/>
                  <a:pt x="26" y="53"/>
                  <a:pt x="26" y="53"/>
                </a:cubicBezTo>
                <a:cubicBezTo>
                  <a:pt x="24" y="52"/>
                  <a:pt x="23" y="50"/>
                  <a:pt x="23" y="48"/>
                </a:cubicBezTo>
                <a:cubicBezTo>
                  <a:pt x="23" y="45"/>
                  <a:pt x="26" y="43"/>
                  <a:pt x="29" y="43"/>
                </a:cubicBezTo>
                <a:cubicBezTo>
                  <a:pt x="32" y="43"/>
                  <a:pt x="35" y="45"/>
                  <a:pt x="35" y="48"/>
                </a:cubicBezTo>
                <a:cubicBezTo>
                  <a:pt x="35" y="50"/>
                  <a:pt x="34" y="52"/>
                  <a:pt x="32" y="5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0" name="Group 49"/>
          <p:cNvGrpSpPr/>
          <p:nvPr userDrawn="1"/>
        </p:nvGrpSpPr>
        <p:grpSpPr>
          <a:xfrm>
            <a:off x="1164531" y="2599783"/>
            <a:ext cx="521144" cy="267614"/>
            <a:chOff x="7991476" y="3906838"/>
            <a:chExt cx="352425" cy="180975"/>
          </a:xfrm>
          <a:solidFill>
            <a:schemeClr val="bg1">
              <a:lumMod val="85000"/>
            </a:schemeClr>
          </a:solidFill>
        </p:grpSpPr>
        <p:sp>
          <p:nvSpPr>
            <p:cNvPr id="51" name="Freeform 48"/>
            <p:cNvSpPr>
              <a:spLocks noEditPoints="1"/>
            </p:cNvSpPr>
            <p:nvPr/>
          </p:nvSpPr>
          <p:spPr bwMode="auto">
            <a:xfrm>
              <a:off x="7991476" y="3906838"/>
              <a:ext cx="352425" cy="180975"/>
            </a:xfrm>
            <a:custGeom>
              <a:avLst/>
              <a:gdLst>
                <a:gd name="T0" fmla="*/ 88 w 94"/>
                <a:gd name="T1" fmla="*/ 0 h 48"/>
                <a:gd name="T2" fmla="*/ 13 w 94"/>
                <a:gd name="T3" fmla="*/ 0 h 48"/>
                <a:gd name="T4" fmla="*/ 7 w 94"/>
                <a:gd name="T5" fmla="*/ 5 h 48"/>
                <a:gd name="T6" fmla="*/ 7 w 94"/>
                <a:gd name="T7" fmla="*/ 15 h 48"/>
                <a:gd name="T8" fmla="*/ 0 w 94"/>
                <a:gd name="T9" fmla="*/ 15 h 48"/>
                <a:gd name="T10" fmla="*/ 0 w 94"/>
                <a:gd name="T11" fmla="*/ 33 h 48"/>
                <a:gd name="T12" fmla="*/ 7 w 94"/>
                <a:gd name="T13" fmla="*/ 33 h 48"/>
                <a:gd name="T14" fmla="*/ 7 w 94"/>
                <a:gd name="T15" fmla="*/ 43 h 48"/>
                <a:gd name="T16" fmla="*/ 13 w 94"/>
                <a:gd name="T17" fmla="*/ 48 h 48"/>
                <a:gd name="T18" fmla="*/ 88 w 94"/>
                <a:gd name="T19" fmla="*/ 48 h 48"/>
                <a:gd name="T20" fmla="*/ 94 w 94"/>
                <a:gd name="T21" fmla="*/ 43 h 48"/>
                <a:gd name="T22" fmla="*/ 94 w 94"/>
                <a:gd name="T23" fmla="*/ 5 h 48"/>
                <a:gd name="T24" fmla="*/ 88 w 94"/>
                <a:gd name="T25" fmla="*/ 0 h 48"/>
                <a:gd name="T26" fmla="*/ 88 w 94"/>
                <a:gd name="T27" fmla="*/ 42 h 48"/>
                <a:gd name="T28" fmla="*/ 87 w 94"/>
                <a:gd name="T29" fmla="*/ 43 h 48"/>
                <a:gd name="T30" fmla="*/ 13 w 94"/>
                <a:gd name="T31" fmla="*/ 43 h 48"/>
                <a:gd name="T32" fmla="*/ 12 w 94"/>
                <a:gd name="T33" fmla="*/ 42 h 48"/>
                <a:gd name="T34" fmla="*/ 12 w 94"/>
                <a:gd name="T35" fmla="*/ 5 h 48"/>
                <a:gd name="T36" fmla="*/ 13 w 94"/>
                <a:gd name="T37" fmla="*/ 4 h 48"/>
                <a:gd name="T38" fmla="*/ 87 w 94"/>
                <a:gd name="T39" fmla="*/ 4 h 48"/>
                <a:gd name="T40" fmla="*/ 88 w 94"/>
                <a:gd name="T41" fmla="*/ 5 h 48"/>
                <a:gd name="T42" fmla="*/ 88 w 94"/>
                <a:gd name="T4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48">
                  <a:moveTo>
                    <a:pt x="88" y="0"/>
                  </a:moveTo>
                  <a:cubicBezTo>
                    <a:pt x="13" y="0"/>
                    <a:pt x="13" y="0"/>
                    <a:pt x="13" y="0"/>
                  </a:cubicBezTo>
                  <a:cubicBezTo>
                    <a:pt x="10" y="0"/>
                    <a:pt x="7" y="2"/>
                    <a:pt x="7" y="5"/>
                  </a:cubicBezTo>
                  <a:cubicBezTo>
                    <a:pt x="7" y="15"/>
                    <a:pt x="7" y="15"/>
                    <a:pt x="7" y="15"/>
                  </a:cubicBezTo>
                  <a:cubicBezTo>
                    <a:pt x="0" y="15"/>
                    <a:pt x="0" y="15"/>
                    <a:pt x="0" y="15"/>
                  </a:cubicBezTo>
                  <a:cubicBezTo>
                    <a:pt x="0" y="33"/>
                    <a:pt x="0" y="33"/>
                    <a:pt x="0" y="33"/>
                  </a:cubicBezTo>
                  <a:cubicBezTo>
                    <a:pt x="7" y="33"/>
                    <a:pt x="7" y="33"/>
                    <a:pt x="7" y="33"/>
                  </a:cubicBezTo>
                  <a:cubicBezTo>
                    <a:pt x="7" y="43"/>
                    <a:pt x="7" y="43"/>
                    <a:pt x="7" y="43"/>
                  </a:cubicBezTo>
                  <a:cubicBezTo>
                    <a:pt x="7" y="46"/>
                    <a:pt x="10" y="48"/>
                    <a:pt x="13" y="48"/>
                  </a:cubicBezTo>
                  <a:cubicBezTo>
                    <a:pt x="88" y="48"/>
                    <a:pt x="88" y="48"/>
                    <a:pt x="88" y="48"/>
                  </a:cubicBezTo>
                  <a:cubicBezTo>
                    <a:pt x="91" y="48"/>
                    <a:pt x="94" y="46"/>
                    <a:pt x="94" y="43"/>
                  </a:cubicBezTo>
                  <a:cubicBezTo>
                    <a:pt x="94" y="5"/>
                    <a:pt x="94" y="5"/>
                    <a:pt x="94" y="5"/>
                  </a:cubicBezTo>
                  <a:cubicBezTo>
                    <a:pt x="94" y="2"/>
                    <a:pt x="91" y="0"/>
                    <a:pt x="88" y="0"/>
                  </a:cubicBezTo>
                  <a:close/>
                  <a:moveTo>
                    <a:pt x="88" y="42"/>
                  </a:moveTo>
                  <a:cubicBezTo>
                    <a:pt x="88" y="43"/>
                    <a:pt x="88" y="43"/>
                    <a:pt x="87" y="43"/>
                  </a:cubicBezTo>
                  <a:cubicBezTo>
                    <a:pt x="13" y="43"/>
                    <a:pt x="13" y="43"/>
                    <a:pt x="13" y="43"/>
                  </a:cubicBezTo>
                  <a:cubicBezTo>
                    <a:pt x="13" y="43"/>
                    <a:pt x="12" y="43"/>
                    <a:pt x="12" y="42"/>
                  </a:cubicBezTo>
                  <a:cubicBezTo>
                    <a:pt x="12" y="5"/>
                    <a:pt x="12" y="5"/>
                    <a:pt x="12" y="5"/>
                  </a:cubicBezTo>
                  <a:cubicBezTo>
                    <a:pt x="12" y="5"/>
                    <a:pt x="13" y="4"/>
                    <a:pt x="13" y="4"/>
                  </a:cubicBezTo>
                  <a:cubicBezTo>
                    <a:pt x="87" y="4"/>
                    <a:pt x="87" y="4"/>
                    <a:pt x="87" y="4"/>
                  </a:cubicBezTo>
                  <a:cubicBezTo>
                    <a:pt x="88" y="4"/>
                    <a:pt x="88" y="5"/>
                    <a:pt x="88" y="5"/>
                  </a:cubicBezTo>
                  <a:lnTo>
                    <a:pt x="88" y="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9"/>
            <p:cNvSpPr>
              <a:spLocks noChangeArrowheads="1"/>
            </p:cNvSpPr>
            <p:nvPr/>
          </p:nvSpPr>
          <p:spPr bwMode="auto">
            <a:xfrm>
              <a:off x="8145463" y="3937001"/>
              <a:ext cx="71438" cy="1174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0"/>
            <p:cNvSpPr>
              <a:spLocks noChangeArrowheads="1"/>
            </p:cNvSpPr>
            <p:nvPr/>
          </p:nvSpPr>
          <p:spPr bwMode="auto">
            <a:xfrm>
              <a:off x="8231188" y="3937001"/>
              <a:ext cx="71438" cy="1174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4" name="Freeform 51"/>
          <p:cNvSpPr>
            <a:spLocks noEditPoints="1"/>
          </p:cNvSpPr>
          <p:nvPr userDrawn="1"/>
        </p:nvSpPr>
        <p:spPr bwMode="auto">
          <a:xfrm>
            <a:off x="4178929" y="1680002"/>
            <a:ext cx="593917" cy="490628"/>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5" name="Group 54"/>
          <p:cNvGrpSpPr/>
          <p:nvPr userDrawn="1"/>
        </p:nvGrpSpPr>
        <p:grpSpPr>
          <a:xfrm>
            <a:off x="4229400" y="3227477"/>
            <a:ext cx="492974" cy="471848"/>
            <a:chOff x="7927976" y="3294063"/>
            <a:chExt cx="333375" cy="319088"/>
          </a:xfrm>
          <a:solidFill>
            <a:schemeClr val="bg1">
              <a:lumMod val="85000"/>
            </a:schemeClr>
          </a:solidFill>
        </p:grpSpPr>
        <p:sp>
          <p:nvSpPr>
            <p:cNvPr id="56" name="Oval 52"/>
            <p:cNvSpPr>
              <a:spLocks noChangeArrowheads="1"/>
            </p:cNvSpPr>
            <p:nvPr/>
          </p:nvSpPr>
          <p:spPr bwMode="auto">
            <a:xfrm>
              <a:off x="8054976" y="3533776"/>
              <a:ext cx="79375" cy="793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3"/>
            <p:cNvSpPr>
              <a:spLocks/>
            </p:cNvSpPr>
            <p:nvPr/>
          </p:nvSpPr>
          <p:spPr bwMode="auto">
            <a:xfrm>
              <a:off x="8024813" y="3440113"/>
              <a:ext cx="139700" cy="68263"/>
            </a:xfrm>
            <a:custGeom>
              <a:avLst/>
              <a:gdLst>
                <a:gd name="T0" fmla="*/ 1 w 37"/>
                <a:gd name="T1" fmla="*/ 8 h 18"/>
                <a:gd name="T2" fmla="*/ 0 w 37"/>
                <a:gd name="T3" fmla="*/ 11 h 18"/>
                <a:gd name="T4" fmla="*/ 1 w 37"/>
                <a:gd name="T5" fmla="*/ 14 h 18"/>
                <a:gd name="T6" fmla="*/ 3 w 37"/>
                <a:gd name="T7" fmla="*/ 16 h 18"/>
                <a:gd name="T8" fmla="*/ 9 w 37"/>
                <a:gd name="T9" fmla="*/ 17 h 18"/>
                <a:gd name="T10" fmla="*/ 28 w 37"/>
                <a:gd name="T11" fmla="*/ 17 h 18"/>
                <a:gd name="T12" fmla="*/ 34 w 37"/>
                <a:gd name="T13" fmla="*/ 16 h 18"/>
                <a:gd name="T14" fmla="*/ 36 w 37"/>
                <a:gd name="T15" fmla="*/ 14 h 18"/>
                <a:gd name="T16" fmla="*/ 37 w 37"/>
                <a:gd name="T17" fmla="*/ 11 h 18"/>
                <a:gd name="T18" fmla="*/ 36 w 37"/>
                <a:gd name="T19" fmla="*/ 8 h 18"/>
                <a:gd name="T20" fmla="*/ 1 w 37"/>
                <a:gd name="T2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8">
                  <a:moveTo>
                    <a:pt x="1" y="8"/>
                  </a:moveTo>
                  <a:cubicBezTo>
                    <a:pt x="0" y="8"/>
                    <a:pt x="0" y="9"/>
                    <a:pt x="0" y="11"/>
                  </a:cubicBezTo>
                  <a:cubicBezTo>
                    <a:pt x="0" y="12"/>
                    <a:pt x="0" y="13"/>
                    <a:pt x="1" y="14"/>
                  </a:cubicBezTo>
                  <a:cubicBezTo>
                    <a:pt x="3" y="16"/>
                    <a:pt x="3" y="16"/>
                    <a:pt x="3" y="16"/>
                  </a:cubicBezTo>
                  <a:cubicBezTo>
                    <a:pt x="5" y="18"/>
                    <a:pt x="7" y="18"/>
                    <a:pt x="9" y="17"/>
                  </a:cubicBezTo>
                  <a:cubicBezTo>
                    <a:pt x="14" y="13"/>
                    <a:pt x="22" y="13"/>
                    <a:pt x="28" y="17"/>
                  </a:cubicBezTo>
                  <a:cubicBezTo>
                    <a:pt x="30" y="18"/>
                    <a:pt x="32" y="18"/>
                    <a:pt x="34" y="16"/>
                  </a:cubicBezTo>
                  <a:cubicBezTo>
                    <a:pt x="36" y="14"/>
                    <a:pt x="36" y="14"/>
                    <a:pt x="36" y="14"/>
                  </a:cubicBezTo>
                  <a:cubicBezTo>
                    <a:pt x="37" y="13"/>
                    <a:pt x="37" y="12"/>
                    <a:pt x="37" y="11"/>
                  </a:cubicBezTo>
                  <a:cubicBezTo>
                    <a:pt x="37" y="9"/>
                    <a:pt x="37" y="8"/>
                    <a:pt x="36" y="8"/>
                  </a:cubicBezTo>
                  <a:cubicBezTo>
                    <a:pt x="25" y="0"/>
                    <a:pt x="12" y="0"/>
                    <a:pt x="1"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4"/>
            <p:cNvSpPr>
              <a:spLocks/>
            </p:cNvSpPr>
            <p:nvPr/>
          </p:nvSpPr>
          <p:spPr bwMode="auto">
            <a:xfrm>
              <a:off x="7972426" y="3365501"/>
              <a:ext cx="241300" cy="93663"/>
            </a:xfrm>
            <a:custGeom>
              <a:avLst/>
              <a:gdLst>
                <a:gd name="T0" fmla="*/ 2 w 64"/>
                <a:gd name="T1" fmla="*/ 15 h 25"/>
                <a:gd name="T2" fmla="*/ 1 w 64"/>
                <a:gd name="T3" fmla="*/ 18 h 25"/>
                <a:gd name="T4" fmla="*/ 2 w 64"/>
                <a:gd name="T5" fmla="*/ 21 h 25"/>
                <a:gd name="T6" fmla="*/ 4 w 64"/>
                <a:gd name="T7" fmla="*/ 23 h 25"/>
                <a:gd name="T8" fmla="*/ 10 w 64"/>
                <a:gd name="T9" fmla="*/ 23 h 25"/>
                <a:gd name="T10" fmla="*/ 55 w 64"/>
                <a:gd name="T11" fmla="*/ 23 h 25"/>
                <a:gd name="T12" fmla="*/ 61 w 64"/>
                <a:gd name="T13" fmla="*/ 23 h 25"/>
                <a:gd name="T14" fmla="*/ 63 w 64"/>
                <a:gd name="T15" fmla="*/ 21 h 25"/>
                <a:gd name="T16" fmla="*/ 64 w 64"/>
                <a:gd name="T17" fmla="*/ 18 h 25"/>
                <a:gd name="T18" fmla="*/ 63 w 64"/>
                <a:gd name="T19" fmla="*/ 15 h 25"/>
                <a:gd name="T20" fmla="*/ 2 w 64"/>
                <a:gd name="T2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5">
                  <a:moveTo>
                    <a:pt x="2" y="15"/>
                  </a:moveTo>
                  <a:cubicBezTo>
                    <a:pt x="1" y="15"/>
                    <a:pt x="1" y="16"/>
                    <a:pt x="1" y="18"/>
                  </a:cubicBezTo>
                  <a:cubicBezTo>
                    <a:pt x="0" y="19"/>
                    <a:pt x="1" y="20"/>
                    <a:pt x="2" y="21"/>
                  </a:cubicBezTo>
                  <a:cubicBezTo>
                    <a:pt x="4" y="23"/>
                    <a:pt x="4" y="23"/>
                    <a:pt x="4" y="23"/>
                  </a:cubicBezTo>
                  <a:cubicBezTo>
                    <a:pt x="6" y="25"/>
                    <a:pt x="8" y="25"/>
                    <a:pt x="10" y="23"/>
                  </a:cubicBezTo>
                  <a:cubicBezTo>
                    <a:pt x="23" y="13"/>
                    <a:pt x="42" y="13"/>
                    <a:pt x="55" y="23"/>
                  </a:cubicBezTo>
                  <a:cubicBezTo>
                    <a:pt x="57" y="25"/>
                    <a:pt x="59" y="25"/>
                    <a:pt x="61" y="23"/>
                  </a:cubicBezTo>
                  <a:cubicBezTo>
                    <a:pt x="63" y="21"/>
                    <a:pt x="63" y="21"/>
                    <a:pt x="63" y="21"/>
                  </a:cubicBezTo>
                  <a:cubicBezTo>
                    <a:pt x="64" y="20"/>
                    <a:pt x="64" y="19"/>
                    <a:pt x="64" y="18"/>
                  </a:cubicBezTo>
                  <a:cubicBezTo>
                    <a:pt x="64" y="16"/>
                    <a:pt x="64" y="15"/>
                    <a:pt x="63" y="15"/>
                  </a:cubicBezTo>
                  <a:cubicBezTo>
                    <a:pt x="45" y="0"/>
                    <a:pt x="20" y="0"/>
                    <a:pt x="2"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5"/>
            <p:cNvSpPr>
              <a:spLocks/>
            </p:cNvSpPr>
            <p:nvPr/>
          </p:nvSpPr>
          <p:spPr bwMode="auto">
            <a:xfrm>
              <a:off x="7927976" y="3294063"/>
              <a:ext cx="333375" cy="120650"/>
            </a:xfrm>
            <a:custGeom>
              <a:avLst/>
              <a:gdLst>
                <a:gd name="T0" fmla="*/ 87 w 89"/>
                <a:gd name="T1" fmla="*/ 22 h 32"/>
                <a:gd name="T2" fmla="*/ 2 w 89"/>
                <a:gd name="T3" fmla="*/ 22 h 32"/>
                <a:gd name="T4" fmla="*/ 0 w 89"/>
                <a:gd name="T5" fmla="*/ 24 h 32"/>
                <a:gd name="T6" fmla="*/ 2 w 89"/>
                <a:gd name="T7" fmla="*/ 27 h 32"/>
                <a:gd name="T8" fmla="*/ 4 w 89"/>
                <a:gd name="T9" fmla="*/ 30 h 32"/>
                <a:gd name="T10" fmla="*/ 9 w 89"/>
                <a:gd name="T11" fmla="*/ 30 h 32"/>
                <a:gd name="T12" fmla="*/ 79 w 89"/>
                <a:gd name="T13" fmla="*/ 30 h 32"/>
                <a:gd name="T14" fmla="*/ 85 w 89"/>
                <a:gd name="T15" fmla="*/ 30 h 32"/>
                <a:gd name="T16" fmla="*/ 87 w 89"/>
                <a:gd name="T17" fmla="*/ 27 h 32"/>
                <a:gd name="T18" fmla="*/ 89 w 89"/>
                <a:gd name="T19" fmla="*/ 24 h 32"/>
                <a:gd name="T20" fmla="*/ 87 w 89"/>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32">
                  <a:moveTo>
                    <a:pt x="87" y="22"/>
                  </a:moveTo>
                  <a:cubicBezTo>
                    <a:pt x="63" y="0"/>
                    <a:pt x="26" y="0"/>
                    <a:pt x="2" y="22"/>
                  </a:cubicBezTo>
                  <a:cubicBezTo>
                    <a:pt x="1" y="22"/>
                    <a:pt x="0" y="23"/>
                    <a:pt x="0" y="24"/>
                  </a:cubicBezTo>
                  <a:cubicBezTo>
                    <a:pt x="0" y="26"/>
                    <a:pt x="1" y="27"/>
                    <a:pt x="2" y="27"/>
                  </a:cubicBezTo>
                  <a:cubicBezTo>
                    <a:pt x="4" y="30"/>
                    <a:pt x="4" y="30"/>
                    <a:pt x="4" y="30"/>
                  </a:cubicBezTo>
                  <a:cubicBezTo>
                    <a:pt x="6" y="31"/>
                    <a:pt x="8" y="32"/>
                    <a:pt x="9" y="30"/>
                  </a:cubicBezTo>
                  <a:cubicBezTo>
                    <a:pt x="29" y="13"/>
                    <a:pt x="59" y="13"/>
                    <a:pt x="79" y="30"/>
                  </a:cubicBezTo>
                  <a:cubicBezTo>
                    <a:pt x="81" y="32"/>
                    <a:pt x="83" y="31"/>
                    <a:pt x="85" y="30"/>
                  </a:cubicBezTo>
                  <a:cubicBezTo>
                    <a:pt x="87" y="27"/>
                    <a:pt x="87" y="27"/>
                    <a:pt x="87" y="27"/>
                  </a:cubicBezTo>
                  <a:cubicBezTo>
                    <a:pt x="88" y="27"/>
                    <a:pt x="89" y="26"/>
                    <a:pt x="89" y="24"/>
                  </a:cubicBezTo>
                  <a:cubicBezTo>
                    <a:pt x="89" y="23"/>
                    <a:pt x="88" y="22"/>
                    <a:pt x="87"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59"/>
          <p:cNvGrpSpPr/>
          <p:nvPr userDrawn="1"/>
        </p:nvGrpSpPr>
        <p:grpSpPr>
          <a:xfrm>
            <a:off x="5082215" y="1618406"/>
            <a:ext cx="471848" cy="613819"/>
            <a:chOff x="6913563" y="2465388"/>
            <a:chExt cx="179388" cy="233363"/>
          </a:xfrm>
          <a:solidFill>
            <a:schemeClr val="bg1">
              <a:lumMod val="85000"/>
            </a:schemeClr>
          </a:solidFill>
        </p:grpSpPr>
        <p:sp>
          <p:nvSpPr>
            <p:cNvPr id="61" name="Freeform 57"/>
            <p:cNvSpPr>
              <a:spLocks noEditPoints="1"/>
            </p:cNvSpPr>
            <p:nvPr/>
          </p:nvSpPr>
          <p:spPr bwMode="auto">
            <a:xfrm>
              <a:off x="6913563" y="2465388"/>
              <a:ext cx="179388" cy="195263"/>
            </a:xfrm>
            <a:custGeom>
              <a:avLst/>
              <a:gdLst>
                <a:gd name="T0" fmla="*/ 25 w 48"/>
                <a:gd name="T1" fmla="*/ 0 h 52"/>
                <a:gd name="T2" fmla="*/ 3 w 48"/>
                <a:gd name="T3" fmla="*/ 27 h 52"/>
                <a:gd name="T4" fmla="*/ 11 w 48"/>
                <a:gd name="T5" fmla="*/ 41 h 52"/>
                <a:gd name="T6" fmla="*/ 18 w 48"/>
                <a:gd name="T7" fmla="*/ 52 h 52"/>
                <a:gd name="T8" fmla="*/ 33 w 48"/>
                <a:gd name="T9" fmla="*/ 52 h 52"/>
                <a:gd name="T10" fmla="*/ 40 w 48"/>
                <a:gd name="T11" fmla="*/ 41 h 52"/>
                <a:gd name="T12" fmla="*/ 48 w 48"/>
                <a:gd name="T13" fmla="*/ 22 h 52"/>
                <a:gd name="T14" fmla="*/ 25 w 48"/>
                <a:gd name="T15" fmla="*/ 0 h 52"/>
                <a:gd name="T16" fmla="*/ 33 w 48"/>
                <a:gd name="T17" fmla="*/ 42 h 52"/>
                <a:gd name="T18" fmla="*/ 32 w 48"/>
                <a:gd name="T19" fmla="*/ 46 h 52"/>
                <a:gd name="T20" fmla="*/ 29 w 48"/>
                <a:gd name="T21" fmla="*/ 46 h 52"/>
                <a:gd name="T22" fmla="*/ 30 w 48"/>
                <a:gd name="T23" fmla="*/ 36 h 52"/>
                <a:gd name="T24" fmla="*/ 33 w 48"/>
                <a:gd name="T25" fmla="*/ 25 h 52"/>
                <a:gd name="T26" fmla="*/ 33 w 48"/>
                <a:gd name="T27" fmla="*/ 25 h 52"/>
                <a:gd name="T28" fmla="*/ 30 w 48"/>
                <a:gd name="T29" fmla="*/ 20 h 52"/>
                <a:gd name="T30" fmla="*/ 25 w 48"/>
                <a:gd name="T31" fmla="*/ 19 h 52"/>
                <a:gd name="T32" fmla="*/ 20 w 48"/>
                <a:gd name="T33" fmla="*/ 20 h 52"/>
                <a:gd name="T34" fmla="*/ 18 w 48"/>
                <a:gd name="T35" fmla="*/ 25 h 52"/>
                <a:gd name="T36" fmla="*/ 21 w 48"/>
                <a:gd name="T37" fmla="*/ 36 h 52"/>
                <a:gd name="T38" fmla="*/ 22 w 48"/>
                <a:gd name="T39" fmla="*/ 46 h 52"/>
                <a:gd name="T40" fmla="*/ 19 w 48"/>
                <a:gd name="T41" fmla="*/ 46 h 52"/>
                <a:gd name="T42" fmla="*/ 17 w 48"/>
                <a:gd name="T43" fmla="*/ 42 h 52"/>
                <a:gd name="T44" fmla="*/ 9 w 48"/>
                <a:gd name="T45" fmla="*/ 25 h 52"/>
                <a:gd name="T46" fmla="*/ 25 w 48"/>
                <a:gd name="T47" fmla="*/ 6 h 52"/>
                <a:gd name="T48" fmla="*/ 42 w 48"/>
                <a:gd name="T49" fmla="*/ 25 h 52"/>
                <a:gd name="T50" fmla="*/ 33 w 48"/>
                <a:gd name="T51"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52">
                  <a:moveTo>
                    <a:pt x="25" y="0"/>
                  </a:moveTo>
                  <a:cubicBezTo>
                    <a:pt x="11" y="0"/>
                    <a:pt x="0" y="13"/>
                    <a:pt x="3" y="27"/>
                  </a:cubicBezTo>
                  <a:cubicBezTo>
                    <a:pt x="4" y="33"/>
                    <a:pt x="9" y="35"/>
                    <a:pt x="11" y="41"/>
                  </a:cubicBezTo>
                  <a:cubicBezTo>
                    <a:pt x="12" y="44"/>
                    <a:pt x="13" y="52"/>
                    <a:pt x="18" y="52"/>
                  </a:cubicBezTo>
                  <a:cubicBezTo>
                    <a:pt x="33" y="52"/>
                    <a:pt x="33" y="52"/>
                    <a:pt x="33" y="52"/>
                  </a:cubicBezTo>
                  <a:cubicBezTo>
                    <a:pt x="38" y="52"/>
                    <a:pt x="38" y="44"/>
                    <a:pt x="40" y="41"/>
                  </a:cubicBezTo>
                  <a:cubicBezTo>
                    <a:pt x="43" y="33"/>
                    <a:pt x="48" y="33"/>
                    <a:pt x="48" y="22"/>
                  </a:cubicBezTo>
                  <a:cubicBezTo>
                    <a:pt x="48" y="10"/>
                    <a:pt x="38" y="0"/>
                    <a:pt x="25" y="0"/>
                  </a:cubicBezTo>
                  <a:close/>
                  <a:moveTo>
                    <a:pt x="33" y="42"/>
                  </a:moveTo>
                  <a:cubicBezTo>
                    <a:pt x="33" y="43"/>
                    <a:pt x="33" y="45"/>
                    <a:pt x="32" y="46"/>
                  </a:cubicBezTo>
                  <a:cubicBezTo>
                    <a:pt x="29" y="46"/>
                    <a:pt x="29" y="46"/>
                    <a:pt x="29" y="46"/>
                  </a:cubicBezTo>
                  <a:cubicBezTo>
                    <a:pt x="29" y="42"/>
                    <a:pt x="29" y="39"/>
                    <a:pt x="30" y="36"/>
                  </a:cubicBezTo>
                  <a:cubicBezTo>
                    <a:pt x="30" y="33"/>
                    <a:pt x="31" y="30"/>
                    <a:pt x="33" y="25"/>
                  </a:cubicBezTo>
                  <a:cubicBezTo>
                    <a:pt x="33" y="25"/>
                    <a:pt x="33" y="25"/>
                    <a:pt x="33" y="25"/>
                  </a:cubicBezTo>
                  <a:cubicBezTo>
                    <a:pt x="34" y="22"/>
                    <a:pt x="33" y="21"/>
                    <a:pt x="30" y="20"/>
                  </a:cubicBezTo>
                  <a:cubicBezTo>
                    <a:pt x="29" y="19"/>
                    <a:pt x="27" y="19"/>
                    <a:pt x="25" y="19"/>
                  </a:cubicBezTo>
                  <a:cubicBezTo>
                    <a:pt x="23" y="19"/>
                    <a:pt x="21" y="19"/>
                    <a:pt x="20" y="20"/>
                  </a:cubicBezTo>
                  <a:cubicBezTo>
                    <a:pt x="18" y="21"/>
                    <a:pt x="17" y="23"/>
                    <a:pt x="18" y="25"/>
                  </a:cubicBezTo>
                  <a:cubicBezTo>
                    <a:pt x="20" y="30"/>
                    <a:pt x="21" y="33"/>
                    <a:pt x="21" y="36"/>
                  </a:cubicBezTo>
                  <a:cubicBezTo>
                    <a:pt x="22" y="39"/>
                    <a:pt x="22" y="42"/>
                    <a:pt x="22" y="46"/>
                  </a:cubicBezTo>
                  <a:cubicBezTo>
                    <a:pt x="19" y="46"/>
                    <a:pt x="19" y="46"/>
                    <a:pt x="19" y="46"/>
                  </a:cubicBezTo>
                  <a:cubicBezTo>
                    <a:pt x="18" y="45"/>
                    <a:pt x="18" y="43"/>
                    <a:pt x="17" y="42"/>
                  </a:cubicBezTo>
                  <a:cubicBezTo>
                    <a:pt x="15" y="34"/>
                    <a:pt x="10" y="31"/>
                    <a:pt x="9" y="25"/>
                  </a:cubicBezTo>
                  <a:cubicBezTo>
                    <a:pt x="7" y="15"/>
                    <a:pt x="15" y="6"/>
                    <a:pt x="25" y="6"/>
                  </a:cubicBezTo>
                  <a:cubicBezTo>
                    <a:pt x="36" y="6"/>
                    <a:pt x="44" y="15"/>
                    <a:pt x="42" y="25"/>
                  </a:cubicBezTo>
                  <a:cubicBezTo>
                    <a:pt x="41" y="31"/>
                    <a:pt x="35" y="34"/>
                    <a:pt x="33" y="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8"/>
            <p:cNvSpPr>
              <a:spLocks/>
            </p:cNvSpPr>
            <p:nvPr/>
          </p:nvSpPr>
          <p:spPr bwMode="auto">
            <a:xfrm>
              <a:off x="6991351" y="2547938"/>
              <a:ext cx="34925" cy="90488"/>
            </a:xfrm>
            <a:custGeom>
              <a:avLst/>
              <a:gdLst>
                <a:gd name="T0" fmla="*/ 3 w 9"/>
                <a:gd name="T1" fmla="*/ 24 h 24"/>
                <a:gd name="T2" fmla="*/ 6 w 9"/>
                <a:gd name="T3" fmla="*/ 24 h 24"/>
                <a:gd name="T4" fmla="*/ 6 w 9"/>
                <a:gd name="T5" fmla="*/ 14 h 24"/>
                <a:gd name="T6" fmla="*/ 9 w 9"/>
                <a:gd name="T7" fmla="*/ 3 h 24"/>
                <a:gd name="T8" fmla="*/ 7 w 9"/>
                <a:gd name="T9" fmla="*/ 0 h 24"/>
                <a:gd name="T10" fmla="*/ 5 w 9"/>
                <a:gd name="T11" fmla="*/ 0 h 24"/>
                <a:gd name="T12" fmla="*/ 2 w 9"/>
                <a:gd name="T13" fmla="*/ 0 h 24"/>
                <a:gd name="T14" fmla="*/ 0 w 9"/>
                <a:gd name="T15" fmla="*/ 3 h 24"/>
                <a:gd name="T16" fmla="*/ 3 w 9"/>
                <a:gd name="T17" fmla="*/ 14 h 24"/>
                <a:gd name="T18" fmla="*/ 3 w 9"/>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4">
                  <a:moveTo>
                    <a:pt x="3" y="24"/>
                  </a:moveTo>
                  <a:cubicBezTo>
                    <a:pt x="6" y="24"/>
                    <a:pt x="6" y="24"/>
                    <a:pt x="6" y="24"/>
                  </a:cubicBezTo>
                  <a:cubicBezTo>
                    <a:pt x="5" y="20"/>
                    <a:pt x="5" y="17"/>
                    <a:pt x="6" y="14"/>
                  </a:cubicBezTo>
                  <a:cubicBezTo>
                    <a:pt x="6" y="10"/>
                    <a:pt x="7" y="7"/>
                    <a:pt x="9" y="3"/>
                  </a:cubicBezTo>
                  <a:cubicBezTo>
                    <a:pt x="9" y="2"/>
                    <a:pt x="8" y="1"/>
                    <a:pt x="7" y="0"/>
                  </a:cubicBezTo>
                  <a:cubicBezTo>
                    <a:pt x="6" y="0"/>
                    <a:pt x="5" y="0"/>
                    <a:pt x="5" y="0"/>
                  </a:cubicBezTo>
                  <a:cubicBezTo>
                    <a:pt x="4" y="0"/>
                    <a:pt x="3" y="0"/>
                    <a:pt x="2" y="0"/>
                  </a:cubicBezTo>
                  <a:cubicBezTo>
                    <a:pt x="1" y="1"/>
                    <a:pt x="0" y="2"/>
                    <a:pt x="0" y="3"/>
                  </a:cubicBezTo>
                  <a:cubicBezTo>
                    <a:pt x="1" y="7"/>
                    <a:pt x="2" y="10"/>
                    <a:pt x="3" y="14"/>
                  </a:cubicBezTo>
                  <a:cubicBezTo>
                    <a:pt x="3" y="17"/>
                    <a:pt x="3" y="20"/>
                    <a:pt x="3" y="2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9"/>
            <p:cNvSpPr>
              <a:spLocks/>
            </p:cNvSpPr>
            <p:nvPr/>
          </p:nvSpPr>
          <p:spPr bwMode="auto">
            <a:xfrm>
              <a:off x="6969126" y="2663826"/>
              <a:ext cx="79375" cy="15875"/>
            </a:xfrm>
            <a:custGeom>
              <a:avLst/>
              <a:gdLst>
                <a:gd name="T0" fmla="*/ 18 w 21"/>
                <a:gd name="T1" fmla="*/ 4 h 4"/>
                <a:gd name="T2" fmla="*/ 3 w 21"/>
                <a:gd name="T3" fmla="*/ 4 h 4"/>
                <a:gd name="T4" fmla="*/ 3 w 21"/>
                <a:gd name="T5" fmla="*/ 0 h 4"/>
                <a:gd name="T6" fmla="*/ 18 w 21"/>
                <a:gd name="T7" fmla="*/ 0 h 4"/>
                <a:gd name="T8" fmla="*/ 18 w 21"/>
                <a:gd name="T9" fmla="*/ 4 h 4"/>
              </a:gdLst>
              <a:ahLst/>
              <a:cxnLst>
                <a:cxn ang="0">
                  <a:pos x="T0" y="T1"/>
                </a:cxn>
                <a:cxn ang="0">
                  <a:pos x="T2" y="T3"/>
                </a:cxn>
                <a:cxn ang="0">
                  <a:pos x="T4" y="T5"/>
                </a:cxn>
                <a:cxn ang="0">
                  <a:pos x="T6" y="T7"/>
                </a:cxn>
                <a:cxn ang="0">
                  <a:pos x="T8" y="T9"/>
                </a:cxn>
              </a:cxnLst>
              <a:rect l="0" t="0" r="r" b="b"/>
              <a:pathLst>
                <a:path w="21" h="4">
                  <a:moveTo>
                    <a:pt x="18" y="4"/>
                  </a:moveTo>
                  <a:cubicBezTo>
                    <a:pt x="3" y="4"/>
                    <a:pt x="3" y="4"/>
                    <a:pt x="3" y="4"/>
                  </a:cubicBezTo>
                  <a:cubicBezTo>
                    <a:pt x="0" y="4"/>
                    <a:pt x="0" y="0"/>
                    <a:pt x="3" y="0"/>
                  </a:cubicBezTo>
                  <a:cubicBezTo>
                    <a:pt x="18" y="0"/>
                    <a:pt x="18" y="0"/>
                    <a:pt x="18" y="0"/>
                  </a:cubicBezTo>
                  <a:cubicBezTo>
                    <a:pt x="21" y="0"/>
                    <a:pt x="21"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0"/>
            <p:cNvSpPr>
              <a:spLocks/>
            </p:cNvSpPr>
            <p:nvPr/>
          </p:nvSpPr>
          <p:spPr bwMode="auto">
            <a:xfrm>
              <a:off x="6973888" y="2682876"/>
              <a:ext cx="66675" cy="15875"/>
            </a:xfrm>
            <a:custGeom>
              <a:avLst/>
              <a:gdLst>
                <a:gd name="T0" fmla="*/ 16 w 18"/>
                <a:gd name="T1" fmla="*/ 4 h 4"/>
                <a:gd name="T2" fmla="*/ 2 w 18"/>
                <a:gd name="T3" fmla="*/ 4 h 4"/>
                <a:gd name="T4" fmla="*/ 2 w 18"/>
                <a:gd name="T5" fmla="*/ 0 h 4"/>
                <a:gd name="T6" fmla="*/ 16 w 18"/>
                <a:gd name="T7" fmla="*/ 0 h 4"/>
                <a:gd name="T8" fmla="*/ 16 w 18"/>
                <a:gd name="T9" fmla="*/ 4 h 4"/>
              </a:gdLst>
              <a:ahLst/>
              <a:cxnLst>
                <a:cxn ang="0">
                  <a:pos x="T0" y="T1"/>
                </a:cxn>
                <a:cxn ang="0">
                  <a:pos x="T2" y="T3"/>
                </a:cxn>
                <a:cxn ang="0">
                  <a:pos x="T4" y="T5"/>
                </a:cxn>
                <a:cxn ang="0">
                  <a:pos x="T6" y="T7"/>
                </a:cxn>
                <a:cxn ang="0">
                  <a:pos x="T8" y="T9"/>
                </a:cxn>
              </a:cxnLst>
              <a:rect l="0" t="0" r="r" b="b"/>
              <a:pathLst>
                <a:path w="18" h="4">
                  <a:moveTo>
                    <a:pt x="16" y="4"/>
                  </a:moveTo>
                  <a:cubicBezTo>
                    <a:pt x="2" y="4"/>
                    <a:pt x="2" y="4"/>
                    <a:pt x="2" y="4"/>
                  </a:cubicBezTo>
                  <a:cubicBezTo>
                    <a:pt x="0" y="4"/>
                    <a:pt x="0" y="0"/>
                    <a:pt x="2" y="0"/>
                  </a:cubicBezTo>
                  <a:cubicBezTo>
                    <a:pt x="16" y="0"/>
                    <a:pt x="16" y="0"/>
                    <a:pt x="16" y="0"/>
                  </a:cubicBezTo>
                  <a:cubicBezTo>
                    <a:pt x="18" y="0"/>
                    <a:pt x="18"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5" name="Freeform 61"/>
          <p:cNvSpPr>
            <a:spLocks noEditPoints="1"/>
          </p:cNvSpPr>
          <p:nvPr userDrawn="1"/>
        </p:nvSpPr>
        <p:spPr bwMode="auto">
          <a:xfrm>
            <a:off x="5844892" y="3232172"/>
            <a:ext cx="589222" cy="462457"/>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6" name="Group 65"/>
          <p:cNvGrpSpPr/>
          <p:nvPr userDrawn="1"/>
        </p:nvGrpSpPr>
        <p:grpSpPr>
          <a:xfrm>
            <a:off x="4183244" y="952863"/>
            <a:ext cx="585286" cy="452935"/>
            <a:chOff x="6916738" y="2898776"/>
            <a:chExt cx="315913" cy="244475"/>
          </a:xfrm>
          <a:solidFill>
            <a:schemeClr val="bg1">
              <a:lumMod val="85000"/>
            </a:schemeClr>
          </a:solidFill>
        </p:grpSpPr>
        <p:sp>
          <p:nvSpPr>
            <p:cNvPr id="67" name="Freeform 62"/>
            <p:cNvSpPr>
              <a:spLocks/>
            </p:cNvSpPr>
            <p:nvPr/>
          </p:nvSpPr>
          <p:spPr bwMode="auto">
            <a:xfrm>
              <a:off x="7015163" y="2898776"/>
              <a:ext cx="119063" cy="33338"/>
            </a:xfrm>
            <a:custGeom>
              <a:avLst/>
              <a:gdLst>
                <a:gd name="T0" fmla="*/ 4 w 32"/>
                <a:gd name="T1" fmla="*/ 6 h 9"/>
                <a:gd name="T2" fmla="*/ 6 w 32"/>
                <a:gd name="T3" fmla="*/ 4 h 9"/>
                <a:gd name="T4" fmla="*/ 26 w 32"/>
                <a:gd name="T5" fmla="*/ 4 h 9"/>
                <a:gd name="T6" fmla="*/ 28 w 32"/>
                <a:gd name="T7" fmla="*/ 6 h 9"/>
                <a:gd name="T8" fmla="*/ 28 w 32"/>
                <a:gd name="T9" fmla="*/ 9 h 9"/>
                <a:gd name="T10" fmla="*/ 32 w 32"/>
                <a:gd name="T11" fmla="*/ 9 h 9"/>
                <a:gd name="T12" fmla="*/ 32 w 32"/>
                <a:gd name="T13" fmla="*/ 5 h 9"/>
                <a:gd name="T14" fmla="*/ 26 w 32"/>
                <a:gd name="T15" fmla="*/ 0 h 9"/>
                <a:gd name="T16" fmla="*/ 5 w 32"/>
                <a:gd name="T17" fmla="*/ 0 h 9"/>
                <a:gd name="T18" fmla="*/ 0 w 32"/>
                <a:gd name="T19" fmla="*/ 5 h 9"/>
                <a:gd name="T20" fmla="*/ 0 w 32"/>
                <a:gd name="T21" fmla="*/ 9 h 9"/>
                <a:gd name="T22" fmla="*/ 4 w 32"/>
                <a:gd name="T23" fmla="*/ 9 h 9"/>
                <a:gd name="T24" fmla="*/ 4 w 32"/>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9">
                  <a:moveTo>
                    <a:pt x="4" y="6"/>
                  </a:moveTo>
                  <a:cubicBezTo>
                    <a:pt x="4" y="5"/>
                    <a:pt x="5" y="4"/>
                    <a:pt x="6" y="4"/>
                  </a:cubicBezTo>
                  <a:cubicBezTo>
                    <a:pt x="26" y="4"/>
                    <a:pt x="26" y="4"/>
                    <a:pt x="26" y="4"/>
                  </a:cubicBezTo>
                  <a:cubicBezTo>
                    <a:pt x="27" y="4"/>
                    <a:pt x="28" y="5"/>
                    <a:pt x="28" y="6"/>
                  </a:cubicBezTo>
                  <a:cubicBezTo>
                    <a:pt x="28" y="9"/>
                    <a:pt x="28" y="9"/>
                    <a:pt x="28" y="9"/>
                  </a:cubicBezTo>
                  <a:cubicBezTo>
                    <a:pt x="32" y="9"/>
                    <a:pt x="32" y="9"/>
                    <a:pt x="32" y="9"/>
                  </a:cubicBezTo>
                  <a:cubicBezTo>
                    <a:pt x="32" y="5"/>
                    <a:pt x="32" y="5"/>
                    <a:pt x="32" y="5"/>
                  </a:cubicBezTo>
                  <a:cubicBezTo>
                    <a:pt x="32" y="2"/>
                    <a:pt x="29" y="0"/>
                    <a:pt x="26" y="0"/>
                  </a:cubicBezTo>
                  <a:cubicBezTo>
                    <a:pt x="5" y="0"/>
                    <a:pt x="5" y="0"/>
                    <a:pt x="5" y="0"/>
                  </a:cubicBezTo>
                  <a:cubicBezTo>
                    <a:pt x="2" y="0"/>
                    <a:pt x="0" y="2"/>
                    <a:pt x="0" y="5"/>
                  </a:cubicBezTo>
                  <a:cubicBezTo>
                    <a:pt x="0" y="9"/>
                    <a:pt x="0" y="9"/>
                    <a:pt x="0" y="9"/>
                  </a:cubicBezTo>
                  <a:cubicBezTo>
                    <a:pt x="4" y="9"/>
                    <a:pt x="4" y="9"/>
                    <a:pt x="4" y="9"/>
                  </a:cubicBezTo>
                  <a:lnTo>
                    <a:pt x="4" y="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3"/>
            <p:cNvSpPr>
              <a:spLocks/>
            </p:cNvSpPr>
            <p:nvPr/>
          </p:nvSpPr>
          <p:spPr bwMode="auto">
            <a:xfrm>
              <a:off x="6916738" y="3090863"/>
              <a:ext cx="315913" cy="52388"/>
            </a:xfrm>
            <a:custGeom>
              <a:avLst/>
              <a:gdLst>
                <a:gd name="T0" fmla="*/ 83 w 84"/>
                <a:gd name="T1" fmla="*/ 0 h 14"/>
                <a:gd name="T2" fmla="*/ 49 w 84"/>
                <a:gd name="T3" fmla="*/ 0 h 14"/>
                <a:gd name="T4" fmla="*/ 49 w 84"/>
                <a:gd name="T5" fmla="*/ 1 h 14"/>
                <a:gd name="T6" fmla="*/ 46 w 84"/>
                <a:gd name="T7" fmla="*/ 3 h 14"/>
                <a:gd name="T8" fmla="*/ 37 w 84"/>
                <a:gd name="T9" fmla="*/ 3 h 14"/>
                <a:gd name="T10" fmla="*/ 35 w 84"/>
                <a:gd name="T11" fmla="*/ 1 h 14"/>
                <a:gd name="T12" fmla="*/ 35 w 84"/>
                <a:gd name="T13" fmla="*/ 0 h 14"/>
                <a:gd name="T14" fmla="*/ 1 w 84"/>
                <a:gd name="T15" fmla="*/ 0 h 14"/>
                <a:gd name="T16" fmla="*/ 0 w 84"/>
                <a:gd name="T17" fmla="*/ 0 h 14"/>
                <a:gd name="T18" fmla="*/ 0 w 84"/>
                <a:gd name="T19" fmla="*/ 9 h 14"/>
                <a:gd name="T20" fmla="*/ 6 w 84"/>
                <a:gd name="T21" fmla="*/ 14 h 14"/>
                <a:gd name="T22" fmla="*/ 78 w 84"/>
                <a:gd name="T23" fmla="*/ 14 h 14"/>
                <a:gd name="T24" fmla="*/ 84 w 84"/>
                <a:gd name="T25" fmla="*/ 9 h 14"/>
                <a:gd name="T26" fmla="*/ 84 w 84"/>
                <a:gd name="T27" fmla="*/ 0 h 14"/>
                <a:gd name="T28" fmla="*/ 83 w 84"/>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4">
                  <a:moveTo>
                    <a:pt x="83" y="0"/>
                  </a:moveTo>
                  <a:cubicBezTo>
                    <a:pt x="49" y="0"/>
                    <a:pt x="49" y="0"/>
                    <a:pt x="49" y="0"/>
                  </a:cubicBezTo>
                  <a:cubicBezTo>
                    <a:pt x="49" y="1"/>
                    <a:pt x="49" y="1"/>
                    <a:pt x="49" y="1"/>
                  </a:cubicBezTo>
                  <a:cubicBezTo>
                    <a:pt x="49" y="2"/>
                    <a:pt x="48" y="3"/>
                    <a:pt x="46" y="3"/>
                  </a:cubicBezTo>
                  <a:cubicBezTo>
                    <a:pt x="37" y="3"/>
                    <a:pt x="37" y="3"/>
                    <a:pt x="37" y="3"/>
                  </a:cubicBezTo>
                  <a:cubicBezTo>
                    <a:pt x="36" y="3"/>
                    <a:pt x="35" y="2"/>
                    <a:pt x="35" y="1"/>
                  </a:cubicBezTo>
                  <a:cubicBezTo>
                    <a:pt x="35" y="0"/>
                    <a:pt x="35" y="0"/>
                    <a:pt x="35" y="0"/>
                  </a:cubicBezTo>
                  <a:cubicBezTo>
                    <a:pt x="1" y="0"/>
                    <a:pt x="1" y="0"/>
                    <a:pt x="1" y="0"/>
                  </a:cubicBezTo>
                  <a:cubicBezTo>
                    <a:pt x="0" y="0"/>
                    <a:pt x="0" y="0"/>
                    <a:pt x="0" y="0"/>
                  </a:cubicBezTo>
                  <a:cubicBezTo>
                    <a:pt x="0" y="9"/>
                    <a:pt x="0" y="9"/>
                    <a:pt x="0" y="9"/>
                  </a:cubicBezTo>
                  <a:cubicBezTo>
                    <a:pt x="0" y="12"/>
                    <a:pt x="3" y="14"/>
                    <a:pt x="6" y="14"/>
                  </a:cubicBezTo>
                  <a:cubicBezTo>
                    <a:pt x="78" y="14"/>
                    <a:pt x="78" y="14"/>
                    <a:pt x="78" y="14"/>
                  </a:cubicBezTo>
                  <a:cubicBezTo>
                    <a:pt x="81" y="14"/>
                    <a:pt x="84" y="12"/>
                    <a:pt x="84" y="9"/>
                  </a:cubicBezTo>
                  <a:cubicBezTo>
                    <a:pt x="84" y="0"/>
                    <a:pt x="84" y="0"/>
                    <a:pt x="84" y="0"/>
                  </a:cubicBezTo>
                  <a:cubicBezTo>
                    <a:pt x="84" y="0"/>
                    <a:pt x="83" y="0"/>
                    <a:pt x="8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4"/>
            <p:cNvSpPr>
              <a:spLocks/>
            </p:cNvSpPr>
            <p:nvPr/>
          </p:nvSpPr>
          <p:spPr bwMode="auto">
            <a:xfrm>
              <a:off x="6916738" y="2940051"/>
              <a:ext cx="315913" cy="138113"/>
            </a:xfrm>
            <a:custGeom>
              <a:avLst/>
              <a:gdLst>
                <a:gd name="T0" fmla="*/ 78 w 84"/>
                <a:gd name="T1" fmla="*/ 0 h 37"/>
                <a:gd name="T2" fmla="*/ 6 w 84"/>
                <a:gd name="T3" fmla="*/ 0 h 37"/>
                <a:gd name="T4" fmla="*/ 0 w 84"/>
                <a:gd name="T5" fmla="*/ 6 h 37"/>
                <a:gd name="T6" fmla="*/ 0 w 84"/>
                <a:gd name="T7" fmla="*/ 36 h 37"/>
                <a:gd name="T8" fmla="*/ 1 w 84"/>
                <a:gd name="T9" fmla="*/ 37 h 37"/>
                <a:gd name="T10" fmla="*/ 35 w 84"/>
                <a:gd name="T11" fmla="*/ 37 h 37"/>
                <a:gd name="T12" fmla="*/ 35 w 84"/>
                <a:gd name="T13" fmla="*/ 35 h 37"/>
                <a:gd name="T14" fmla="*/ 37 w 84"/>
                <a:gd name="T15" fmla="*/ 33 h 37"/>
                <a:gd name="T16" fmla="*/ 46 w 84"/>
                <a:gd name="T17" fmla="*/ 33 h 37"/>
                <a:gd name="T18" fmla="*/ 49 w 84"/>
                <a:gd name="T19" fmla="*/ 35 h 37"/>
                <a:gd name="T20" fmla="*/ 49 w 84"/>
                <a:gd name="T21" fmla="*/ 37 h 37"/>
                <a:gd name="T22" fmla="*/ 83 w 84"/>
                <a:gd name="T23" fmla="*/ 37 h 37"/>
                <a:gd name="T24" fmla="*/ 84 w 84"/>
                <a:gd name="T25" fmla="*/ 36 h 37"/>
                <a:gd name="T26" fmla="*/ 84 w 84"/>
                <a:gd name="T27" fmla="*/ 6 h 37"/>
                <a:gd name="T28" fmla="*/ 78 w 84"/>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7">
                  <a:moveTo>
                    <a:pt x="78" y="0"/>
                  </a:moveTo>
                  <a:cubicBezTo>
                    <a:pt x="6" y="0"/>
                    <a:pt x="6" y="0"/>
                    <a:pt x="6" y="0"/>
                  </a:cubicBezTo>
                  <a:cubicBezTo>
                    <a:pt x="3" y="0"/>
                    <a:pt x="0" y="2"/>
                    <a:pt x="0" y="6"/>
                  </a:cubicBezTo>
                  <a:cubicBezTo>
                    <a:pt x="0" y="36"/>
                    <a:pt x="0" y="36"/>
                    <a:pt x="0" y="36"/>
                  </a:cubicBezTo>
                  <a:cubicBezTo>
                    <a:pt x="0" y="37"/>
                    <a:pt x="0" y="37"/>
                    <a:pt x="1" y="37"/>
                  </a:cubicBezTo>
                  <a:cubicBezTo>
                    <a:pt x="35" y="37"/>
                    <a:pt x="35" y="37"/>
                    <a:pt x="35" y="37"/>
                  </a:cubicBezTo>
                  <a:cubicBezTo>
                    <a:pt x="35" y="35"/>
                    <a:pt x="35" y="35"/>
                    <a:pt x="35" y="35"/>
                  </a:cubicBezTo>
                  <a:cubicBezTo>
                    <a:pt x="35" y="34"/>
                    <a:pt x="36" y="33"/>
                    <a:pt x="37" y="33"/>
                  </a:cubicBezTo>
                  <a:cubicBezTo>
                    <a:pt x="46" y="33"/>
                    <a:pt x="46" y="33"/>
                    <a:pt x="46" y="33"/>
                  </a:cubicBezTo>
                  <a:cubicBezTo>
                    <a:pt x="48" y="33"/>
                    <a:pt x="49" y="34"/>
                    <a:pt x="49" y="35"/>
                  </a:cubicBezTo>
                  <a:cubicBezTo>
                    <a:pt x="49" y="37"/>
                    <a:pt x="49" y="37"/>
                    <a:pt x="49" y="37"/>
                  </a:cubicBezTo>
                  <a:cubicBezTo>
                    <a:pt x="83" y="37"/>
                    <a:pt x="83" y="37"/>
                    <a:pt x="83" y="37"/>
                  </a:cubicBezTo>
                  <a:cubicBezTo>
                    <a:pt x="83" y="37"/>
                    <a:pt x="84" y="37"/>
                    <a:pt x="84" y="36"/>
                  </a:cubicBezTo>
                  <a:cubicBezTo>
                    <a:pt x="84" y="6"/>
                    <a:pt x="84" y="6"/>
                    <a:pt x="84" y="6"/>
                  </a:cubicBezTo>
                  <a:cubicBezTo>
                    <a:pt x="84" y="2"/>
                    <a:pt x="81" y="0"/>
                    <a:pt x="7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p:cNvGrpSpPr/>
          <p:nvPr userDrawn="1"/>
        </p:nvGrpSpPr>
        <p:grpSpPr>
          <a:xfrm>
            <a:off x="2748066" y="1685870"/>
            <a:ext cx="410813" cy="478889"/>
            <a:chOff x="7548563" y="2860676"/>
            <a:chExt cx="277813" cy="323850"/>
          </a:xfrm>
          <a:solidFill>
            <a:schemeClr val="bg1">
              <a:lumMod val="85000"/>
            </a:schemeClr>
          </a:solidFill>
        </p:grpSpPr>
        <p:sp>
          <p:nvSpPr>
            <p:cNvPr id="71" name="Freeform 65"/>
            <p:cNvSpPr>
              <a:spLocks/>
            </p:cNvSpPr>
            <p:nvPr/>
          </p:nvSpPr>
          <p:spPr bwMode="auto">
            <a:xfrm>
              <a:off x="7585076" y="2946401"/>
              <a:ext cx="200025" cy="125413"/>
            </a:xfrm>
            <a:custGeom>
              <a:avLst/>
              <a:gdLst>
                <a:gd name="T0" fmla="*/ 48 w 53"/>
                <a:gd name="T1" fmla="*/ 2 h 33"/>
                <a:gd name="T2" fmla="*/ 32 w 53"/>
                <a:gd name="T3" fmla="*/ 17 h 33"/>
                <a:gd name="T4" fmla="*/ 23 w 53"/>
                <a:gd name="T5" fmla="*/ 8 h 33"/>
                <a:gd name="T6" fmla="*/ 3 w 53"/>
                <a:gd name="T7" fmla="*/ 28 h 33"/>
                <a:gd name="T8" fmla="*/ 6 w 53"/>
                <a:gd name="T9" fmla="*/ 31 h 33"/>
                <a:gd name="T10" fmla="*/ 23 w 53"/>
                <a:gd name="T11" fmla="*/ 15 h 33"/>
                <a:gd name="T12" fmla="*/ 32 w 53"/>
                <a:gd name="T13" fmla="*/ 24 h 33"/>
                <a:gd name="T14" fmla="*/ 51 w 53"/>
                <a:gd name="T15" fmla="*/ 6 h 33"/>
                <a:gd name="T16" fmla="*/ 48 w 53"/>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3">
                  <a:moveTo>
                    <a:pt x="48" y="2"/>
                  </a:moveTo>
                  <a:cubicBezTo>
                    <a:pt x="32" y="17"/>
                    <a:pt x="32" y="17"/>
                    <a:pt x="32" y="17"/>
                  </a:cubicBezTo>
                  <a:cubicBezTo>
                    <a:pt x="32" y="17"/>
                    <a:pt x="23" y="8"/>
                    <a:pt x="23" y="8"/>
                  </a:cubicBezTo>
                  <a:cubicBezTo>
                    <a:pt x="15" y="15"/>
                    <a:pt x="10" y="20"/>
                    <a:pt x="3" y="28"/>
                  </a:cubicBezTo>
                  <a:cubicBezTo>
                    <a:pt x="0" y="30"/>
                    <a:pt x="4" y="33"/>
                    <a:pt x="6" y="31"/>
                  </a:cubicBezTo>
                  <a:cubicBezTo>
                    <a:pt x="13" y="25"/>
                    <a:pt x="16" y="21"/>
                    <a:pt x="23" y="15"/>
                  </a:cubicBezTo>
                  <a:cubicBezTo>
                    <a:pt x="32" y="24"/>
                    <a:pt x="32" y="24"/>
                    <a:pt x="32" y="24"/>
                  </a:cubicBezTo>
                  <a:cubicBezTo>
                    <a:pt x="40" y="17"/>
                    <a:pt x="43" y="13"/>
                    <a:pt x="51" y="6"/>
                  </a:cubicBezTo>
                  <a:cubicBezTo>
                    <a:pt x="53" y="3"/>
                    <a:pt x="50" y="0"/>
                    <a:pt x="48"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6"/>
            <p:cNvSpPr>
              <a:spLocks/>
            </p:cNvSpPr>
            <p:nvPr/>
          </p:nvSpPr>
          <p:spPr bwMode="auto">
            <a:xfrm>
              <a:off x="7600951" y="3124201"/>
              <a:ext cx="71438" cy="60325"/>
            </a:xfrm>
            <a:custGeom>
              <a:avLst/>
              <a:gdLst>
                <a:gd name="T0" fmla="*/ 2 w 19"/>
                <a:gd name="T1" fmla="*/ 10 h 16"/>
                <a:gd name="T2" fmla="*/ 5 w 19"/>
                <a:gd name="T3" fmla="*/ 14 h 16"/>
                <a:gd name="T4" fmla="*/ 19 w 19"/>
                <a:gd name="T5" fmla="*/ 0 h 16"/>
                <a:gd name="T6" fmla="*/ 12 w 19"/>
                <a:gd name="T7" fmla="*/ 0 h 16"/>
                <a:gd name="T8" fmla="*/ 2 w 19"/>
                <a:gd name="T9" fmla="*/ 10 h 16"/>
              </a:gdLst>
              <a:ahLst/>
              <a:cxnLst>
                <a:cxn ang="0">
                  <a:pos x="T0" y="T1"/>
                </a:cxn>
                <a:cxn ang="0">
                  <a:pos x="T2" y="T3"/>
                </a:cxn>
                <a:cxn ang="0">
                  <a:pos x="T4" y="T5"/>
                </a:cxn>
                <a:cxn ang="0">
                  <a:pos x="T6" y="T7"/>
                </a:cxn>
                <a:cxn ang="0">
                  <a:pos x="T8" y="T9"/>
                </a:cxn>
              </a:cxnLst>
              <a:rect l="0" t="0" r="r" b="b"/>
              <a:pathLst>
                <a:path w="19" h="16">
                  <a:moveTo>
                    <a:pt x="2" y="10"/>
                  </a:moveTo>
                  <a:cubicBezTo>
                    <a:pt x="0" y="13"/>
                    <a:pt x="3" y="16"/>
                    <a:pt x="5" y="14"/>
                  </a:cubicBezTo>
                  <a:cubicBezTo>
                    <a:pt x="19" y="0"/>
                    <a:pt x="19" y="0"/>
                    <a:pt x="19" y="0"/>
                  </a:cubicBezTo>
                  <a:cubicBezTo>
                    <a:pt x="12" y="0"/>
                    <a:pt x="12" y="0"/>
                    <a:pt x="12" y="0"/>
                  </a:cubicBezTo>
                  <a:lnTo>
                    <a:pt x="2"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7"/>
            <p:cNvSpPr>
              <a:spLocks/>
            </p:cNvSpPr>
            <p:nvPr/>
          </p:nvSpPr>
          <p:spPr bwMode="auto">
            <a:xfrm>
              <a:off x="7702551" y="3124201"/>
              <a:ext cx="71438" cy="60325"/>
            </a:xfrm>
            <a:custGeom>
              <a:avLst/>
              <a:gdLst>
                <a:gd name="T0" fmla="*/ 6 w 19"/>
                <a:gd name="T1" fmla="*/ 0 h 16"/>
                <a:gd name="T2" fmla="*/ 0 w 19"/>
                <a:gd name="T3" fmla="*/ 0 h 16"/>
                <a:gd name="T4" fmla="*/ 13 w 19"/>
                <a:gd name="T5" fmla="*/ 14 h 16"/>
                <a:gd name="T6" fmla="*/ 17 w 19"/>
                <a:gd name="T7" fmla="*/ 10 h 16"/>
                <a:gd name="T8" fmla="*/ 6 w 19"/>
                <a:gd name="T9" fmla="*/ 0 h 16"/>
              </a:gdLst>
              <a:ahLst/>
              <a:cxnLst>
                <a:cxn ang="0">
                  <a:pos x="T0" y="T1"/>
                </a:cxn>
                <a:cxn ang="0">
                  <a:pos x="T2" y="T3"/>
                </a:cxn>
                <a:cxn ang="0">
                  <a:pos x="T4" y="T5"/>
                </a:cxn>
                <a:cxn ang="0">
                  <a:pos x="T6" y="T7"/>
                </a:cxn>
                <a:cxn ang="0">
                  <a:pos x="T8" y="T9"/>
                </a:cxn>
              </a:cxnLst>
              <a:rect l="0" t="0" r="r" b="b"/>
              <a:pathLst>
                <a:path w="19" h="16">
                  <a:moveTo>
                    <a:pt x="6" y="0"/>
                  </a:moveTo>
                  <a:cubicBezTo>
                    <a:pt x="0" y="0"/>
                    <a:pt x="0" y="0"/>
                    <a:pt x="0" y="0"/>
                  </a:cubicBezTo>
                  <a:cubicBezTo>
                    <a:pt x="13" y="14"/>
                    <a:pt x="13" y="14"/>
                    <a:pt x="13" y="14"/>
                  </a:cubicBezTo>
                  <a:cubicBezTo>
                    <a:pt x="16" y="16"/>
                    <a:pt x="19" y="13"/>
                    <a:pt x="17" y="10"/>
                  </a:cubicBezTo>
                  <a:lnTo>
                    <a:pt x="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8"/>
            <p:cNvSpPr>
              <a:spLocks/>
            </p:cNvSpPr>
            <p:nvPr/>
          </p:nvSpPr>
          <p:spPr bwMode="auto">
            <a:xfrm>
              <a:off x="7675563" y="3124201"/>
              <a:ext cx="19050" cy="55563"/>
            </a:xfrm>
            <a:custGeom>
              <a:avLst/>
              <a:gdLst>
                <a:gd name="T0" fmla="*/ 0 w 5"/>
                <a:gd name="T1" fmla="*/ 12 h 15"/>
                <a:gd name="T2" fmla="*/ 5 w 5"/>
                <a:gd name="T3" fmla="*/ 12 h 15"/>
                <a:gd name="T4" fmla="*/ 5 w 5"/>
                <a:gd name="T5" fmla="*/ 0 h 15"/>
                <a:gd name="T6" fmla="*/ 0 w 5"/>
                <a:gd name="T7" fmla="*/ 0 h 15"/>
                <a:gd name="T8" fmla="*/ 0 w 5"/>
                <a:gd name="T9" fmla="*/ 12 h 15"/>
              </a:gdLst>
              <a:ahLst/>
              <a:cxnLst>
                <a:cxn ang="0">
                  <a:pos x="T0" y="T1"/>
                </a:cxn>
                <a:cxn ang="0">
                  <a:pos x="T2" y="T3"/>
                </a:cxn>
                <a:cxn ang="0">
                  <a:pos x="T4" y="T5"/>
                </a:cxn>
                <a:cxn ang="0">
                  <a:pos x="T6" y="T7"/>
                </a:cxn>
                <a:cxn ang="0">
                  <a:pos x="T8" y="T9"/>
                </a:cxn>
              </a:cxnLst>
              <a:rect l="0" t="0" r="r" b="b"/>
              <a:pathLst>
                <a:path w="5" h="15">
                  <a:moveTo>
                    <a:pt x="0" y="12"/>
                  </a:moveTo>
                  <a:cubicBezTo>
                    <a:pt x="0" y="15"/>
                    <a:pt x="5" y="15"/>
                    <a:pt x="5" y="12"/>
                  </a:cubicBezTo>
                  <a:cubicBezTo>
                    <a:pt x="5" y="0"/>
                    <a:pt x="5" y="0"/>
                    <a:pt x="5" y="0"/>
                  </a:cubicBezTo>
                  <a:cubicBezTo>
                    <a:pt x="0" y="0"/>
                    <a:pt x="0" y="0"/>
                    <a:pt x="0" y="0"/>
                  </a:cubicBezTo>
                  <a:lnTo>
                    <a:pt x="0"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9"/>
            <p:cNvSpPr>
              <a:spLocks/>
            </p:cNvSpPr>
            <p:nvPr/>
          </p:nvSpPr>
          <p:spPr bwMode="auto">
            <a:xfrm>
              <a:off x="7675563" y="2860676"/>
              <a:ext cx="19050" cy="30163"/>
            </a:xfrm>
            <a:custGeom>
              <a:avLst/>
              <a:gdLst>
                <a:gd name="T0" fmla="*/ 5 w 5"/>
                <a:gd name="T1" fmla="*/ 3 h 8"/>
                <a:gd name="T2" fmla="*/ 0 w 5"/>
                <a:gd name="T3" fmla="*/ 3 h 8"/>
                <a:gd name="T4" fmla="*/ 0 w 5"/>
                <a:gd name="T5" fmla="*/ 8 h 8"/>
                <a:gd name="T6" fmla="*/ 5 w 5"/>
                <a:gd name="T7" fmla="*/ 8 h 8"/>
                <a:gd name="T8" fmla="*/ 5 w 5"/>
                <a:gd name="T9" fmla="*/ 3 h 8"/>
              </a:gdLst>
              <a:ahLst/>
              <a:cxnLst>
                <a:cxn ang="0">
                  <a:pos x="T0" y="T1"/>
                </a:cxn>
                <a:cxn ang="0">
                  <a:pos x="T2" y="T3"/>
                </a:cxn>
                <a:cxn ang="0">
                  <a:pos x="T4" y="T5"/>
                </a:cxn>
                <a:cxn ang="0">
                  <a:pos x="T6" y="T7"/>
                </a:cxn>
                <a:cxn ang="0">
                  <a:pos x="T8" y="T9"/>
                </a:cxn>
              </a:cxnLst>
              <a:rect l="0" t="0" r="r" b="b"/>
              <a:pathLst>
                <a:path w="5" h="8">
                  <a:moveTo>
                    <a:pt x="5" y="3"/>
                  </a:moveTo>
                  <a:cubicBezTo>
                    <a:pt x="5" y="0"/>
                    <a:pt x="0" y="0"/>
                    <a:pt x="0" y="3"/>
                  </a:cubicBezTo>
                  <a:cubicBezTo>
                    <a:pt x="0" y="8"/>
                    <a:pt x="0" y="8"/>
                    <a:pt x="0" y="8"/>
                  </a:cubicBezTo>
                  <a:cubicBezTo>
                    <a:pt x="5" y="8"/>
                    <a:pt x="5" y="8"/>
                    <a:pt x="5" y="8"/>
                  </a:cubicBezTo>
                  <a:lnTo>
                    <a:pt x="5" y="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0"/>
            <p:cNvSpPr>
              <a:spLocks noEditPoints="1"/>
            </p:cNvSpPr>
            <p:nvPr/>
          </p:nvSpPr>
          <p:spPr bwMode="auto">
            <a:xfrm>
              <a:off x="7548563" y="2898776"/>
              <a:ext cx="277813" cy="217488"/>
            </a:xfrm>
            <a:custGeom>
              <a:avLst/>
              <a:gdLst>
                <a:gd name="T0" fmla="*/ 68 w 74"/>
                <a:gd name="T1" fmla="*/ 0 h 58"/>
                <a:gd name="T2" fmla="*/ 5 w 74"/>
                <a:gd name="T3" fmla="*/ 0 h 58"/>
                <a:gd name="T4" fmla="*/ 0 w 74"/>
                <a:gd name="T5" fmla="*/ 5 h 58"/>
                <a:gd name="T6" fmla="*/ 0 w 74"/>
                <a:gd name="T7" fmla="*/ 52 h 58"/>
                <a:gd name="T8" fmla="*/ 5 w 74"/>
                <a:gd name="T9" fmla="*/ 58 h 58"/>
                <a:gd name="T10" fmla="*/ 68 w 74"/>
                <a:gd name="T11" fmla="*/ 58 h 58"/>
                <a:gd name="T12" fmla="*/ 74 w 74"/>
                <a:gd name="T13" fmla="*/ 52 h 58"/>
                <a:gd name="T14" fmla="*/ 74 w 74"/>
                <a:gd name="T15" fmla="*/ 5 h 58"/>
                <a:gd name="T16" fmla="*/ 68 w 74"/>
                <a:gd name="T17" fmla="*/ 0 h 58"/>
                <a:gd name="T18" fmla="*/ 66 w 74"/>
                <a:gd name="T19" fmla="*/ 50 h 58"/>
                <a:gd name="T20" fmla="*/ 66 w 74"/>
                <a:gd name="T21" fmla="*/ 50 h 58"/>
                <a:gd name="T22" fmla="*/ 8 w 74"/>
                <a:gd name="T23" fmla="*/ 50 h 58"/>
                <a:gd name="T24" fmla="*/ 7 w 74"/>
                <a:gd name="T25" fmla="*/ 50 h 58"/>
                <a:gd name="T26" fmla="*/ 7 w 74"/>
                <a:gd name="T27" fmla="*/ 8 h 58"/>
                <a:gd name="T28" fmla="*/ 8 w 74"/>
                <a:gd name="T29" fmla="*/ 7 h 58"/>
                <a:gd name="T30" fmla="*/ 66 w 74"/>
                <a:gd name="T31" fmla="*/ 7 h 58"/>
                <a:gd name="T32" fmla="*/ 66 w 74"/>
                <a:gd name="T33" fmla="*/ 8 h 58"/>
                <a:gd name="T34" fmla="*/ 66 w 74"/>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68" y="0"/>
                  </a:moveTo>
                  <a:cubicBezTo>
                    <a:pt x="5" y="0"/>
                    <a:pt x="5" y="0"/>
                    <a:pt x="5" y="0"/>
                  </a:cubicBezTo>
                  <a:cubicBezTo>
                    <a:pt x="2" y="0"/>
                    <a:pt x="0" y="2"/>
                    <a:pt x="0" y="5"/>
                  </a:cubicBezTo>
                  <a:cubicBezTo>
                    <a:pt x="0" y="52"/>
                    <a:pt x="0" y="52"/>
                    <a:pt x="0" y="52"/>
                  </a:cubicBezTo>
                  <a:cubicBezTo>
                    <a:pt x="0" y="55"/>
                    <a:pt x="2" y="58"/>
                    <a:pt x="5" y="58"/>
                  </a:cubicBezTo>
                  <a:cubicBezTo>
                    <a:pt x="26" y="58"/>
                    <a:pt x="47" y="58"/>
                    <a:pt x="68" y="58"/>
                  </a:cubicBezTo>
                  <a:cubicBezTo>
                    <a:pt x="71" y="58"/>
                    <a:pt x="74" y="55"/>
                    <a:pt x="74" y="52"/>
                  </a:cubicBezTo>
                  <a:cubicBezTo>
                    <a:pt x="74" y="31"/>
                    <a:pt x="74" y="26"/>
                    <a:pt x="74" y="5"/>
                  </a:cubicBezTo>
                  <a:cubicBezTo>
                    <a:pt x="74" y="2"/>
                    <a:pt x="71" y="0"/>
                    <a:pt x="68" y="0"/>
                  </a:cubicBezTo>
                  <a:close/>
                  <a:moveTo>
                    <a:pt x="66" y="50"/>
                  </a:moveTo>
                  <a:cubicBezTo>
                    <a:pt x="66" y="50"/>
                    <a:pt x="66" y="50"/>
                    <a:pt x="66" y="50"/>
                  </a:cubicBezTo>
                  <a:cubicBezTo>
                    <a:pt x="46" y="50"/>
                    <a:pt x="27" y="50"/>
                    <a:pt x="8" y="50"/>
                  </a:cubicBezTo>
                  <a:cubicBezTo>
                    <a:pt x="8" y="50"/>
                    <a:pt x="7" y="50"/>
                    <a:pt x="7" y="50"/>
                  </a:cubicBezTo>
                  <a:cubicBezTo>
                    <a:pt x="7" y="8"/>
                    <a:pt x="7" y="8"/>
                    <a:pt x="7" y="8"/>
                  </a:cubicBezTo>
                  <a:cubicBezTo>
                    <a:pt x="7" y="8"/>
                    <a:pt x="8" y="7"/>
                    <a:pt x="8" y="7"/>
                  </a:cubicBezTo>
                  <a:cubicBezTo>
                    <a:pt x="66" y="7"/>
                    <a:pt x="66" y="7"/>
                    <a:pt x="66" y="7"/>
                  </a:cubicBezTo>
                  <a:cubicBezTo>
                    <a:pt x="66" y="7"/>
                    <a:pt x="66" y="8"/>
                    <a:pt x="66" y="8"/>
                  </a:cubicBezTo>
                  <a:cubicBezTo>
                    <a:pt x="66" y="27"/>
                    <a:pt x="66" y="30"/>
                    <a:pt x="66" y="5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7" name="Freeform 71"/>
          <p:cNvSpPr>
            <a:spLocks noEditPoints="1"/>
          </p:cNvSpPr>
          <p:nvPr userDrawn="1"/>
        </p:nvSpPr>
        <p:spPr bwMode="auto">
          <a:xfrm>
            <a:off x="2773644" y="875265"/>
            <a:ext cx="359655" cy="545793"/>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2"/>
          <p:cNvSpPr>
            <a:spLocks noEditPoints="1"/>
          </p:cNvSpPr>
          <p:nvPr userDrawn="1"/>
        </p:nvSpPr>
        <p:spPr bwMode="auto">
          <a:xfrm>
            <a:off x="6613988" y="2496493"/>
            <a:ext cx="448372" cy="474194"/>
          </a:xfrm>
          <a:custGeom>
            <a:avLst/>
            <a:gdLst>
              <a:gd name="T0" fmla="*/ 3 w 81"/>
              <a:gd name="T1" fmla="*/ 75 h 85"/>
              <a:gd name="T2" fmla="*/ 11 w 81"/>
              <a:gd name="T3" fmla="*/ 75 h 85"/>
              <a:gd name="T4" fmla="*/ 30 w 81"/>
              <a:gd name="T5" fmla="*/ 8 h 85"/>
              <a:gd name="T6" fmla="*/ 40 w 81"/>
              <a:gd name="T7" fmla="*/ 0 h 85"/>
              <a:gd name="T8" fmla="*/ 41 w 81"/>
              <a:gd name="T9" fmla="*/ 0 h 85"/>
              <a:gd name="T10" fmla="*/ 52 w 81"/>
              <a:gd name="T11" fmla="*/ 8 h 85"/>
              <a:gd name="T12" fmla="*/ 70 w 81"/>
              <a:gd name="T13" fmla="*/ 75 h 85"/>
              <a:gd name="T14" fmla="*/ 78 w 81"/>
              <a:gd name="T15" fmla="*/ 75 h 85"/>
              <a:gd name="T16" fmla="*/ 81 w 81"/>
              <a:gd name="T17" fmla="*/ 78 h 85"/>
              <a:gd name="T18" fmla="*/ 81 w 81"/>
              <a:gd name="T19" fmla="*/ 82 h 85"/>
              <a:gd name="T20" fmla="*/ 78 w 81"/>
              <a:gd name="T21" fmla="*/ 85 h 85"/>
              <a:gd name="T22" fmla="*/ 3 w 81"/>
              <a:gd name="T23" fmla="*/ 85 h 85"/>
              <a:gd name="T24" fmla="*/ 0 w 81"/>
              <a:gd name="T25" fmla="*/ 82 h 85"/>
              <a:gd name="T26" fmla="*/ 0 w 81"/>
              <a:gd name="T27" fmla="*/ 78 h 85"/>
              <a:gd name="T28" fmla="*/ 3 w 81"/>
              <a:gd name="T29" fmla="*/ 75 h 85"/>
              <a:gd name="T30" fmla="*/ 65 w 81"/>
              <a:gd name="T31" fmla="*/ 75 h 85"/>
              <a:gd name="T32" fmla="*/ 62 w 81"/>
              <a:gd name="T33" fmla="*/ 64 h 85"/>
              <a:gd name="T34" fmla="*/ 19 w 81"/>
              <a:gd name="T35" fmla="*/ 64 h 85"/>
              <a:gd name="T36" fmla="*/ 16 w 81"/>
              <a:gd name="T37" fmla="*/ 75 h 85"/>
              <a:gd name="T38" fmla="*/ 65 w 81"/>
              <a:gd name="T39" fmla="*/ 75 h 85"/>
              <a:gd name="T40" fmla="*/ 57 w 81"/>
              <a:gd name="T41" fmla="*/ 47 h 85"/>
              <a:gd name="T42" fmla="*/ 54 w 81"/>
              <a:gd name="T43" fmla="*/ 36 h 85"/>
              <a:gd name="T44" fmla="*/ 27 w 81"/>
              <a:gd name="T45" fmla="*/ 36 h 85"/>
              <a:gd name="T46" fmla="*/ 24 w 81"/>
              <a:gd name="T47" fmla="*/ 47 h 85"/>
              <a:gd name="T48" fmla="*/ 57 w 81"/>
              <a:gd name="T49" fmla="*/ 47 h 85"/>
              <a:gd name="T50" fmla="*/ 50 w 81"/>
              <a:gd name="T51" fmla="*/ 20 h 85"/>
              <a:gd name="T52" fmla="*/ 47 w 81"/>
              <a:gd name="T53" fmla="*/ 9 h 85"/>
              <a:gd name="T54" fmla="*/ 41 w 81"/>
              <a:gd name="T55" fmla="*/ 6 h 85"/>
              <a:gd name="T56" fmla="*/ 40 w 81"/>
              <a:gd name="T57" fmla="*/ 6 h 85"/>
              <a:gd name="T58" fmla="*/ 35 w 81"/>
              <a:gd name="T59" fmla="*/ 9 h 85"/>
              <a:gd name="T60" fmla="*/ 32 w 81"/>
              <a:gd name="T61" fmla="*/ 20 h 85"/>
              <a:gd name="T62" fmla="*/ 50 w 81"/>
              <a:gd name="T63"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85">
                <a:moveTo>
                  <a:pt x="3" y="75"/>
                </a:moveTo>
                <a:cubicBezTo>
                  <a:pt x="11" y="75"/>
                  <a:pt x="11" y="75"/>
                  <a:pt x="11" y="75"/>
                </a:cubicBezTo>
                <a:cubicBezTo>
                  <a:pt x="30" y="8"/>
                  <a:pt x="30" y="8"/>
                  <a:pt x="30" y="8"/>
                </a:cubicBezTo>
                <a:cubicBezTo>
                  <a:pt x="31" y="3"/>
                  <a:pt x="35" y="1"/>
                  <a:pt x="40" y="0"/>
                </a:cubicBezTo>
                <a:cubicBezTo>
                  <a:pt x="40" y="0"/>
                  <a:pt x="41" y="0"/>
                  <a:pt x="41" y="0"/>
                </a:cubicBezTo>
                <a:cubicBezTo>
                  <a:pt x="46" y="1"/>
                  <a:pt x="50" y="3"/>
                  <a:pt x="52" y="8"/>
                </a:cubicBezTo>
                <a:cubicBezTo>
                  <a:pt x="70" y="75"/>
                  <a:pt x="70" y="75"/>
                  <a:pt x="70" y="75"/>
                </a:cubicBezTo>
                <a:cubicBezTo>
                  <a:pt x="78" y="75"/>
                  <a:pt x="78" y="75"/>
                  <a:pt x="78" y="75"/>
                </a:cubicBezTo>
                <a:cubicBezTo>
                  <a:pt x="79" y="75"/>
                  <a:pt x="81" y="76"/>
                  <a:pt x="81" y="78"/>
                </a:cubicBezTo>
                <a:cubicBezTo>
                  <a:pt x="81" y="82"/>
                  <a:pt x="81" y="82"/>
                  <a:pt x="81" y="82"/>
                </a:cubicBezTo>
                <a:cubicBezTo>
                  <a:pt x="81" y="84"/>
                  <a:pt x="79" y="85"/>
                  <a:pt x="78" y="85"/>
                </a:cubicBezTo>
                <a:cubicBezTo>
                  <a:pt x="3" y="85"/>
                  <a:pt x="3" y="85"/>
                  <a:pt x="3" y="85"/>
                </a:cubicBezTo>
                <a:cubicBezTo>
                  <a:pt x="2" y="85"/>
                  <a:pt x="0" y="84"/>
                  <a:pt x="0" y="82"/>
                </a:cubicBezTo>
                <a:cubicBezTo>
                  <a:pt x="0" y="78"/>
                  <a:pt x="0" y="78"/>
                  <a:pt x="0" y="78"/>
                </a:cubicBezTo>
                <a:cubicBezTo>
                  <a:pt x="0" y="76"/>
                  <a:pt x="2" y="75"/>
                  <a:pt x="3" y="75"/>
                </a:cubicBezTo>
                <a:close/>
                <a:moveTo>
                  <a:pt x="65" y="75"/>
                </a:moveTo>
                <a:cubicBezTo>
                  <a:pt x="62" y="64"/>
                  <a:pt x="62" y="64"/>
                  <a:pt x="62" y="64"/>
                </a:cubicBezTo>
                <a:cubicBezTo>
                  <a:pt x="19" y="64"/>
                  <a:pt x="19" y="64"/>
                  <a:pt x="19" y="64"/>
                </a:cubicBezTo>
                <a:cubicBezTo>
                  <a:pt x="16" y="75"/>
                  <a:pt x="16" y="75"/>
                  <a:pt x="16" y="75"/>
                </a:cubicBezTo>
                <a:cubicBezTo>
                  <a:pt x="65" y="75"/>
                  <a:pt x="65" y="75"/>
                  <a:pt x="65" y="75"/>
                </a:cubicBezTo>
                <a:close/>
                <a:moveTo>
                  <a:pt x="57" y="47"/>
                </a:moveTo>
                <a:cubicBezTo>
                  <a:pt x="54" y="36"/>
                  <a:pt x="54" y="36"/>
                  <a:pt x="54" y="36"/>
                </a:cubicBezTo>
                <a:cubicBezTo>
                  <a:pt x="27" y="36"/>
                  <a:pt x="27" y="36"/>
                  <a:pt x="27" y="36"/>
                </a:cubicBezTo>
                <a:cubicBezTo>
                  <a:pt x="24" y="47"/>
                  <a:pt x="24" y="47"/>
                  <a:pt x="24" y="47"/>
                </a:cubicBezTo>
                <a:cubicBezTo>
                  <a:pt x="57" y="47"/>
                  <a:pt x="57" y="47"/>
                  <a:pt x="57" y="47"/>
                </a:cubicBezTo>
                <a:close/>
                <a:moveTo>
                  <a:pt x="50" y="20"/>
                </a:moveTo>
                <a:cubicBezTo>
                  <a:pt x="47" y="9"/>
                  <a:pt x="47" y="9"/>
                  <a:pt x="47" y="9"/>
                </a:cubicBezTo>
                <a:cubicBezTo>
                  <a:pt x="46" y="7"/>
                  <a:pt x="44" y="6"/>
                  <a:pt x="41" y="6"/>
                </a:cubicBezTo>
                <a:cubicBezTo>
                  <a:pt x="41" y="6"/>
                  <a:pt x="40" y="6"/>
                  <a:pt x="40" y="6"/>
                </a:cubicBezTo>
                <a:cubicBezTo>
                  <a:pt x="38" y="6"/>
                  <a:pt x="35" y="7"/>
                  <a:pt x="35" y="9"/>
                </a:cubicBezTo>
                <a:cubicBezTo>
                  <a:pt x="32" y="20"/>
                  <a:pt x="32" y="20"/>
                  <a:pt x="32" y="20"/>
                </a:cubicBezTo>
                <a:lnTo>
                  <a:pt x="50" y="2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3"/>
          <p:cNvSpPr>
            <a:spLocks/>
          </p:cNvSpPr>
          <p:nvPr userDrawn="1"/>
        </p:nvSpPr>
        <p:spPr bwMode="auto">
          <a:xfrm>
            <a:off x="1179650" y="3205752"/>
            <a:ext cx="490905" cy="515299"/>
          </a:xfrm>
          <a:custGeom>
            <a:avLst/>
            <a:gdLst>
              <a:gd name="T0" fmla="*/ 50 w 68"/>
              <a:gd name="T1" fmla="*/ 28 h 71"/>
              <a:gd name="T2" fmla="*/ 68 w 68"/>
              <a:gd name="T3" fmla="*/ 28 h 71"/>
              <a:gd name="T4" fmla="*/ 38 w 68"/>
              <a:gd name="T5" fmla="*/ 2 h 71"/>
              <a:gd name="T6" fmla="*/ 35 w 68"/>
              <a:gd name="T7" fmla="*/ 0 h 71"/>
              <a:gd name="T8" fmla="*/ 31 w 68"/>
              <a:gd name="T9" fmla="*/ 2 h 71"/>
              <a:gd name="T10" fmla="*/ 0 w 68"/>
              <a:gd name="T11" fmla="*/ 28 h 71"/>
              <a:gd name="T12" fmla="*/ 19 w 68"/>
              <a:gd name="T13" fmla="*/ 28 h 71"/>
              <a:gd name="T14" fmla="*/ 31 w 68"/>
              <a:gd name="T15" fmla="*/ 2 h 71"/>
              <a:gd name="T16" fmla="*/ 31 w 68"/>
              <a:gd name="T17" fmla="*/ 3 h 71"/>
              <a:gd name="T18" fmla="*/ 22 w 68"/>
              <a:gd name="T19" fmla="*/ 28 h 71"/>
              <a:gd name="T20" fmla="*/ 32 w 68"/>
              <a:gd name="T21" fmla="*/ 28 h 71"/>
              <a:gd name="T22" fmla="*/ 32 w 68"/>
              <a:gd name="T23" fmla="*/ 61 h 71"/>
              <a:gd name="T24" fmla="*/ 32 w 68"/>
              <a:gd name="T25" fmla="*/ 62 h 71"/>
              <a:gd name="T26" fmla="*/ 32 w 68"/>
              <a:gd name="T27" fmla="*/ 65 h 71"/>
              <a:gd name="T28" fmla="*/ 38 w 68"/>
              <a:gd name="T29" fmla="*/ 71 h 71"/>
              <a:gd name="T30" fmla="*/ 44 w 68"/>
              <a:gd name="T31" fmla="*/ 65 h 71"/>
              <a:gd name="T32" fmla="*/ 44 w 68"/>
              <a:gd name="T33" fmla="*/ 62 h 71"/>
              <a:gd name="T34" fmla="*/ 40 w 68"/>
              <a:gd name="T35" fmla="*/ 62 h 71"/>
              <a:gd name="T36" fmla="*/ 40 w 68"/>
              <a:gd name="T37" fmla="*/ 63 h 71"/>
              <a:gd name="T38" fmla="*/ 40 w 68"/>
              <a:gd name="T39" fmla="*/ 65 h 71"/>
              <a:gd name="T40" fmla="*/ 38 w 68"/>
              <a:gd name="T41" fmla="*/ 67 h 71"/>
              <a:gd name="T42" fmla="*/ 36 w 68"/>
              <a:gd name="T43" fmla="*/ 65 h 71"/>
              <a:gd name="T44" fmla="*/ 36 w 68"/>
              <a:gd name="T45" fmla="*/ 63 h 71"/>
              <a:gd name="T46" fmla="*/ 36 w 68"/>
              <a:gd name="T47" fmla="*/ 62 h 71"/>
              <a:gd name="T48" fmla="*/ 36 w 68"/>
              <a:gd name="T49" fmla="*/ 56 h 71"/>
              <a:gd name="T50" fmla="*/ 36 w 68"/>
              <a:gd name="T51" fmla="*/ 28 h 71"/>
              <a:gd name="T52" fmla="*/ 47 w 68"/>
              <a:gd name="T53" fmla="*/ 28 h 71"/>
              <a:gd name="T54" fmla="*/ 38 w 68"/>
              <a:gd name="T55" fmla="*/ 3 h 71"/>
              <a:gd name="T56" fmla="*/ 38 w 68"/>
              <a:gd name="T57" fmla="*/ 2 h 71"/>
              <a:gd name="T58" fmla="*/ 50 w 68"/>
              <a:gd name="T59" fmla="*/ 2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71">
                <a:moveTo>
                  <a:pt x="50" y="28"/>
                </a:moveTo>
                <a:cubicBezTo>
                  <a:pt x="68" y="28"/>
                  <a:pt x="68" y="28"/>
                  <a:pt x="68" y="28"/>
                </a:cubicBezTo>
                <a:cubicBezTo>
                  <a:pt x="64" y="14"/>
                  <a:pt x="53" y="3"/>
                  <a:pt x="38" y="2"/>
                </a:cubicBezTo>
                <a:cubicBezTo>
                  <a:pt x="37" y="1"/>
                  <a:pt x="36" y="0"/>
                  <a:pt x="35" y="0"/>
                </a:cubicBezTo>
                <a:cubicBezTo>
                  <a:pt x="33" y="0"/>
                  <a:pt x="32" y="1"/>
                  <a:pt x="31" y="2"/>
                </a:cubicBezTo>
                <a:cubicBezTo>
                  <a:pt x="16" y="3"/>
                  <a:pt x="4" y="14"/>
                  <a:pt x="0" y="28"/>
                </a:cubicBezTo>
                <a:cubicBezTo>
                  <a:pt x="19" y="28"/>
                  <a:pt x="19" y="28"/>
                  <a:pt x="19" y="28"/>
                </a:cubicBezTo>
                <a:cubicBezTo>
                  <a:pt x="19" y="12"/>
                  <a:pt x="29" y="4"/>
                  <a:pt x="31" y="2"/>
                </a:cubicBezTo>
                <a:cubicBezTo>
                  <a:pt x="31" y="2"/>
                  <a:pt x="31" y="2"/>
                  <a:pt x="31" y="3"/>
                </a:cubicBezTo>
                <a:cubicBezTo>
                  <a:pt x="20" y="16"/>
                  <a:pt x="22" y="28"/>
                  <a:pt x="22" y="28"/>
                </a:cubicBezTo>
                <a:cubicBezTo>
                  <a:pt x="32" y="28"/>
                  <a:pt x="32" y="28"/>
                  <a:pt x="32" y="28"/>
                </a:cubicBezTo>
                <a:cubicBezTo>
                  <a:pt x="32" y="61"/>
                  <a:pt x="32" y="61"/>
                  <a:pt x="32" y="61"/>
                </a:cubicBezTo>
                <a:cubicBezTo>
                  <a:pt x="32" y="62"/>
                  <a:pt x="32" y="62"/>
                  <a:pt x="32" y="62"/>
                </a:cubicBezTo>
                <a:cubicBezTo>
                  <a:pt x="32" y="65"/>
                  <a:pt x="32" y="65"/>
                  <a:pt x="32" y="65"/>
                </a:cubicBezTo>
                <a:cubicBezTo>
                  <a:pt x="32" y="68"/>
                  <a:pt x="35" y="71"/>
                  <a:pt x="38" y="71"/>
                </a:cubicBezTo>
                <a:cubicBezTo>
                  <a:pt x="41" y="71"/>
                  <a:pt x="44" y="68"/>
                  <a:pt x="44" y="65"/>
                </a:cubicBezTo>
                <a:cubicBezTo>
                  <a:pt x="44" y="62"/>
                  <a:pt x="44" y="62"/>
                  <a:pt x="44" y="62"/>
                </a:cubicBezTo>
                <a:cubicBezTo>
                  <a:pt x="40" y="62"/>
                  <a:pt x="40" y="62"/>
                  <a:pt x="40" y="62"/>
                </a:cubicBezTo>
                <a:cubicBezTo>
                  <a:pt x="40" y="63"/>
                  <a:pt x="40" y="63"/>
                  <a:pt x="40" y="63"/>
                </a:cubicBezTo>
                <a:cubicBezTo>
                  <a:pt x="40" y="65"/>
                  <a:pt x="40" y="65"/>
                  <a:pt x="40" y="65"/>
                </a:cubicBezTo>
                <a:cubicBezTo>
                  <a:pt x="40" y="66"/>
                  <a:pt x="39" y="67"/>
                  <a:pt x="38" y="67"/>
                </a:cubicBezTo>
                <a:cubicBezTo>
                  <a:pt x="37" y="67"/>
                  <a:pt x="36" y="66"/>
                  <a:pt x="36" y="65"/>
                </a:cubicBezTo>
                <a:cubicBezTo>
                  <a:pt x="36" y="63"/>
                  <a:pt x="36" y="63"/>
                  <a:pt x="36" y="63"/>
                </a:cubicBezTo>
                <a:cubicBezTo>
                  <a:pt x="36" y="62"/>
                  <a:pt x="36" y="62"/>
                  <a:pt x="36" y="62"/>
                </a:cubicBezTo>
                <a:cubicBezTo>
                  <a:pt x="36" y="56"/>
                  <a:pt x="36" y="56"/>
                  <a:pt x="36" y="56"/>
                </a:cubicBezTo>
                <a:cubicBezTo>
                  <a:pt x="36" y="28"/>
                  <a:pt x="36" y="28"/>
                  <a:pt x="36" y="28"/>
                </a:cubicBezTo>
                <a:cubicBezTo>
                  <a:pt x="47" y="28"/>
                  <a:pt x="47" y="28"/>
                  <a:pt x="47" y="28"/>
                </a:cubicBezTo>
                <a:cubicBezTo>
                  <a:pt x="47" y="28"/>
                  <a:pt x="49" y="16"/>
                  <a:pt x="38" y="3"/>
                </a:cubicBezTo>
                <a:cubicBezTo>
                  <a:pt x="38" y="2"/>
                  <a:pt x="38" y="2"/>
                  <a:pt x="38" y="2"/>
                </a:cubicBezTo>
                <a:cubicBezTo>
                  <a:pt x="40" y="4"/>
                  <a:pt x="50" y="12"/>
                  <a:pt x="50" y="28"/>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4"/>
          <p:cNvSpPr>
            <a:spLocks/>
          </p:cNvSpPr>
          <p:nvPr userDrawn="1"/>
        </p:nvSpPr>
        <p:spPr bwMode="auto">
          <a:xfrm>
            <a:off x="8761710" y="3455186"/>
            <a:ext cx="16433" cy="16433"/>
          </a:xfrm>
          <a:custGeom>
            <a:avLst/>
            <a:gdLst>
              <a:gd name="T0" fmla="*/ 0 w 7"/>
              <a:gd name="T1" fmla="*/ 0 h 7"/>
              <a:gd name="T2" fmla="*/ 7 w 7"/>
              <a:gd name="T3" fmla="*/ 0 h 7"/>
              <a:gd name="T4" fmla="*/ 7 w 7"/>
              <a:gd name="T5" fmla="*/ 7 h 7"/>
              <a:gd name="T6" fmla="*/ 0 w 7"/>
              <a:gd name="T7" fmla="*/ 7 h 7"/>
              <a:gd name="T8" fmla="*/ 0 w 7"/>
              <a:gd name="T9" fmla="*/ 0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7" y="0"/>
                </a:lnTo>
                <a:lnTo>
                  <a:pt x="7" y="7"/>
                </a:lnTo>
                <a:lnTo>
                  <a:pt x="0" y="7"/>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5"/>
          <p:cNvSpPr>
            <a:spLocks/>
          </p:cNvSpPr>
          <p:nvPr userDrawn="1"/>
        </p:nvSpPr>
        <p:spPr bwMode="auto">
          <a:xfrm>
            <a:off x="8761710" y="3454012"/>
            <a:ext cx="16433" cy="18780"/>
          </a:xfrm>
          <a:custGeom>
            <a:avLst/>
            <a:gdLst>
              <a:gd name="T0" fmla="*/ 0 w 7"/>
              <a:gd name="T1" fmla="*/ 0 h 8"/>
              <a:gd name="T2" fmla="*/ 7 w 7"/>
              <a:gd name="T3" fmla="*/ 0 h 8"/>
              <a:gd name="T4" fmla="*/ 7 w 7"/>
              <a:gd name="T5" fmla="*/ 8 h 8"/>
              <a:gd name="T6" fmla="*/ 0 w 7"/>
              <a:gd name="T7" fmla="*/ 8 h 8"/>
              <a:gd name="T8" fmla="*/ 0 w 7"/>
              <a:gd name="T9" fmla="*/ 0 h 8"/>
              <a:gd name="T10" fmla="*/ 0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0" y="0"/>
                </a:moveTo>
                <a:lnTo>
                  <a:pt x="7" y="0"/>
                </a:lnTo>
                <a:lnTo>
                  <a:pt x="7" y="8"/>
                </a:lnTo>
                <a:lnTo>
                  <a:pt x="0" y="8"/>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76"/>
          <p:cNvSpPr>
            <a:spLocks/>
          </p:cNvSpPr>
          <p:nvPr userDrawn="1"/>
        </p:nvSpPr>
        <p:spPr bwMode="auto">
          <a:xfrm>
            <a:off x="7241184" y="3218088"/>
            <a:ext cx="406117" cy="490628"/>
          </a:xfrm>
          <a:custGeom>
            <a:avLst/>
            <a:gdLst>
              <a:gd name="T0" fmla="*/ 31 w 73"/>
              <a:gd name="T1" fmla="*/ 88 h 88"/>
              <a:gd name="T2" fmla="*/ 29 w 73"/>
              <a:gd name="T3" fmla="*/ 82 h 88"/>
              <a:gd name="T4" fmla="*/ 12 w 73"/>
              <a:gd name="T5" fmla="*/ 68 h 88"/>
              <a:gd name="T6" fmla="*/ 6 w 73"/>
              <a:gd name="T7" fmla="*/ 56 h 88"/>
              <a:gd name="T8" fmla="*/ 1 w 73"/>
              <a:gd name="T9" fmla="*/ 45 h 88"/>
              <a:gd name="T10" fmla="*/ 6 w 73"/>
              <a:gd name="T11" fmla="*/ 39 h 88"/>
              <a:gd name="T12" fmla="*/ 16 w 73"/>
              <a:gd name="T13" fmla="*/ 54 h 88"/>
              <a:gd name="T14" fmla="*/ 21 w 73"/>
              <a:gd name="T15" fmla="*/ 53 h 88"/>
              <a:gd name="T16" fmla="*/ 21 w 73"/>
              <a:gd name="T17" fmla="*/ 41 h 88"/>
              <a:gd name="T18" fmla="*/ 15 w 73"/>
              <a:gd name="T19" fmla="*/ 14 h 88"/>
              <a:gd name="T20" fmla="*/ 22 w 73"/>
              <a:gd name="T21" fmla="*/ 12 h 88"/>
              <a:gd name="T22" fmla="*/ 33 w 73"/>
              <a:gd name="T23" fmla="*/ 40 h 88"/>
              <a:gd name="T24" fmla="*/ 34 w 73"/>
              <a:gd name="T25" fmla="*/ 3 h 88"/>
              <a:gd name="T26" fmla="*/ 42 w 73"/>
              <a:gd name="T27" fmla="*/ 4 h 88"/>
              <a:gd name="T28" fmla="*/ 46 w 73"/>
              <a:gd name="T29" fmla="*/ 40 h 88"/>
              <a:gd name="T30" fmla="*/ 54 w 73"/>
              <a:gd name="T31" fmla="*/ 9 h 88"/>
              <a:gd name="T32" fmla="*/ 60 w 73"/>
              <a:gd name="T33" fmla="*/ 11 h 88"/>
              <a:gd name="T34" fmla="*/ 57 w 73"/>
              <a:gd name="T35" fmla="*/ 44 h 88"/>
              <a:gd name="T36" fmla="*/ 69 w 73"/>
              <a:gd name="T37" fmla="*/ 21 h 88"/>
              <a:gd name="T38" fmla="*/ 73 w 73"/>
              <a:gd name="T39" fmla="*/ 24 h 88"/>
              <a:gd name="T40" fmla="*/ 65 w 73"/>
              <a:gd name="T41" fmla="*/ 54 h 88"/>
              <a:gd name="T42" fmla="*/ 60 w 73"/>
              <a:gd name="T43" fmla="*/ 83 h 88"/>
              <a:gd name="T44" fmla="*/ 58 w 73"/>
              <a:gd name="T45" fmla="*/ 88 h 88"/>
              <a:gd name="T46" fmla="*/ 31 w 73"/>
              <a:gd name="T47" fmla="*/ 88 h 88"/>
              <a:gd name="T48" fmla="*/ 31 w 73"/>
              <a:gd name="T4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88">
                <a:moveTo>
                  <a:pt x="31" y="88"/>
                </a:moveTo>
                <a:cubicBezTo>
                  <a:pt x="31" y="88"/>
                  <a:pt x="33" y="86"/>
                  <a:pt x="29" y="82"/>
                </a:cubicBezTo>
                <a:cubicBezTo>
                  <a:pt x="29" y="82"/>
                  <a:pt x="19" y="76"/>
                  <a:pt x="12" y="68"/>
                </a:cubicBezTo>
                <a:cubicBezTo>
                  <a:pt x="11" y="66"/>
                  <a:pt x="6" y="60"/>
                  <a:pt x="6" y="56"/>
                </a:cubicBezTo>
                <a:cubicBezTo>
                  <a:pt x="5" y="53"/>
                  <a:pt x="1" y="45"/>
                  <a:pt x="1" y="45"/>
                </a:cubicBezTo>
                <a:cubicBezTo>
                  <a:pt x="1" y="45"/>
                  <a:pt x="0" y="39"/>
                  <a:pt x="6" y="39"/>
                </a:cubicBezTo>
                <a:cubicBezTo>
                  <a:pt x="11" y="41"/>
                  <a:pt x="16" y="54"/>
                  <a:pt x="16" y="54"/>
                </a:cubicBezTo>
                <a:cubicBezTo>
                  <a:pt x="16" y="54"/>
                  <a:pt x="21" y="57"/>
                  <a:pt x="21" y="53"/>
                </a:cubicBezTo>
                <a:cubicBezTo>
                  <a:pt x="21" y="53"/>
                  <a:pt x="22" y="48"/>
                  <a:pt x="21" y="41"/>
                </a:cubicBezTo>
                <a:cubicBezTo>
                  <a:pt x="19" y="32"/>
                  <a:pt x="16" y="25"/>
                  <a:pt x="15" y="14"/>
                </a:cubicBezTo>
                <a:cubicBezTo>
                  <a:pt x="14" y="6"/>
                  <a:pt x="21" y="9"/>
                  <a:pt x="22" y="12"/>
                </a:cubicBezTo>
                <a:cubicBezTo>
                  <a:pt x="23" y="12"/>
                  <a:pt x="28" y="40"/>
                  <a:pt x="33" y="40"/>
                </a:cubicBezTo>
                <a:cubicBezTo>
                  <a:pt x="37" y="40"/>
                  <a:pt x="32" y="5"/>
                  <a:pt x="34" y="3"/>
                </a:cubicBezTo>
                <a:cubicBezTo>
                  <a:pt x="36" y="0"/>
                  <a:pt x="41" y="2"/>
                  <a:pt x="42" y="4"/>
                </a:cubicBezTo>
                <a:cubicBezTo>
                  <a:pt x="42" y="7"/>
                  <a:pt x="43" y="40"/>
                  <a:pt x="46" y="40"/>
                </a:cubicBezTo>
                <a:cubicBezTo>
                  <a:pt x="49" y="40"/>
                  <a:pt x="52" y="9"/>
                  <a:pt x="54" y="9"/>
                </a:cubicBezTo>
                <a:cubicBezTo>
                  <a:pt x="57" y="6"/>
                  <a:pt x="60" y="7"/>
                  <a:pt x="60" y="11"/>
                </a:cubicBezTo>
                <a:cubicBezTo>
                  <a:pt x="60" y="13"/>
                  <a:pt x="55" y="42"/>
                  <a:pt x="57" y="44"/>
                </a:cubicBezTo>
                <a:cubicBezTo>
                  <a:pt x="60" y="46"/>
                  <a:pt x="64" y="28"/>
                  <a:pt x="69" y="21"/>
                </a:cubicBezTo>
                <a:cubicBezTo>
                  <a:pt x="70" y="21"/>
                  <a:pt x="73" y="22"/>
                  <a:pt x="73" y="24"/>
                </a:cubicBezTo>
                <a:cubicBezTo>
                  <a:pt x="72" y="30"/>
                  <a:pt x="65" y="53"/>
                  <a:pt x="65" y="54"/>
                </a:cubicBezTo>
                <a:cubicBezTo>
                  <a:pt x="65" y="54"/>
                  <a:pt x="65" y="67"/>
                  <a:pt x="60" y="83"/>
                </a:cubicBezTo>
                <a:cubicBezTo>
                  <a:pt x="58" y="88"/>
                  <a:pt x="58" y="88"/>
                  <a:pt x="58" y="88"/>
                </a:cubicBezTo>
                <a:cubicBezTo>
                  <a:pt x="31" y="88"/>
                  <a:pt x="31" y="88"/>
                  <a:pt x="31" y="88"/>
                </a:cubicBezTo>
                <a:cubicBezTo>
                  <a:pt x="31" y="88"/>
                  <a:pt x="31" y="88"/>
                  <a:pt x="31" y="88"/>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77"/>
          <p:cNvSpPr>
            <a:spLocks/>
          </p:cNvSpPr>
          <p:nvPr userDrawn="1"/>
        </p:nvSpPr>
        <p:spPr bwMode="auto">
          <a:xfrm>
            <a:off x="8542220" y="1738689"/>
            <a:ext cx="455414" cy="373253"/>
          </a:xfrm>
          <a:custGeom>
            <a:avLst/>
            <a:gdLst>
              <a:gd name="T0" fmla="*/ 82 w 82"/>
              <a:gd name="T1" fmla="*/ 9 h 67"/>
              <a:gd name="T2" fmla="*/ 72 w 82"/>
              <a:gd name="T3" fmla="*/ 11 h 67"/>
              <a:gd name="T4" fmla="*/ 80 w 82"/>
              <a:gd name="T5" fmla="*/ 2 h 67"/>
              <a:gd name="T6" fmla="*/ 68 w 82"/>
              <a:gd name="T7" fmla="*/ 6 h 67"/>
              <a:gd name="T8" fmla="*/ 57 w 82"/>
              <a:gd name="T9" fmla="*/ 0 h 67"/>
              <a:gd name="T10" fmla="*/ 40 w 82"/>
              <a:gd name="T11" fmla="*/ 17 h 67"/>
              <a:gd name="T12" fmla="*/ 41 w 82"/>
              <a:gd name="T13" fmla="*/ 21 h 67"/>
              <a:gd name="T14" fmla="*/ 6 w 82"/>
              <a:gd name="T15" fmla="*/ 4 h 67"/>
              <a:gd name="T16" fmla="*/ 4 w 82"/>
              <a:gd name="T17" fmla="*/ 12 h 67"/>
              <a:gd name="T18" fmla="*/ 11 w 82"/>
              <a:gd name="T19" fmla="*/ 26 h 67"/>
              <a:gd name="T20" fmla="*/ 4 w 82"/>
              <a:gd name="T21" fmla="*/ 24 h 67"/>
              <a:gd name="T22" fmla="*/ 4 w 82"/>
              <a:gd name="T23" fmla="*/ 24 h 67"/>
              <a:gd name="T24" fmla="*/ 17 w 82"/>
              <a:gd name="T25" fmla="*/ 41 h 67"/>
              <a:gd name="T26" fmla="*/ 12 w 82"/>
              <a:gd name="T27" fmla="*/ 42 h 67"/>
              <a:gd name="T28" fmla="*/ 9 w 82"/>
              <a:gd name="T29" fmla="*/ 41 h 67"/>
              <a:gd name="T30" fmla="*/ 25 w 82"/>
              <a:gd name="T31" fmla="*/ 53 h 67"/>
              <a:gd name="T32" fmla="*/ 4 w 82"/>
              <a:gd name="T33" fmla="*/ 60 h 67"/>
              <a:gd name="T34" fmla="*/ 0 w 82"/>
              <a:gd name="T35" fmla="*/ 60 h 67"/>
              <a:gd name="T36" fmla="*/ 26 w 82"/>
              <a:gd name="T37" fmla="*/ 67 h 67"/>
              <a:gd name="T38" fmla="*/ 73 w 82"/>
              <a:gd name="T39" fmla="*/ 19 h 67"/>
              <a:gd name="T40" fmla="*/ 73 w 82"/>
              <a:gd name="T41" fmla="*/ 17 h 67"/>
              <a:gd name="T42" fmla="*/ 82 w 82"/>
              <a:gd name="T43"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67">
                <a:moveTo>
                  <a:pt x="82" y="9"/>
                </a:moveTo>
                <a:cubicBezTo>
                  <a:pt x="79" y="10"/>
                  <a:pt x="75" y="11"/>
                  <a:pt x="72" y="11"/>
                </a:cubicBezTo>
                <a:cubicBezTo>
                  <a:pt x="75" y="9"/>
                  <a:pt x="78" y="6"/>
                  <a:pt x="80" y="2"/>
                </a:cubicBezTo>
                <a:cubicBezTo>
                  <a:pt x="76" y="4"/>
                  <a:pt x="73" y="5"/>
                  <a:pt x="68" y="6"/>
                </a:cubicBezTo>
                <a:cubicBezTo>
                  <a:pt x="66" y="2"/>
                  <a:pt x="61" y="0"/>
                  <a:pt x="57" y="0"/>
                </a:cubicBezTo>
                <a:cubicBezTo>
                  <a:pt x="48" y="0"/>
                  <a:pt x="40" y="8"/>
                  <a:pt x="40" y="17"/>
                </a:cubicBezTo>
                <a:cubicBezTo>
                  <a:pt x="40" y="19"/>
                  <a:pt x="40" y="20"/>
                  <a:pt x="41" y="21"/>
                </a:cubicBezTo>
                <a:cubicBezTo>
                  <a:pt x="27" y="21"/>
                  <a:pt x="14" y="14"/>
                  <a:pt x="6" y="4"/>
                </a:cubicBezTo>
                <a:cubicBezTo>
                  <a:pt x="4" y="6"/>
                  <a:pt x="4" y="9"/>
                  <a:pt x="4" y="12"/>
                </a:cubicBezTo>
                <a:cubicBezTo>
                  <a:pt x="4" y="18"/>
                  <a:pt x="6" y="23"/>
                  <a:pt x="11" y="26"/>
                </a:cubicBezTo>
                <a:cubicBezTo>
                  <a:pt x="9" y="26"/>
                  <a:pt x="6" y="25"/>
                  <a:pt x="4" y="24"/>
                </a:cubicBezTo>
                <a:cubicBezTo>
                  <a:pt x="4" y="24"/>
                  <a:pt x="4" y="24"/>
                  <a:pt x="4" y="24"/>
                </a:cubicBezTo>
                <a:cubicBezTo>
                  <a:pt x="4" y="32"/>
                  <a:pt x="9" y="39"/>
                  <a:pt x="17" y="41"/>
                </a:cubicBezTo>
                <a:cubicBezTo>
                  <a:pt x="16" y="41"/>
                  <a:pt x="14" y="42"/>
                  <a:pt x="12" y="42"/>
                </a:cubicBezTo>
                <a:cubicBezTo>
                  <a:pt x="11" y="42"/>
                  <a:pt x="10" y="41"/>
                  <a:pt x="9" y="41"/>
                </a:cubicBezTo>
                <a:cubicBezTo>
                  <a:pt x="11" y="48"/>
                  <a:pt x="18" y="53"/>
                  <a:pt x="25" y="53"/>
                </a:cubicBezTo>
                <a:cubicBezTo>
                  <a:pt x="19" y="57"/>
                  <a:pt x="12" y="60"/>
                  <a:pt x="4" y="60"/>
                </a:cubicBezTo>
                <a:cubicBezTo>
                  <a:pt x="3" y="60"/>
                  <a:pt x="2" y="60"/>
                  <a:pt x="0" y="60"/>
                </a:cubicBezTo>
                <a:cubicBezTo>
                  <a:pt x="7" y="65"/>
                  <a:pt x="16" y="67"/>
                  <a:pt x="26" y="67"/>
                </a:cubicBezTo>
                <a:cubicBezTo>
                  <a:pt x="57" y="67"/>
                  <a:pt x="73" y="42"/>
                  <a:pt x="73" y="19"/>
                </a:cubicBezTo>
                <a:cubicBezTo>
                  <a:pt x="73" y="19"/>
                  <a:pt x="73" y="18"/>
                  <a:pt x="73" y="17"/>
                </a:cubicBezTo>
                <a:cubicBezTo>
                  <a:pt x="77" y="15"/>
                  <a:pt x="80" y="12"/>
                  <a:pt x="82" y="9"/>
                </a:cubicBez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78"/>
          <p:cNvSpPr>
            <a:spLocks/>
          </p:cNvSpPr>
          <p:nvPr userDrawn="1"/>
        </p:nvSpPr>
        <p:spPr bwMode="auto">
          <a:xfrm>
            <a:off x="8661941" y="3238042"/>
            <a:ext cx="215970" cy="450719"/>
          </a:xfrm>
          <a:custGeom>
            <a:avLst/>
            <a:gdLst>
              <a:gd name="T0" fmla="*/ 0 w 39"/>
              <a:gd name="T1" fmla="*/ 26 h 81"/>
              <a:gd name="T2" fmla="*/ 8 w 39"/>
              <a:gd name="T3" fmla="*/ 26 h 81"/>
              <a:gd name="T4" fmla="*/ 8 w 39"/>
              <a:gd name="T5" fmla="*/ 18 h 81"/>
              <a:gd name="T6" fmla="*/ 11 w 39"/>
              <a:gd name="T7" fmla="*/ 5 h 81"/>
              <a:gd name="T8" fmla="*/ 24 w 39"/>
              <a:gd name="T9" fmla="*/ 0 h 81"/>
              <a:gd name="T10" fmla="*/ 39 w 39"/>
              <a:gd name="T11" fmla="*/ 1 h 81"/>
              <a:gd name="T12" fmla="*/ 37 w 39"/>
              <a:gd name="T13" fmla="*/ 14 h 81"/>
              <a:gd name="T14" fmla="*/ 30 w 39"/>
              <a:gd name="T15" fmla="*/ 12 h 81"/>
              <a:gd name="T16" fmla="*/ 24 w 39"/>
              <a:gd name="T17" fmla="*/ 17 h 81"/>
              <a:gd name="T18" fmla="*/ 24 w 39"/>
              <a:gd name="T19" fmla="*/ 26 h 81"/>
              <a:gd name="T20" fmla="*/ 37 w 39"/>
              <a:gd name="T21" fmla="*/ 26 h 81"/>
              <a:gd name="T22" fmla="*/ 36 w 39"/>
              <a:gd name="T23" fmla="*/ 39 h 81"/>
              <a:gd name="T24" fmla="*/ 24 w 39"/>
              <a:gd name="T25" fmla="*/ 39 h 81"/>
              <a:gd name="T26" fmla="*/ 24 w 39"/>
              <a:gd name="T27" fmla="*/ 81 h 81"/>
              <a:gd name="T28" fmla="*/ 8 w 39"/>
              <a:gd name="T29" fmla="*/ 81 h 81"/>
              <a:gd name="T30" fmla="*/ 8 w 39"/>
              <a:gd name="T31" fmla="*/ 39 h 81"/>
              <a:gd name="T32" fmla="*/ 0 w 39"/>
              <a:gd name="T33" fmla="*/ 39 h 81"/>
              <a:gd name="T34" fmla="*/ 0 w 39"/>
              <a:gd name="T35" fmla="*/ 26 h 81"/>
              <a:gd name="T36" fmla="*/ 0 w 39"/>
              <a:gd name="T37" fmla="*/ 2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81">
                <a:moveTo>
                  <a:pt x="0" y="26"/>
                </a:moveTo>
                <a:cubicBezTo>
                  <a:pt x="8" y="26"/>
                  <a:pt x="8" y="26"/>
                  <a:pt x="8" y="26"/>
                </a:cubicBezTo>
                <a:cubicBezTo>
                  <a:pt x="8" y="18"/>
                  <a:pt x="8" y="18"/>
                  <a:pt x="8" y="18"/>
                </a:cubicBezTo>
                <a:cubicBezTo>
                  <a:pt x="8" y="14"/>
                  <a:pt x="8" y="9"/>
                  <a:pt x="11" y="5"/>
                </a:cubicBezTo>
                <a:cubicBezTo>
                  <a:pt x="13" y="2"/>
                  <a:pt x="17" y="0"/>
                  <a:pt x="24" y="0"/>
                </a:cubicBezTo>
                <a:cubicBezTo>
                  <a:pt x="34" y="0"/>
                  <a:pt x="39" y="1"/>
                  <a:pt x="39" y="1"/>
                </a:cubicBezTo>
                <a:cubicBezTo>
                  <a:pt x="37" y="14"/>
                  <a:pt x="37" y="14"/>
                  <a:pt x="37" y="14"/>
                </a:cubicBezTo>
                <a:cubicBezTo>
                  <a:pt x="37" y="14"/>
                  <a:pt x="33" y="12"/>
                  <a:pt x="30" y="12"/>
                </a:cubicBezTo>
                <a:cubicBezTo>
                  <a:pt x="27" y="12"/>
                  <a:pt x="24" y="14"/>
                  <a:pt x="24" y="17"/>
                </a:cubicBezTo>
                <a:cubicBezTo>
                  <a:pt x="24" y="26"/>
                  <a:pt x="24" y="26"/>
                  <a:pt x="24" y="26"/>
                </a:cubicBezTo>
                <a:cubicBezTo>
                  <a:pt x="37" y="26"/>
                  <a:pt x="37" y="26"/>
                  <a:pt x="37" y="26"/>
                </a:cubicBezTo>
                <a:cubicBezTo>
                  <a:pt x="36" y="39"/>
                  <a:pt x="36" y="39"/>
                  <a:pt x="36" y="39"/>
                </a:cubicBezTo>
                <a:cubicBezTo>
                  <a:pt x="24" y="39"/>
                  <a:pt x="24" y="39"/>
                  <a:pt x="24" y="39"/>
                </a:cubicBezTo>
                <a:cubicBezTo>
                  <a:pt x="24" y="81"/>
                  <a:pt x="24" y="81"/>
                  <a:pt x="24" y="81"/>
                </a:cubicBezTo>
                <a:cubicBezTo>
                  <a:pt x="8" y="81"/>
                  <a:pt x="8" y="81"/>
                  <a:pt x="8" y="81"/>
                </a:cubicBezTo>
                <a:cubicBezTo>
                  <a:pt x="8" y="39"/>
                  <a:pt x="8" y="39"/>
                  <a:pt x="8" y="39"/>
                </a:cubicBezTo>
                <a:cubicBezTo>
                  <a:pt x="0" y="39"/>
                  <a:pt x="0" y="39"/>
                  <a:pt x="0" y="39"/>
                </a:cubicBezTo>
                <a:cubicBezTo>
                  <a:pt x="0" y="26"/>
                  <a:pt x="0" y="26"/>
                  <a:pt x="0" y="26"/>
                </a:cubicBezTo>
                <a:cubicBezTo>
                  <a:pt x="0" y="26"/>
                  <a:pt x="0" y="26"/>
                  <a:pt x="0" y="26"/>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9"/>
          <p:cNvSpPr>
            <a:spLocks noEditPoints="1"/>
          </p:cNvSpPr>
          <p:nvPr userDrawn="1"/>
        </p:nvSpPr>
        <p:spPr bwMode="auto">
          <a:xfrm>
            <a:off x="8609122" y="2582176"/>
            <a:ext cx="321607" cy="302827"/>
          </a:xfrm>
          <a:custGeom>
            <a:avLst/>
            <a:gdLst>
              <a:gd name="T0" fmla="*/ 13 w 58"/>
              <a:gd name="T1" fmla="*/ 54 h 54"/>
              <a:gd name="T2" fmla="*/ 2 w 58"/>
              <a:gd name="T3" fmla="*/ 54 h 54"/>
              <a:gd name="T4" fmla="*/ 2 w 58"/>
              <a:gd name="T5" fmla="*/ 18 h 54"/>
              <a:gd name="T6" fmla="*/ 13 w 58"/>
              <a:gd name="T7" fmla="*/ 18 h 54"/>
              <a:gd name="T8" fmla="*/ 13 w 58"/>
              <a:gd name="T9" fmla="*/ 54 h 54"/>
              <a:gd name="T10" fmla="*/ 13 w 58"/>
              <a:gd name="T11" fmla="*/ 54 h 54"/>
              <a:gd name="T12" fmla="*/ 6 w 58"/>
              <a:gd name="T13" fmla="*/ 13 h 54"/>
              <a:gd name="T14" fmla="*/ 6 w 58"/>
              <a:gd name="T15" fmla="*/ 13 h 54"/>
              <a:gd name="T16" fmla="*/ 0 w 58"/>
              <a:gd name="T17" fmla="*/ 6 h 54"/>
              <a:gd name="T18" fmla="*/ 6 w 58"/>
              <a:gd name="T19" fmla="*/ 0 h 54"/>
              <a:gd name="T20" fmla="*/ 13 w 58"/>
              <a:gd name="T21" fmla="*/ 6 h 54"/>
              <a:gd name="T22" fmla="*/ 6 w 58"/>
              <a:gd name="T23" fmla="*/ 13 h 54"/>
              <a:gd name="T24" fmla="*/ 58 w 58"/>
              <a:gd name="T25" fmla="*/ 54 h 54"/>
              <a:gd name="T26" fmla="*/ 45 w 58"/>
              <a:gd name="T27" fmla="*/ 54 h 54"/>
              <a:gd name="T28" fmla="*/ 45 w 58"/>
              <a:gd name="T29" fmla="*/ 35 h 54"/>
              <a:gd name="T30" fmla="*/ 39 w 58"/>
              <a:gd name="T31" fmla="*/ 26 h 54"/>
              <a:gd name="T32" fmla="*/ 32 w 58"/>
              <a:gd name="T33" fmla="*/ 31 h 54"/>
              <a:gd name="T34" fmla="*/ 32 w 58"/>
              <a:gd name="T35" fmla="*/ 34 h 54"/>
              <a:gd name="T36" fmla="*/ 32 w 58"/>
              <a:gd name="T37" fmla="*/ 54 h 54"/>
              <a:gd name="T38" fmla="*/ 19 w 58"/>
              <a:gd name="T39" fmla="*/ 54 h 54"/>
              <a:gd name="T40" fmla="*/ 19 w 58"/>
              <a:gd name="T41" fmla="*/ 18 h 54"/>
              <a:gd name="T42" fmla="*/ 32 w 58"/>
              <a:gd name="T43" fmla="*/ 18 h 54"/>
              <a:gd name="T44" fmla="*/ 32 w 58"/>
              <a:gd name="T45" fmla="*/ 23 h 54"/>
              <a:gd name="T46" fmla="*/ 44 w 58"/>
              <a:gd name="T47" fmla="*/ 18 h 54"/>
              <a:gd name="T48" fmla="*/ 58 w 58"/>
              <a:gd name="T49" fmla="*/ 34 h 54"/>
              <a:gd name="T50" fmla="*/ 58 w 58"/>
              <a:gd name="T51" fmla="*/ 54 h 54"/>
              <a:gd name="T52" fmla="*/ 58 w 58"/>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54">
                <a:moveTo>
                  <a:pt x="13" y="54"/>
                </a:moveTo>
                <a:cubicBezTo>
                  <a:pt x="2" y="54"/>
                  <a:pt x="2" y="54"/>
                  <a:pt x="2" y="54"/>
                </a:cubicBezTo>
                <a:cubicBezTo>
                  <a:pt x="2" y="18"/>
                  <a:pt x="2" y="18"/>
                  <a:pt x="2" y="18"/>
                </a:cubicBezTo>
                <a:cubicBezTo>
                  <a:pt x="13" y="18"/>
                  <a:pt x="13" y="18"/>
                  <a:pt x="13" y="18"/>
                </a:cubicBezTo>
                <a:cubicBezTo>
                  <a:pt x="13" y="54"/>
                  <a:pt x="13" y="54"/>
                  <a:pt x="13" y="54"/>
                </a:cubicBezTo>
                <a:cubicBezTo>
                  <a:pt x="13" y="54"/>
                  <a:pt x="13" y="54"/>
                  <a:pt x="13" y="54"/>
                </a:cubicBezTo>
                <a:close/>
                <a:moveTo>
                  <a:pt x="6" y="13"/>
                </a:moveTo>
                <a:cubicBezTo>
                  <a:pt x="6" y="13"/>
                  <a:pt x="6" y="13"/>
                  <a:pt x="6" y="13"/>
                </a:cubicBezTo>
                <a:cubicBezTo>
                  <a:pt x="3" y="13"/>
                  <a:pt x="0" y="11"/>
                  <a:pt x="0" y="6"/>
                </a:cubicBezTo>
                <a:cubicBezTo>
                  <a:pt x="0" y="3"/>
                  <a:pt x="3" y="0"/>
                  <a:pt x="6" y="0"/>
                </a:cubicBezTo>
                <a:cubicBezTo>
                  <a:pt x="11" y="0"/>
                  <a:pt x="13" y="3"/>
                  <a:pt x="13" y="6"/>
                </a:cubicBezTo>
                <a:cubicBezTo>
                  <a:pt x="13" y="11"/>
                  <a:pt x="11" y="13"/>
                  <a:pt x="6" y="13"/>
                </a:cubicBezTo>
                <a:moveTo>
                  <a:pt x="58" y="54"/>
                </a:moveTo>
                <a:cubicBezTo>
                  <a:pt x="45" y="54"/>
                  <a:pt x="45" y="54"/>
                  <a:pt x="45" y="54"/>
                </a:cubicBezTo>
                <a:cubicBezTo>
                  <a:pt x="45" y="35"/>
                  <a:pt x="45" y="35"/>
                  <a:pt x="45" y="35"/>
                </a:cubicBezTo>
                <a:cubicBezTo>
                  <a:pt x="45" y="31"/>
                  <a:pt x="44" y="26"/>
                  <a:pt x="39" y="26"/>
                </a:cubicBezTo>
                <a:cubicBezTo>
                  <a:pt x="35" y="26"/>
                  <a:pt x="34" y="29"/>
                  <a:pt x="32" y="31"/>
                </a:cubicBezTo>
                <a:cubicBezTo>
                  <a:pt x="32" y="32"/>
                  <a:pt x="32" y="34"/>
                  <a:pt x="32" y="34"/>
                </a:cubicBezTo>
                <a:cubicBezTo>
                  <a:pt x="32" y="54"/>
                  <a:pt x="32" y="54"/>
                  <a:pt x="32" y="54"/>
                </a:cubicBezTo>
                <a:cubicBezTo>
                  <a:pt x="19" y="54"/>
                  <a:pt x="19" y="54"/>
                  <a:pt x="19" y="54"/>
                </a:cubicBezTo>
                <a:cubicBezTo>
                  <a:pt x="19" y="54"/>
                  <a:pt x="19" y="21"/>
                  <a:pt x="19" y="18"/>
                </a:cubicBezTo>
                <a:cubicBezTo>
                  <a:pt x="32" y="18"/>
                  <a:pt x="32" y="18"/>
                  <a:pt x="32" y="18"/>
                </a:cubicBezTo>
                <a:cubicBezTo>
                  <a:pt x="32" y="23"/>
                  <a:pt x="32" y="23"/>
                  <a:pt x="32" y="23"/>
                </a:cubicBezTo>
                <a:cubicBezTo>
                  <a:pt x="34" y="21"/>
                  <a:pt x="36" y="18"/>
                  <a:pt x="44" y="18"/>
                </a:cubicBezTo>
                <a:cubicBezTo>
                  <a:pt x="52" y="18"/>
                  <a:pt x="58" y="22"/>
                  <a:pt x="58" y="34"/>
                </a:cubicBezTo>
                <a:cubicBezTo>
                  <a:pt x="58" y="54"/>
                  <a:pt x="58" y="54"/>
                  <a:pt x="58" y="54"/>
                </a:cubicBezTo>
                <a:cubicBezTo>
                  <a:pt x="58" y="54"/>
                  <a:pt x="58" y="54"/>
                  <a:pt x="58" y="54"/>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0"/>
          <p:cNvSpPr>
            <a:spLocks/>
          </p:cNvSpPr>
          <p:nvPr userDrawn="1"/>
        </p:nvSpPr>
        <p:spPr bwMode="auto">
          <a:xfrm>
            <a:off x="8564521" y="941583"/>
            <a:ext cx="410813" cy="413159"/>
          </a:xfrm>
          <a:custGeom>
            <a:avLst/>
            <a:gdLst>
              <a:gd name="T0" fmla="*/ 37 w 74"/>
              <a:gd name="T1" fmla="*/ 0 h 74"/>
              <a:gd name="T2" fmla="*/ 0 w 74"/>
              <a:gd name="T3" fmla="*/ 37 h 74"/>
              <a:gd name="T4" fmla="*/ 21 w 74"/>
              <a:gd name="T5" fmla="*/ 72 h 74"/>
              <a:gd name="T6" fmla="*/ 23 w 74"/>
              <a:gd name="T7" fmla="*/ 63 h 74"/>
              <a:gd name="T8" fmla="*/ 28 w 74"/>
              <a:gd name="T9" fmla="*/ 42 h 74"/>
              <a:gd name="T10" fmla="*/ 25 w 74"/>
              <a:gd name="T11" fmla="*/ 37 h 74"/>
              <a:gd name="T12" fmla="*/ 32 w 74"/>
              <a:gd name="T13" fmla="*/ 26 h 74"/>
              <a:gd name="T14" fmla="*/ 39 w 74"/>
              <a:gd name="T15" fmla="*/ 33 h 74"/>
              <a:gd name="T16" fmla="*/ 35 w 74"/>
              <a:gd name="T17" fmla="*/ 44 h 74"/>
              <a:gd name="T18" fmla="*/ 42 w 74"/>
              <a:gd name="T19" fmla="*/ 53 h 74"/>
              <a:gd name="T20" fmla="*/ 53 w 74"/>
              <a:gd name="T21" fmla="*/ 33 h 74"/>
              <a:gd name="T22" fmla="*/ 37 w 74"/>
              <a:gd name="T23" fmla="*/ 19 h 74"/>
              <a:gd name="T24" fmla="*/ 18 w 74"/>
              <a:gd name="T25" fmla="*/ 37 h 74"/>
              <a:gd name="T26" fmla="*/ 21 w 74"/>
              <a:gd name="T27" fmla="*/ 44 h 74"/>
              <a:gd name="T28" fmla="*/ 21 w 74"/>
              <a:gd name="T29" fmla="*/ 47 h 74"/>
              <a:gd name="T30" fmla="*/ 21 w 74"/>
              <a:gd name="T31" fmla="*/ 49 h 74"/>
              <a:gd name="T32" fmla="*/ 18 w 74"/>
              <a:gd name="T33" fmla="*/ 49 h 74"/>
              <a:gd name="T34" fmla="*/ 12 w 74"/>
              <a:gd name="T35" fmla="*/ 35 h 74"/>
              <a:gd name="T36" fmla="*/ 37 w 74"/>
              <a:gd name="T37" fmla="*/ 12 h 74"/>
              <a:gd name="T38" fmla="*/ 63 w 74"/>
              <a:gd name="T39" fmla="*/ 33 h 74"/>
              <a:gd name="T40" fmla="*/ 42 w 74"/>
              <a:gd name="T41" fmla="*/ 58 h 74"/>
              <a:gd name="T42" fmla="*/ 32 w 74"/>
              <a:gd name="T43" fmla="*/ 53 h 74"/>
              <a:gd name="T44" fmla="*/ 30 w 74"/>
              <a:gd name="T45" fmla="*/ 65 h 74"/>
              <a:gd name="T46" fmla="*/ 25 w 74"/>
              <a:gd name="T47" fmla="*/ 72 h 74"/>
              <a:gd name="T48" fmla="*/ 37 w 74"/>
              <a:gd name="T49" fmla="*/ 74 h 74"/>
              <a:gd name="T50" fmla="*/ 74 w 74"/>
              <a:gd name="T51" fmla="*/ 37 h 74"/>
              <a:gd name="T52" fmla="*/ 37 w 74"/>
              <a:gd name="T5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74">
                <a:moveTo>
                  <a:pt x="37" y="0"/>
                </a:moveTo>
                <a:cubicBezTo>
                  <a:pt x="16" y="0"/>
                  <a:pt x="0" y="16"/>
                  <a:pt x="0" y="37"/>
                </a:cubicBezTo>
                <a:cubicBezTo>
                  <a:pt x="0" y="51"/>
                  <a:pt x="9" y="65"/>
                  <a:pt x="21" y="72"/>
                </a:cubicBezTo>
                <a:cubicBezTo>
                  <a:pt x="21" y="67"/>
                  <a:pt x="21" y="65"/>
                  <a:pt x="23" y="63"/>
                </a:cubicBezTo>
                <a:cubicBezTo>
                  <a:pt x="23" y="60"/>
                  <a:pt x="28" y="42"/>
                  <a:pt x="28" y="42"/>
                </a:cubicBezTo>
                <a:cubicBezTo>
                  <a:pt x="28" y="42"/>
                  <a:pt x="25" y="40"/>
                  <a:pt x="25" y="37"/>
                </a:cubicBezTo>
                <a:cubicBezTo>
                  <a:pt x="25" y="30"/>
                  <a:pt x="30" y="26"/>
                  <a:pt x="32" y="26"/>
                </a:cubicBezTo>
                <a:cubicBezTo>
                  <a:pt x="37" y="26"/>
                  <a:pt x="39" y="28"/>
                  <a:pt x="39" y="33"/>
                </a:cubicBezTo>
                <a:cubicBezTo>
                  <a:pt x="39" y="35"/>
                  <a:pt x="37" y="40"/>
                  <a:pt x="35" y="44"/>
                </a:cubicBezTo>
                <a:cubicBezTo>
                  <a:pt x="35" y="49"/>
                  <a:pt x="37" y="53"/>
                  <a:pt x="42" y="53"/>
                </a:cubicBezTo>
                <a:cubicBezTo>
                  <a:pt x="49" y="53"/>
                  <a:pt x="53" y="44"/>
                  <a:pt x="53" y="33"/>
                </a:cubicBezTo>
                <a:cubicBezTo>
                  <a:pt x="53" y="26"/>
                  <a:pt x="46" y="19"/>
                  <a:pt x="37" y="19"/>
                </a:cubicBezTo>
                <a:cubicBezTo>
                  <a:pt x="25" y="19"/>
                  <a:pt x="18" y="28"/>
                  <a:pt x="18" y="37"/>
                </a:cubicBezTo>
                <a:cubicBezTo>
                  <a:pt x="18" y="40"/>
                  <a:pt x="21" y="42"/>
                  <a:pt x="21" y="44"/>
                </a:cubicBezTo>
                <a:cubicBezTo>
                  <a:pt x="21" y="44"/>
                  <a:pt x="23" y="44"/>
                  <a:pt x="21" y="47"/>
                </a:cubicBezTo>
                <a:cubicBezTo>
                  <a:pt x="21" y="49"/>
                  <a:pt x="21" y="49"/>
                  <a:pt x="21" y="49"/>
                </a:cubicBezTo>
                <a:cubicBezTo>
                  <a:pt x="21" y="49"/>
                  <a:pt x="21" y="49"/>
                  <a:pt x="18" y="49"/>
                </a:cubicBezTo>
                <a:cubicBezTo>
                  <a:pt x="14" y="47"/>
                  <a:pt x="12" y="42"/>
                  <a:pt x="12" y="35"/>
                </a:cubicBezTo>
                <a:cubicBezTo>
                  <a:pt x="12" y="26"/>
                  <a:pt x="21" y="12"/>
                  <a:pt x="37" y="12"/>
                </a:cubicBezTo>
                <a:cubicBezTo>
                  <a:pt x="53" y="12"/>
                  <a:pt x="63" y="23"/>
                  <a:pt x="63" y="33"/>
                </a:cubicBezTo>
                <a:cubicBezTo>
                  <a:pt x="63" y="49"/>
                  <a:pt x="53" y="58"/>
                  <a:pt x="42" y="58"/>
                </a:cubicBezTo>
                <a:cubicBezTo>
                  <a:pt x="37" y="58"/>
                  <a:pt x="35" y="56"/>
                  <a:pt x="32" y="53"/>
                </a:cubicBezTo>
                <a:cubicBezTo>
                  <a:pt x="32" y="53"/>
                  <a:pt x="30" y="63"/>
                  <a:pt x="30" y="65"/>
                </a:cubicBezTo>
                <a:cubicBezTo>
                  <a:pt x="30" y="67"/>
                  <a:pt x="28" y="70"/>
                  <a:pt x="25" y="72"/>
                </a:cubicBezTo>
                <a:cubicBezTo>
                  <a:pt x="30" y="74"/>
                  <a:pt x="32" y="74"/>
                  <a:pt x="37" y="74"/>
                </a:cubicBezTo>
                <a:cubicBezTo>
                  <a:pt x="58" y="74"/>
                  <a:pt x="74" y="58"/>
                  <a:pt x="74" y="37"/>
                </a:cubicBezTo>
                <a:cubicBezTo>
                  <a:pt x="74" y="16"/>
                  <a:pt x="58" y="0"/>
                  <a:pt x="37" y="0"/>
                </a:cubicBez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1"/>
          <p:cNvSpPr>
            <a:spLocks noEditPoints="1"/>
          </p:cNvSpPr>
          <p:nvPr userDrawn="1"/>
        </p:nvSpPr>
        <p:spPr bwMode="auto">
          <a:xfrm>
            <a:off x="5861324" y="2461280"/>
            <a:ext cx="556357" cy="544619"/>
          </a:xfrm>
          <a:custGeom>
            <a:avLst/>
            <a:gdLst>
              <a:gd name="T0" fmla="*/ 86 w 100"/>
              <a:gd name="T1" fmla="*/ 61 h 98"/>
              <a:gd name="T2" fmla="*/ 100 w 100"/>
              <a:gd name="T3" fmla="*/ 55 h 98"/>
              <a:gd name="T4" fmla="*/ 100 w 100"/>
              <a:gd name="T5" fmla="*/ 44 h 98"/>
              <a:gd name="T6" fmla="*/ 86 w 100"/>
              <a:gd name="T7" fmla="*/ 38 h 98"/>
              <a:gd name="T8" fmla="*/ 84 w 100"/>
              <a:gd name="T9" fmla="*/ 32 h 98"/>
              <a:gd name="T10" fmla="*/ 89 w 100"/>
              <a:gd name="T11" fmla="*/ 18 h 98"/>
              <a:gd name="T12" fmla="*/ 82 w 100"/>
              <a:gd name="T13" fmla="*/ 11 h 98"/>
              <a:gd name="T14" fmla="*/ 68 w 100"/>
              <a:gd name="T15" fmla="*/ 16 h 98"/>
              <a:gd name="T16" fmla="*/ 62 w 100"/>
              <a:gd name="T17" fmla="*/ 14 h 98"/>
              <a:gd name="T18" fmla="*/ 56 w 100"/>
              <a:gd name="T19" fmla="*/ 0 h 98"/>
              <a:gd name="T20" fmla="*/ 45 w 100"/>
              <a:gd name="T21" fmla="*/ 0 h 98"/>
              <a:gd name="T22" fmla="*/ 39 w 100"/>
              <a:gd name="T23" fmla="*/ 14 h 98"/>
              <a:gd name="T24" fmla="*/ 33 w 100"/>
              <a:gd name="T25" fmla="*/ 16 h 98"/>
              <a:gd name="T26" fmla="*/ 19 w 100"/>
              <a:gd name="T27" fmla="*/ 11 h 98"/>
              <a:gd name="T28" fmla="*/ 11 w 100"/>
              <a:gd name="T29" fmla="*/ 18 h 98"/>
              <a:gd name="T30" fmla="*/ 17 w 100"/>
              <a:gd name="T31" fmla="*/ 32 h 98"/>
              <a:gd name="T32" fmla="*/ 15 w 100"/>
              <a:gd name="T33" fmla="*/ 38 h 98"/>
              <a:gd name="T34" fmla="*/ 0 w 100"/>
              <a:gd name="T35" fmla="*/ 45 h 98"/>
              <a:gd name="T36" fmla="*/ 0 w 100"/>
              <a:gd name="T37" fmla="*/ 55 h 98"/>
              <a:gd name="T38" fmla="*/ 15 w 100"/>
              <a:gd name="T39" fmla="*/ 61 h 98"/>
              <a:gd name="T40" fmla="*/ 17 w 100"/>
              <a:gd name="T41" fmla="*/ 67 h 98"/>
              <a:gd name="T42" fmla="*/ 12 w 100"/>
              <a:gd name="T43" fmla="*/ 80 h 98"/>
              <a:gd name="T44" fmla="*/ 19 w 100"/>
              <a:gd name="T45" fmla="*/ 88 h 98"/>
              <a:gd name="T46" fmla="*/ 33 w 100"/>
              <a:gd name="T47" fmla="*/ 83 h 98"/>
              <a:gd name="T48" fmla="*/ 39 w 100"/>
              <a:gd name="T49" fmla="*/ 85 h 98"/>
              <a:gd name="T50" fmla="*/ 45 w 100"/>
              <a:gd name="T51" fmla="*/ 98 h 98"/>
              <a:gd name="T52" fmla="*/ 56 w 100"/>
              <a:gd name="T53" fmla="*/ 98 h 98"/>
              <a:gd name="T54" fmla="*/ 62 w 100"/>
              <a:gd name="T55" fmla="*/ 85 h 98"/>
              <a:gd name="T56" fmla="*/ 68 w 100"/>
              <a:gd name="T57" fmla="*/ 82 h 98"/>
              <a:gd name="T58" fmla="*/ 82 w 100"/>
              <a:gd name="T59" fmla="*/ 88 h 98"/>
              <a:gd name="T60" fmla="*/ 90 w 100"/>
              <a:gd name="T61" fmla="*/ 80 h 98"/>
              <a:gd name="T62" fmla="*/ 84 w 100"/>
              <a:gd name="T63" fmla="*/ 67 h 98"/>
              <a:gd name="T64" fmla="*/ 86 w 100"/>
              <a:gd name="T65" fmla="*/ 61 h 98"/>
              <a:gd name="T66" fmla="*/ 86 w 100"/>
              <a:gd name="T67" fmla="*/ 61 h 98"/>
              <a:gd name="T68" fmla="*/ 50 w 100"/>
              <a:gd name="T69" fmla="*/ 65 h 98"/>
              <a:gd name="T70" fmla="*/ 35 w 100"/>
              <a:gd name="T71" fmla="*/ 50 h 98"/>
              <a:gd name="T72" fmla="*/ 50 w 100"/>
              <a:gd name="T73" fmla="*/ 33 h 98"/>
              <a:gd name="T74" fmla="*/ 66 w 100"/>
              <a:gd name="T75" fmla="*/ 50 h 98"/>
              <a:gd name="T76" fmla="*/ 50 w 100"/>
              <a:gd name="T7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98">
                <a:moveTo>
                  <a:pt x="86" y="61"/>
                </a:moveTo>
                <a:cubicBezTo>
                  <a:pt x="86" y="61"/>
                  <a:pt x="100" y="56"/>
                  <a:pt x="100" y="55"/>
                </a:cubicBezTo>
                <a:cubicBezTo>
                  <a:pt x="100" y="44"/>
                  <a:pt x="100" y="44"/>
                  <a:pt x="100" y="44"/>
                </a:cubicBezTo>
                <a:cubicBezTo>
                  <a:pt x="100" y="42"/>
                  <a:pt x="86" y="38"/>
                  <a:pt x="86" y="38"/>
                </a:cubicBezTo>
                <a:cubicBezTo>
                  <a:pt x="84" y="32"/>
                  <a:pt x="84" y="32"/>
                  <a:pt x="84" y="32"/>
                </a:cubicBezTo>
                <a:cubicBezTo>
                  <a:pt x="84" y="32"/>
                  <a:pt x="90" y="19"/>
                  <a:pt x="89" y="18"/>
                </a:cubicBezTo>
                <a:cubicBezTo>
                  <a:pt x="82" y="11"/>
                  <a:pt x="82" y="11"/>
                  <a:pt x="82" y="11"/>
                </a:cubicBezTo>
                <a:cubicBezTo>
                  <a:pt x="81" y="10"/>
                  <a:pt x="68" y="16"/>
                  <a:pt x="68" y="16"/>
                </a:cubicBezTo>
                <a:cubicBezTo>
                  <a:pt x="62" y="14"/>
                  <a:pt x="62" y="14"/>
                  <a:pt x="62" y="14"/>
                </a:cubicBezTo>
                <a:cubicBezTo>
                  <a:pt x="56" y="0"/>
                  <a:pt x="56" y="0"/>
                  <a:pt x="56" y="0"/>
                </a:cubicBezTo>
                <a:cubicBezTo>
                  <a:pt x="45" y="0"/>
                  <a:pt x="45" y="0"/>
                  <a:pt x="45" y="0"/>
                </a:cubicBezTo>
                <a:cubicBezTo>
                  <a:pt x="44" y="0"/>
                  <a:pt x="39" y="14"/>
                  <a:pt x="39" y="14"/>
                </a:cubicBezTo>
                <a:cubicBezTo>
                  <a:pt x="33" y="16"/>
                  <a:pt x="33" y="16"/>
                  <a:pt x="33" y="16"/>
                </a:cubicBezTo>
                <a:cubicBezTo>
                  <a:pt x="33" y="16"/>
                  <a:pt x="20" y="10"/>
                  <a:pt x="19" y="11"/>
                </a:cubicBezTo>
                <a:cubicBezTo>
                  <a:pt x="11" y="18"/>
                  <a:pt x="11" y="18"/>
                  <a:pt x="11" y="18"/>
                </a:cubicBezTo>
                <a:cubicBezTo>
                  <a:pt x="11" y="19"/>
                  <a:pt x="17" y="32"/>
                  <a:pt x="17" y="32"/>
                </a:cubicBezTo>
                <a:cubicBezTo>
                  <a:pt x="15" y="38"/>
                  <a:pt x="15" y="38"/>
                  <a:pt x="15" y="38"/>
                </a:cubicBezTo>
                <a:cubicBezTo>
                  <a:pt x="15" y="38"/>
                  <a:pt x="0" y="44"/>
                  <a:pt x="0" y="45"/>
                </a:cubicBezTo>
                <a:cubicBezTo>
                  <a:pt x="0" y="55"/>
                  <a:pt x="0" y="55"/>
                  <a:pt x="0" y="55"/>
                </a:cubicBezTo>
                <a:cubicBezTo>
                  <a:pt x="0" y="56"/>
                  <a:pt x="15" y="61"/>
                  <a:pt x="15" y="61"/>
                </a:cubicBezTo>
                <a:cubicBezTo>
                  <a:pt x="17" y="67"/>
                  <a:pt x="17" y="67"/>
                  <a:pt x="17" y="67"/>
                </a:cubicBezTo>
                <a:cubicBezTo>
                  <a:pt x="17" y="67"/>
                  <a:pt x="11" y="80"/>
                  <a:pt x="12" y="80"/>
                </a:cubicBezTo>
                <a:cubicBezTo>
                  <a:pt x="19" y="88"/>
                  <a:pt x="19" y="88"/>
                  <a:pt x="19" y="88"/>
                </a:cubicBezTo>
                <a:cubicBezTo>
                  <a:pt x="20" y="89"/>
                  <a:pt x="33" y="83"/>
                  <a:pt x="33" y="83"/>
                </a:cubicBezTo>
                <a:cubicBezTo>
                  <a:pt x="39" y="85"/>
                  <a:pt x="39" y="85"/>
                  <a:pt x="39" y="85"/>
                </a:cubicBezTo>
                <a:cubicBezTo>
                  <a:pt x="45" y="98"/>
                  <a:pt x="45" y="98"/>
                  <a:pt x="45" y="98"/>
                </a:cubicBezTo>
                <a:cubicBezTo>
                  <a:pt x="56" y="98"/>
                  <a:pt x="56" y="98"/>
                  <a:pt x="56" y="98"/>
                </a:cubicBezTo>
                <a:cubicBezTo>
                  <a:pt x="57" y="98"/>
                  <a:pt x="62" y="85"/>
                  <a:pt x="62" y="85"/>
                </a:cubicBezTo>
                <a:cubicBezTo>
                  <a:pt x="68" y="82"/>
                  <a:pt x="68" y="82"/>
                  <a:pt x="68" y="82"/>
                </a:cubicBezTo>
                <a:cubicBezTo>
                  <a:pt x="68" y="82"/>
                  <a:pt x="81" y="88"/>
                  <a:pt x="82" y="88"/>
                </a:cubicBezTo>
                <a:cubicBezTo>
                  <a:pt x="90" y="80"/>
                  <a:pt x="90" y="80"/>
                  <a:pt x="90" y="80"/>
                </a:cubicBezTo>
                <a:cubicBezTo>
                  <a:pt x="84" y="67"/>
                  <a:pt x="84" y="67"/>
                  <a:pt x="84" y="67"/>
                </a:cubicBezTo>
                <a:cubicBezTo>
                  <a:pt x="86" y="61"/>
                  <a:pt x="86" y="61"/>
                  <a:pt x="86" y="61"/>
                </a:cubicBezTo>
                <a:cubicBezTo>
                  <a:pt x="86" y="61"/>
                  <a:pt x="86" y="61"/>
                  <a:pt x="86" y="61"/>
                </a:cubicBezTo>
                <a:close/>
                <a:moveTo>
                  <a:pt x="50" y="65"/>
                </a:moveTo>
                <a:cubicBezTo>
                  <a:pt x="42" y="65"/>
                  <a:pt x="35" y="58"/>
                  <a:pt x="35" y="50"/>
                </a:cubicBezTo>
                <a:cubicBezTo>
                  <a:pt x="35" y="40"/>
                  <a:pt x="42" y="33"/>
                  <a:pt x="50" y="33"/>
                </a:cubicBezTo>
                <a:cubicBezTo>
                  <a:pt x="59" y="33"/>
                  <a:pt x="66" y="40"/>
                  <a:pt x="66" y="50"/>
                </a:cubicBezTo>
                <a:cubicBezTo>
                  <a:pt x="66" y="58"/>
                  <a:pt x="59" y="65"/>
                  <a:pt x="50" y="6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2"/>
          <p:cNvSpPr>
            <a:spLocks noEditPoints="1"/>
          </p:cNvSpPr>
          <p:nvPr userDrawn="1"/>
        </p:nvSpPr>
        <p:spPr bwMode="auto">
          <a:xfrm>
            <a:off x="3326994" y="2463629"/>
            <a:ext cx="615043" cy="539924"/>
          </a:xfrm>
          <a:custGeom>
            <a:avLst/>
            <a:gdLst>
              <a:gd name="T0" fmla="*/ 110 w 111"/>
              <a:gd name="T1" fmla="*/ 13 h 97"/>
              <a:gd name="T2" fmla="*/ 101 w 111"/>
              <a:gd name="T3" fmla="*/ 3 h 97"/>
              <a:gd name="T4" fmla="*/ 96 w 111"/>
              <a:gd name="T5" fmla="*/ 3 h 97"/>
              <a:gd name="T6" fmla="*/ 95 w 111"/>
              <a:gd name="T7" fmla="*/ 5 h 97"/>
              <a:gd name="T8" fmla="*/ 92 w 111"/>
              <a:gd name="T9" fmla="*/ 6 h 97"/>
              <a:gd name="T10" fmla="*/ 92 w 111"/>
              <a:gd name="T11" fmla="*/ 6 h 97"/>
              <a:gd name="T12" fmla="*/ 67 w 111"/>
              <a:gd name="T13" fmla="*/ 32 h 97"/>
              <a:gd name="T14" fmla="*/ 66 w 111"/>
              <a:gd name="T15" fmla="*/ 37 h 97"/>
              <a:gd name="T16" fmla="*/ 68 w 111"/>
              <a:gd name="T17" fmla="*/ 41 h 97"/>
              <a:gd name="T18" fmla="*/ 68 w 111"/>
              <a:gd name="T19" fmla="*/ 41 h 97"/>
              <a:gd name="T20" fmla="*/ 69 w 111"/>
              <a:gd name="T21" fmla="*/ 41 h 97"/>
              <a:gd name="T22" fmla="*/ 63 w 111"/>
              <a:gd name="T23" fmla="*/ 46 h 97"/>
              <a:gd name="T24" fmla="*/ 45 w 111"/>
              <a:gd name="T25" fmla="*/ 28 h 97"/>
              <a:gd name="T26" fmla="*/ 39 w 111"/>
              <a:gd name="T27" fmla="*/ 7 h 97"/>
              <a:gd name="T28" fmla="*/ 18 w 111"/>
              <a:gd name="T29" fmla="*/ 1 h 97"/>
              <a:gd name="T30" fmla="*/ 30 w 111"/>
              <a:gd name="T31" fmla="*/ 14 h 97"/>
              <a:gd name="T32" fmla="*/ 27 w 111"/>
              <a:gd name="T33" fmla="*/ 26 h 97"/>
              <a:gd name="T34" fmla="*/ 15 w 111"/>
              <a:gd name="T35" fmla="*/ 29 h 97"/>
              <a:gd name="T36" fmla="*/ 3 w 111"/>
              <a:gd name="T37" fmla="*/ 17 h 97"/>
              <a:gd name="T38" fmla="*/ 9 w 111"/>
              <a:gd name="T39" fmla="*/ 37 h 97"/>
              <a:gd name="T40" fmla="*/ 31 w 111"/>
              <a:gd name="T41" fmla="*/ 43 h 97"/>
              <a:gd name="T42" fmla="*/ 31 w 111"/>
              <a:gd name="T43" fmla="*/ 43 h 97"/>
              <a:gd name="T44" fmla="*/ 48 w 111"/>
              <a:gd name="T45" fmla="*/ 60 h 97"/>
              <a:gd name="T46" fmla="*/ 32 w 111"/>
              <a:gd name="T47" fmla="*/ 78 h 97"/>
              <a:gd name="T48" fmla="*/ 31 w 111"/>
              <a:gd name="T49" fmla="*/ 77 h 97"/>
              <a:gd name="T50" fmla="*/ 26 w 111"/>
              <a:gd name="T51" fmla="*/ 80 h 97"/>
              <a:gd name="T52" fmla="*/ 18 w 111"/>
              <a:gd name="T53" fmla="*/ 93 h 97"/>
              <a:gd name="T54" fmla="*/ 20 w 111"/>
              <a:gd name="T55" fmla="*/ 95 h 97"/>
              <a:gd name="T56" fmla="*/ 33 w 111"/>
              <a:gd name="T57" fmla="*/ 87 h 97"/>
              <a:gd name="T58" fmla="*/ 37 w 111"/>
              <a:gd name="T59" fmla="*/ 83 h 97"/>
              <a:gd name="T60" fmla="*/ 35 w 111"/>
              <a:gd name="T61" fmla="*/ 82 h 97"/>
              <a:gd name="T62" fmla="*/ 53 w 111"/>
              <a:gd name="T63" fmla="*/ 64 h 97"/>
              <a:gd name="T64" fmla="*/ 82 w 111"/>
              <a:gd name="T65" fmla="*/ 93 h 97"/>
              <a:gd name="T66" fmla="*/ 89 w 111"/>
              <a:gd name="T67" fmla="*/ 97 h 97"/>
              <a:gd name="T68" fmla="*/ 96 w 111"/>
              <a:gd name="T69" fmla="*/ 93 h 97"/>
              <a:gd name="T70" fmla="*/ 96 w 111"/>
              <a:gd name="T71" fmla="*/ 79 h 97"/>
              <a:gd name="T72" fmla="*/ 67 w 111"/>
              <a:gd name="T73" fmla="*/ 50 h 97"/>
              <a:gd name="T74" fmla="*/ 72 w 111"/>
              <a:gd name="T75" fmla="*/ 45 h 97"/>
              <a:gd name="T76" fmla="*/ 75 w 111"/>
              <a:gd name="T77" fmla="*/ 47 h 97"/>
              <a:gd name="T78" fmla="*/ 82 w 111"/>
              <a:gd name="T79" fmla="*/ 46 h 97"/>
              <a:gd name="T80" fmla="*/ 106 w 111"/>
              <a:gd name="T81" fmla="*/ 21 h 97"/>
              <a:gd name="T82" fmla="*/ 106 w 111"/>
              <a:gd name="T83" fmla="*/ 20 h 97"/>
              <a:gd name="T84" fmla="*/ 106 w 111"/>
              <a:gd name="T85" fmla="*/ 20 h 97"/>
              <a:gd name="T86" fmla="*/ 107 w 111"/>
              <a:gd name="T87" fmla="*/ 18 h 97"/>
              <a:gd name="T88" fmla="*/ 110 w 111"/>
              <a:gd name="T89" fmla="*/ 18 h 97"/>
              <a:gd name="T90" fmla="*/ 110 w 111"/>
              <a:gd name="T91" fmla="*/ 13 h 97"/>
              <a:gd name="T92" fmla="*/ 90 w 111"/>
              <a:gd name="T93" fmla="*/ 84 h 97"/>
              <a:gd name="T94" fmla="*/ 94 w 111"/>
              <a:gd name="T95" fmla="*/ 87 h 97"/>
              <a:gd name="T96" fmla="*/ 90 w 111"/>
              <a:gd name="T97" fmla="*/ 92 h 97"/>
              <a:gd name="T98" fmla="*/ 86 w 111"/>
              <a:gd name="T99" fmla="*/ 87 h 97"/>
              <a:gd name="T100" fmla="*/ 90 w 111"/>
              <a:gd name="T101" fmla="*/ 84 h 97"/>
              <a:gd name="T102" fmla="*/ 76 w 111"/>
              <a:gd name="T103" fmla="*/ 32 h 97"/>
              <a:gd name="T104" fmla="*/ 74 w 111"/>
              <a:gd name="T105" fmla="*/ 31 h 97"/>
              <a:gd name="T106" fmla="*/ 93 w 111"/>
              <a:gd name="T107" fmla="*/ 13 h 97"/>
              <a:gd name="T108" fmla="*/ 95 w 111"/>
              <a:gd name="T109" fmla="*/ 14 h 97"/>
              <a:gd name="T110" fmla="*/ 76 w 111"/>
              <a:gd name="T111" fmla="*/ 32 h 97"/>
              <a:gd name="T112" fmla="*/ 76 w 111"/>
              <a:gd name="T113" fmla="*/ 32 h 97"/>
              <a:gd name="T114" fmla="*/ 82 w 111"/>
              <a:gd name="T115" fmla="*/ 39 h 97"/>
              <a:gd name="T116" fmla="*/ 80 w 111"/>
              <a:gd name="T117" fmla="*/ 37 h 97"/>
              <a:gd name="T118" fmla="*/ 99 w 111"/>
              <a:gd name="T119" fmla="*/ 18 h 97"/>
              <a:gd name="T120" fmla="*/ 101 w 111"/>
              <a:gd name="T121" fmla="*/ 20 h 97"/>
              <a:gd name="T122" fmla="*/ 82 w 111"/>
              <a:gd name="T123" fmla="*/ 39 h 97"/>
              <a:gd name="T124" fmla="*/ 82 w 111"/>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 h="97">
                <a:moveTo>
                  <a:pt x="110" y="13"/>
                </a:moveTo>
                <a:cubicBezTo>
                  <a:pt x="101" y="3"/>
                  <a:pt x="101" y="3"/>
                  <a:pt x="101" y="3"/>
                </a:cubicBezTo>
                <a:cubicBezTo>
                  <a:pt x="99" y="1"/>
                  <a:pt x="97" y="1"/>
                  <a:pt x="96" y="3"/>
                </a:cubicBezTo>
                <a:cubicBezTo>
                  <a:pt x="95" y="4"/>
                  <a:pt x="95" y="4"/>
                  <a:pt x="95" y="5"/>
                </a:cubicBezTo>
                <a:cubicBezTo>
                  <a:pt x="94" y="5"/>
                  <a:pt x="93" y="6"/>
                  <a:pt x="92" y="6"/>
                </a:cubicBezTo>
                <a:cubicBezTo>
                  <a:pt x="92" y="6"/>
                  <a:pt x="92" y="6"/>
                  <a:pt x="92" y="6"/>
                </a:cubicBezTo>
                <a:cubicBezTo>
                  <a:pt x="67" y="32"/>
                  <a:pt x="67" y="32"/>
                  <a:pt x="67" y="32"/>
                </a:cubicBezTo>
                <a:cubicBezTo>
                  <a:pt x="67" y="33"/>
                  <a:pt x="67" y="36"/>
                  <a:pt x="66" y="37"/>
                </a:cubicBezTo>
                <a:cubicBezTo>
                  <a:pt x="68" y="41"/>
                  <a:pt x="68" y="41"/>
                  <a:pt x="68" y="41"/>
                </a:cubicBezTo>
                <a:cubicBezTo>
                  <a:pt x="68" y="41"/>
                  <a:pt x="68" y="41"/>
                  <a:pt x="68" y="41"/>
                </a:cubicBezTo>
                <a:cubicBezTo>
                  <a:pt x="69" y="41"/>
                  <a:pt x="69" y="41"/>
                  <a:pt x="69" y="41"/>
                </a:cubicBezTo>
                <a:cubicBezTo>
                  <a:pt x="63" y="46"/>
                  <a:pt x="63" y="46"/>
                  <a:pt x="63" y="46"/>
                </a:cubicBezTo>
                <a:cubicBezTo>
                  <a:pt x="45" y="28"/>
                  <a:pt x="45" y="28"/>
                  <a:pt x="45" y="28"/>
                </a:cubicBezTo>
                <a:cubicBezTo>
                  <a:pt x="47" y="21"/>
                  <a:pt x="45" y="13"/>
                  <a:pt x="39" y="7"/>
                </a:cubicBezTo>
                <a:cubicBezTo>
                  <a:pt x="34" y="1"/>
                  <a:pt x="25" y="0"/>
                  <a:pt x="18" y="1"/>
                </a:cubicBezTo>
                <a:cubicBezTo>
                  <a:pt x="30" y="14"/>
                  <a:pt x="30" y="14"/>
                  <a:pt x="30" y="14"/>
                </a:cubicBezTo>
                <a:cubicBezTo>
                  <a:pt x="27" y="26"/>
                  <a:pt x="27" y="26"/>
                  <a:pt x="27" y="26"/>
                </a:cubicBezTo>
                <a:cubicBezTo>
                  <a:pt x="15" y="29"/>
                  <a:pt x="15" y="29"/>
                  <a:pt x="15" y="29"/>
                </a:cubicBezTo>
                <a:cubicBezTo>
                  <a:pt x="3" y="17"/>
                  <a:pt x="3" y="17"/>
                  <a:pt x="3" y="17"/>
                </a:cubicBezTo>
                <a:cubicBezTo>
                  <a:pt x="0" y="23"/>
                  <a:pt x="3" y="32"/>
                  <a:pt x="9" y="37"/>
                </a:cubicBezTo>
                <a:cubicBezTo>
                  <a:pt x="14" y="43"/>
                  <a:pt x="23" y="46"/>
                  <a:pt x="31" y="43"/>
                </a:cubicBezTo>
                <a:cubicBezTo>
                  <a:pt x="31" y="43"/>
                  <a:pt x="31" y="43"/>
                  <a:pt x="31" y="43"/>
                </a:cubicBezTo>
                <a:cubicBezTo>
                  <a:pt x="48" y="60"/>
                  <a:pt x="48" y="60"/>
                  <a:pt x="48" y="60"/>
                </a:cubicBezTo>
                <a:cubicBezTo>
                  <a:pt x="32" y="78"/>
                  <a:pt x="32" y="78"/>
                  <a:pt x="32" y="78"/>
                </a:cubicBezTo>
                <a:cubicBezTo>
                  <a:pt x="31" y="77"/>
                  <a:pt x="31" y="77"/>
                  <a:pt x="31" y="77"/>
                </a:cubicBezTo>
                <a:cubicBezTo>
                  <a:pt x="26" y="80"/>
                  <a:pt x="26" y="80"/>
                  <a:pt x="26" y="80"/>
                </a:cubicBezTo>
                <a:cubicBezTo>
                  <a:pt x="18" y="93"/>
                  <a:pt x="18" y="93"/>
                  <a:pt x="18" y="93"/>
                </a:cubicBezTo>
                <a:cubicBezTo>
                  <a:pt x="20" y="95"/>
                  <a:pt x="20" y="95"/>
                  <a:pt x="20" y="95"/>
                </a:cubicBezTo>
                <a:cubicBezTo>
                  <a:pt x="33" y="87"/>
                  <a:pt x="33" y="87"/>
                  <a:pt x="33" y="87"/>
                </a:cubicBezTo>
                <a:cubicBezTo>
                  <a:pt x="37" y="83"/>
                  <a:pt x="37" y="83"/>
                  <a:pt x="37" y="83"/>
                </a:cubicBezTo>
                <a:cubicBezTo>
                  <a:pt x="35" y="82"/>
                  <a:pt x="35" y="82"/>
                  <a:pt x="35" y="82"/>
                </a:cubicBezTo>
                <a:cubicBezTo>
                  <a:pt x="53" y="64"/>
                  <a:pt x="53" y="64"/>
                  <a:pt x="53" y="64"/>
                </a:cubicBezTo>
                <a:cubicBezTo>
                  <a:pt x="82" y="93"/>
                  <a:pt x="82" y="93"/>
                  <a:pt x="82" y="93"/>
                </a:cubicBezTo>
                <a:cubicBezTo>
                  <a:pt x="84" y="96"/>
                  <a:pt x="86" y="97"/>
                  <a:pt x="89" y="97"/>
                </a:cubicBezTo>
                <a:cubicBezTo>
                  <a:pt x="91" y="97"/>
                  <a:pt x="94" y="96"/>
                  <a:pt x="96" y="93"/>
                </a:cubicBezTo>
                <a:cubicBezTo>
                  <a:pt x="101" y="89"/>
                  <a:pt x="101" y="83"/>
                  <a:pt x="96" y="79"/>
                </a:cubicBezTo>
                <a:cubicBezTo>
                  <a:pt x="67" y="50"/>
                  <a:pt x="67" y="50"/>
                  <a:pt x="67" y="50"/>
                </a:cubicBezTo>
                <a:cubicBezTo>
                  <a:pt x="72" y="45"/>
                  <a:pt x="72" y="45"/>
                  <a:pt x="72" y="45"/>
                </a:cubicBezTo>
                <a:cubicBezTo>
                  <a:pt x="75" y="47"/>
                  <a:pt x="75" y="47"/>
                  <a:pt x="75" y="47"/>
                </a:cubicBezTo>
                <a:cubicBezTo>
                  <a:pt x="77" y="46"/>
                  <a:pt x="79" y="46"/>
                  <a:pt x="82" y="46"/>
                </a:cubicBezTo>
                <a:cubicBezTo>
                  <a:pt x="106" y="21"/>
                  <a:pt x="106" y="21"/>
                  <a:pt x="106" y="21"/>
                </a:cubicBezTo>
                <a:cubicBezTo>
                  <a:pt x="106" y="20"/>
                  <a:pt x="106" y="20"/>
                  <a:pt x="106" y="20"/>
                </a:cubicBezTo>
                <a:cubicBezTo>
                  <a:pt x="106" y="20"/>
                  <a:pt x="106" y="20"/>
                  <a:pt x="106" y="20"/>
                </a:cubicBezTo>
                <a:cubicBezTo>
                  <a:pt x="107" y="19"/>
                  <a:pt x="107" y="19"/>
                  <a:pt x="107" y="18"/>
                </a:cubicBezTo>
                <a:cubicBezTo>
                  <a:pt x="109" y="18"/>
                  <a:pt x="110" y="18"/>
                  <a:pt x="110" y="18"/>
                </a:cubicBezTo>
                <a:cubicBezTo>
                  <a:pt x="111" y="16"/>
                  <a:pt x="111" y="14"/>
                  <a:pt x="110" y="13"/>
                </a:cubicBezTo>
                <a:close/>
                <a:moveTo>
                  <a:pt x="90" y="84"/>
                </a:moveTo>
                <a:cubicBezTo>
                  <a:pt x="92" y="84"/>
                  <a:pt x="94" y="86"/>
                  <a:pt x="94" y="87"/>
                </a:cubicBezTo>
                <a:cubicBezTo>
                  <a:pt x="94" y="90"/>
                  <a:pt x="92" y="92"/>
                  <a:pt x="90" y="92"/>
                </a:cubicBezTo>
                <a:cubicBezTo>
                  <a:pt x="87" y="92"/>
                  <a:pt x="86" y="90"/>
                  <a:pt x="86" y="87"/>
                </a:cubicBezTo>
                <a:cubicBezTo>
                  <a:pt x="86" y="86"/>
                  <a:pt x="87" y="84"/>
                  <a:pt x="90" y="84"/>
                </a:cubicBezTo>
                <a:close/>
                <a:moveTo>
                  <a:pt x="76" y="32"/>
                </a:moveTo>
                <a:cubicBezTo>
                  <a:pt x="74" y="31"/>
                  <a:pt x="74" y="31"/>
                  <a:pt x="74" y="31"/>
                </a:cubicBezTo>
                <a:cubicBezTo>
                  <a:pt x="93" y="13"/>
                  <a:pt x="93" y="13"/>
                  <a:pt x="93" y="13"/>
                </a:cubicBezTo>
                <a:cubicBezTo>
                  <a:pt x="95" y="14"/>
                  <a:pt x="95" y="14"/>
                  <a:pt x="95" y="14"/>
                </a:cubicBezTo>
                <a:cubicBezTo>
                  <a:pt x="76" y="32"/>
                  <a:pt x="76" y="32"/>
                  <a:pt x="76" y="32"/>
                </a:cubicBezTo>
                <a:cubicBezTo>
                  <a:pt x="76" y="32"/>
                  <a:pt x="76" y="32"/>
                  <a:pt x="76" y="32"/>
                </a:cubicBezTo>
                <a:close/>
                <a:moveTo>
                  <a:pt x="82" y="39"/>
                </a:moveTo>
                <a:cubicBezTo>
                  <a:pt x="80" y="37"/>
                  <a:pt x="80" y="37"/>
                  <a:pt x="80" y="37"/>
                </a:cubicBezTo>
                <a:cubicBezTo>
                  <a:pt x="99" y="18"/>
                  <a:pt x="99" y="18"/>
                  <a:pt x="99" y="18"/>
                </a:cubicBezTo>
                <a:cubicBezTo>
                  <a:pt x="101" y="20"/>
                  <a:pt x="101" y="20"/>
                  <a:pt x="101" y="20"/>
                </a:cubicBezTo>
                <a:cubicBezTo>
                  <a:pt x="82" y="39"/>
                  <a:pt x="82" y="39"/>
                  <a:pt x="82" y="39"/>
                </a:cubicBezTo>
                <a:cubicBezTo>
                  <a:pt x="82" y="39"/>
                  <a:pt x="82" y="39"/>
                  <a:pt x="82" y="39"/>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3"/>
          <p:cNvSpPr>
            <a:spLocks noEditPoints="1"/>
          </p:cNvSpPr>
          <p:nvPr userDrawn="1"/>
        </p:nvSpPr>
        <p:spPr bwMode="auto">
          <a:xfrm>
            <a:off x="2698136" y="3237012"/>
            <a:ext cx="510671" cy="535086"/>
          </a:xfrm>
          <a:custGeom>
            <a:avLst/>
            <a:gdLst>
              <a:gd name="T0" fmla="*/ 68 w 106"/>
              <a:gd name="T1" fmla="*/ 75 h 111"/>
              <a:gd name="T2" fmla="*/ 105 w 106"/>
              <a:gd name="T3" fmla="*/ 21 h 111"/>
              <a:gd name="T4" fmla="*/ 105 w 106"/>
              <a:gd name="T5" fmla="*/ 17 h 111"/>
              <a:gd name="T6" fmla="*/ 96 w 106"/>
              <a:gd name="T7" fmla="*/ 8 h 111"/>
              <a:gd name="T8" fmla="*/ 92 w 106"/>
              <a:gd name="T9" fmla="*/ 8 h 111"/>
              <a:gd name="T10" fmla="*/ 88 w 106"/>
              <a:gd name="T11" fmla="*/ 13 h 111"/>
              <a:gd name="T12" fmla="*/ 83 w 106"/>
              <a:gd name="T13" fmla="*/ 13 h 111"/>
              <a:gd name="T14" fmla="*/ 83 w 106"/>
              <a:gd name="T15" fmla="*/ 0 h 111"/>
              <a:gd name="T16" fmla="*/ 22 w 106"/>
              <a:gd name="T17" fmla="*/ 0 h 111"/>
              <a:gd name="T18" fmla="*/ 22 w 106"/>
              <a:gd name="T19" fmla="*/ 13 h 111"/>
              <a:gd name="T20" fmla="*/ 18 w 106"/>
              <a:gd name="T21" fmla="*/ 13 h 111"/>
              <a:gd name="T22" fmla="*/ 14 w 106"/>
              <a:gd name="T23" fmla="*/ 8 h 111"/>
              <a:gd name="T24" fmla="*/ 9 w 106"/>
              <a:gd name="T25" fmla="*/ 8 h 111"/>
              <a:gd name="T26" fmla="*/ 0 w 106"/>
              <a:gd name="T27" fmla="*/ 17 h 111"/>
              <a:gd name="T28" fmla="*/ 0 w 106"/>
              <a:gd name="T29" fmla="*/ 21 h 111"/>
              <a:gd name="T30" fmla="*/ 38 w 106"/>
              <a:gd name="T31" fmla="*/ 75 h 111"/>
              <a:gd name="T32" fmla="*/ 49 w 106"/>
              <a:gd name="T33" fmla="*/ 80 h 111"/>
              <a:gd name="T34" fmla="*/ 49 w 106"/>
              <a:gd name="T35" fmla="*/ 84 h 111"/>
              <a:gd name="T36" fmla="*/ 44 w 106"/>
              <a:gd name="T37" fmla="*/ 87 h 111"/>
              <a:gd name="T38" fmla="*/ 49 w 106"/>
              <a:gd name="T39" fmla="*/ 89 h 111"/>
              <a:gd name="T40" fmla="*/ 49 w 106"/>
              <a:gd name="T41" fmla="*/ 94 h 111"/>
              <a:gd name="T42" fmla="*/ 44 w 106"/>
              <a:gd name="T43" fmla="*/ 98 h 111"/>
              <a:gd name="T44" fmla="*/ 39 w 106"/>
              <a:gd name="T45" fmla="*/ 102 h 111"/>
              <a:gd name="T46" fmla="*/ 35 w 106"/>
              <a:gd name="T47" fmla="*/ 106 h 111"/>
              <a:gd name="T48" fmla="*/ 39 w 106"/>
              <a:gd name="T49" fmla="*/ 111 h 111"/>
              <a:gd name="T50" fmla="*/ 65 w 106"/>
              <a:gd name="T51" fmla="*/ 111 h 111"/>
              <a:gd name="T52" fmla="*/ 70 w 106"/>
              <a:gd name="T53" fmla="*/ 106 h 111"/>
              <a:gd name="T54" fmla="*/ 66 w 106"/>
              <a:gd name="T55" fmla="*/ 102 h 111"/>
              <a:gd name="T56" fmla="*/ 61 w 106"/>
              <a:gd name="T57" fmla="*/ 98 h 111"/>
              <a:gd name="T58" fmla="*/ 57 w 106"/>
              <a:gd name="T59" fmla="*/ 94 h 111"/>
              <a:gd name="T60" fmla="*/ 57 w 106"/>
              <a:gd name="T61" fmla="*/ 89 h 111"/>
              <a:gd name="T62" fmla="*/ 61 w 106"/>
              <a:gd name="T63" fmla="*/ 87 h 111"/>
              <a:gd name="T64" fmla="*/ 57 w 106"/>
              <a:gd name="T65" fmla="*/ 84 h 111"/>
              <a:gd name="T66" fmla="*/ 57 w 106"/>
              <a:gd name="T67" fmla="*/ 80 h 111"/>
              <a:gd name="T68" fmla="*/ 68 w 106"/>
              <a:gd name="T69" fmla="*/ 75 h 111"/>
              <a:gd name="T70" fmla="*/ 83 w 106"/>
              <a:gd name="T71" fmla="*/ 17 h 111"/>
              <a:gd name="T72" fmla="*/ 88 w 106"/>
              <a:gd name="T73" fmla="*/ 17 h 111"/>
              <a:gd name="T74" fmla="*/ 92 w 106"/>
              <a:gd name="T75" fmla="*/ 13 h 111"/>
              <a:gd name="T76" fmla="*/ 96 w 106"/>
              <a:gd name="T77" fmla="*/ 17 h 111"/>
              <a:gd name="T78" fmla="*/ 96 w 106"/>
              <a:gd name="T79" fmla="*/ 21 h 111"/>
              <a:gd name="T80" fmla="*/ 74 w 106"/>
              <a:gd name="T81" fmla="*/ 58 h 111"/>
              <a:gd name="T82" fmla="*/ 83 w 106"/>
              <a:gd name="T83" fmla="*/ 17 h 111"/>
              <a:gd name="T84" fmla="*/ 30 w 106"/>
              <a:gd name="T85" fmla="*/ 59 h 111"/>
              <a:gd name="T86" fmla="*/ 8 w 106"/>
              <a:gd name="T87" fmla="*/ 22 h 111"/>
              <a:gd name="T88" fmla="*/ 8 w 106"/>
              <a:gd name="T89" fmla="*/ 18 h 111"/>
              <a:gd name="T90" fmla="*/ 12 w 106"/>
              <a:gd name="T91" fmla="*/ 14 h 111"/>
              <a:gd name="T92" fmla="*/ 16 w 106"/>
              <a:gd name="T93" fmla="*/ 18 h 111"/>
              <a:gd name="T94" fmla="*/ 21 w 106"/>
              <a:gd name="T95" fmla="*/ 18 h 111"/>
              <a:gd name="T96" fmla="*/ 30 w 106"/>
              <a:gd name="T97" fmla="*/ 5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11">
                <a:moveTo>
                  <a:pt x="68" y="75"/>
                </a:moveTo>
                <a:cubicBezTo>
                  <a:pt x="106" y="51"/>
                  <a:pt x="105" y="21"/>
                  <a:pt x="105" y="21"/>
                </a:cubicBezTo>
                <a:cubicBezTo>
                  <a:pt x="105" y="17"/>
                  <a:pt x="105" y="17"/>
                  <a:pt x="105" y="17"/>
                </a:cubicBezTo>
                <a:cubicBezTo>
                  <a:pt x="105" y="17"/>
                  <a:pt x="105" y="8"/>
                  <a:pt x="96" y="8"/>
                </a:cubicBezTo>
                <a:cubicBezTo>
                  <a:pt x="94" y="8"/>
                  <a:pt x="92" y="8"/>
                  <a:pt x="92" y="8"/>
                </a:cubicBezTo>
                <a:cubicBezTo>
                  <a:pt x="88" y="8"/>
                  <a:pt x="88" y="13"/>
                  <a:pt x="88" y="13"/>
                </a:cubicBezTo>
                <a:cubicBezTo>
                  <a:pt x="88" y="13"/>
                  <a:pt x="86" y="13"/>
                  <a:pt x="83" y="13"/>
                </a:cubicBezTo>
                <a:cubicBezTo>
                  <a:pt x="83" y="9"/>
                  <a:pt x="83" y="0"/>
                  <a:pt x="83" y="0"/>
                </a:cubicBezTo>
                <a:cubicBezTo>
                  <a:pt x="45" y="5"/>
                  <a:pt x="22" y="0"/>
                  <a:pt x="22" y="0"/>
                </a:cubicBezTo>
                <a:cubicBezTo>
                  <a:pt x="22" y="13"/>
                  <a:pt x="22" y="13"/>
                  <a:pt x="22" y="13"/>
                </a:cubicBezTo>
                <a:cubicBezTo>
                  <a:pt x="19" y="13"/>
                  <a:pt x="18" y="13"/>
                  <a:pt x="18" y="13"/>
                </a:cubicBezTo>
                <a:cubicBezTo>
                  <a:pt x="18" y="13"/>
                  <a:pt x="18" y="8"/>
                  <a:pt x="14" y="8"/>
                </a:cubicBezTo>
                <a:cubicBezTo>
                  <a:pt x="14" y="8"/>
                  <a:pt x="11" y="8"/>
                  <a:pt x="9" y="8"/>
                </a:cubicBezTo>
                <a:cubicBezTo>
                  <a:pt x="1" y="8"/>
                  <a:pt x="0" y="17"/>
                  <a:pt x="0" y="17"/>
                </a:cubicBezTo>
                <a:cubicBezTo>
                  <a:pt x="0" y="21"/>
                  <a:pt x="0" y="21"/>
                  <a:pt x="0" y="21"/>
                </a:cubicBezTo>
                <a:cubicBezTo>
                  <a:pt x="0" y="21"/>
                  <a:pt x="0" y="51"/>
                  <a:pt x="38" y="75"/>
                </a:cubicBezTo>
                <a:cubicBezTo>
                  <a:pt x="38" y="75"/>
                  <a:pt x="42" y="80"/>
                  <a:pt x="49" y="80"/>
                </a:cubicBezTo>
                <a:cubicBezTo>
                  <a:pt x="49" y="84"/>
                  <a:pt x="49" y="84"/>
                  <a:pt x="49" y="84"/>
                </a:cubicBezTo>
                <a:cubicBezTo>
                  <a:pt x="49" y="84"/>
                  <a:pt x="44" y="84"/>
                  <a:pt x="44" y="87"/>
                </a:cubicBezTo>
                <a:cubicBezTo>
                  <a:pt x="44" y="89"/>
                  <a:pt x="49" y="89"/>
                  <a:pt x="49" y="89"/>
                </a:cubicBezTo>
                <a:cubicBezTo>
                  <a:pt x="49" y="94"/>
                  <a:pt x="49" y="94"/>
                  <a:pt x="49" y="94"/>
                </a:cubicBezTo>
                <a:cubicBezTo>
                  <a:pt x="49" y="94"/>
                  <a:pt x="48" y="98"/>
                  <a:pt x="44" y="98"/>
                </a:cubicBezTo>
                <a:cubicBezTo>
                  <a:pt x="44" y="102"/>
                  <a:pt x="39" y="102"/>
                  <a:pt x="39" y="102"/>
                </a:cubicBezTo>
                <a:cubicBezTo>
                  <a:pt x="39" y="102"/>
                  <a:pt x="35" y="103"/>
                  <a:pt x="35" y="106"/>
                </a:cubicBezTo>
                <a:cubicBezTo>
                  <a:pt x="35" y="106"/>
                  <a:pt x="34" y="111"/>
                  <a:pt x="39" y="111"/>
                </a:cubicBezTo>
                <a:cubicBezTo>
                  <a:pt x="46" y="111"/>
                  <a:pt x="65" y="111"/>
                  <a:pt x="65" y="111"/>
                </a:cubicBezTo>
                <a:cubicBezTo>
                  <a:pt x="70" y="111"/>
                  <a:pt x="70" y="106"/>
                  <a:pt x="70" y="106"/>
                </a:cubicBezTo>
                <a:cubicBezTo>
                  <a:pt x="70" y="106"/>
                  <a:pt x="70" y="102"/>
                  <a:pt x="66" y="102"/>
                </a:cubicBezTo>
                <a:cubicBezTo>
                  <a:pt x="61" y="102"/>
                  <a:pt x="61" y="98"/>
                  <a:pt x="61" y="98"/>
                </a:cubicBezTo>
                <a:cubicBezTo>
                  <a:pt x="61" y="98"/>
                  <a:pt x="57" y="98"/>
                  <a:pt x="57" y="94"/>
                </a:cubicBezTo>
                <a:cubicBezTo>
                  <a:pt x="57" y="89"/>
                  <a:pt x="57" y="89"/>
                  <a:pt x="57" y="89"/>
                </a:cubicBezTo>
                <a:cubicBezTo>
                  <a:pt x="57" y="89"/>
                  <a:pt x="61" y="89"/>
                  <a:pt x="61" y="87"/>
                </a:cubicBezTo>
                <a:cubicBezTo>
                  <a:pt x="61" y="84"/>
                  <a:pt x="57" y="84"/>
                  <a:pt x="57" y="84"/>
                </a:cubicBezTo>
                <a:cubicBezTo>
                  <a:pt x="57" y="80"/>
                  <a:pt x="57" y="80"/>
                  <a:pt x="57" y="80"/>
                </a:cubicBezTo>
                <a:cubicBezTo>
                  <a:pt x="61" y="80"/>
                  <a:pt x="65" y="79"/>
                  <a:pt x="68" y="75"/>
                </a:cubicBezTo>
                <a:close/>
                <a:moveTo>
                  <a:pt x="83" y="17"/>
                </a:moveTo>
                <a:cubicBezTo>
                  <a:pt x="84" y="17"/>
                  <a:pt x="88" y="17"/>
                  <a:pt x="88" y="17"/>
                </a:cubicBezTo>
                <a:cubicBezTo>
                  <a:pt x="92" y="17"/>
                  <a:pt x="92" y="13"/>
                  <a:pt x="92" y="13"/>
                </a:cubicBezTo>
                <a:cubicBezTo>
                  <a:pt x="96" y="13"/>
                  <a:pt x="96" y="17"/>
                  <a:pt x="96" y="17"/>
                </a:cubicBezTo>
                <a:cubicBezTo>
                  <a:pt x="96" y="21"/>
                  <a:pt x="96" y="21"/>
                  <a:pt x="96" y="21"/>
                </a:cubicBezTo>
                <a:cubicBezTo>
                  <a:pt x="96" y="21"/>
                  <a:pt x="96" y="38"/>
                  <a:pt x="74" y="58"/>
                </a:cubicBezTo>
                <a:cubicBezTo>
                  <a:pt x="79" y="50"/>
                  <a:pt x="83" y="31"/>
                  <a:pt x="83" y="17"/>
                </a:cubicBezTo>
                <a:close/>
                <a:moveTo>
                  <a:pt x="30" y="59"/>
                </a:moveTo>
                <a:cubicBezTo>
                  <a:pt x="9" y="39"/>
                  <a:pt x="8" y="22"/>
                  <a:pt x="8" y="22"/>
                </a:cubicBezTo>
                <a:cubicBezTo>
                  <a:pt x="8" y="18"/>
                  <a:pt x="8" y="18"/>
                  <a:pt x="8" y="18"/>
                </a:cubicBezTo>
                <a:cubicBezTo>
                  <a:pt x="8" y="18"/>
                  <a:pt x="7" y="14"/>
                  <a:pt x="12" y="14"/>
                </a:cubicBezTo>
                <a:cubicBezTo>
                  <a:pt x="12" y="14"/>
                  <a:pt x="12" y="18"/>
                  <a:pt x="16" y="18"/>
                </a:cubicBezTo>
                <a:cubicBezTo>
                  <a:pt x="16" y="18"/>
                  <a:pt x="20" y="18"/>
                  <a:pt x="21" y="18"/>
                </a:cubicBezTo>
                <a:cubicBezTo>
                  <a:pt x="20" y="32"/>
                  <a:pt x="25" y="51"/>
                  <a:pt x="30" y="59"/>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4"/>
          <p:cNvSpPr>
            <a:spLocks noEditPoints="1"/>
          </p:cNvSpPr>
          <p:nvPr userDrawn="1"/>
        </p:nvSpPr>
        <p:spPr bwMode="auto">
          <a:xfrm>
            <a:off x="469825" y="1627184"/>
            <a:ext cx="333344" cy="596263"/>
          </a:xfrm>
          <a:custGeom>
            <a:avLst/>
            <a:gdLst>
              <a:gd name="T0" fmla="*/ 52 w 60"/>
              <a:gd name="T1" fmla="*/ 0 h 107"/>
              <a:gd name="T2" fmla="*/ 8 w 60"/>
              <a:gd name="T3" fmla="*/ 0 h 107"/>
              <a:gd name="T4" fmla="*/ 0 w 60"/>
              <a:gd name="T5" fmla="*/ 8 h 107"/>
              <a:gd name="T6" fmla="*/ 0 w 60"/>
              <a:gd name="T7" fmla="*/ 99 h 107"/>
              <a:gd name="T8" fmla="*/ 8 w 60"/>
              <a:gd name="T9" fmla="*/ 107 h 107"/>
              <a:gd name="T10" fmla="*/ 52 w 60"/>
              <a:gd name="T11" fmla="*/ 107 h 107"/>
              <a:gd name="T12" fmla="*/ 60 w 60"/>
              <a:gd name="T13" fmla="*/ 99 h 107"/>
              <a:gd name="T14" fmla="*/ 60 w 60"/>
              <a:gd name="T15" fmla="*/ 8 h 107"/>
              <a:gd name="T16" fmla="*/ 52 w 60"/>
              <a:gd name="T17" fmla="*/ 0 h 107"/>
              <a:gd name="T18" fmla="*/ 30 w 60"/>
              <a:gd name="T19" fmla="*/ 99 h 107"/>
              <a:gd name="T20" fmla="*/ 25 w 60"/>
              <a:gd name="T21" fmla="*/ 94 h 107"/>
              <a:gd name="T22" fmla="*/ 30 w 60"/>
              <a:gd name="T23" fmla="*/ 89 h 107"/>
              <a:gd name="T24" fmla="*/ 35 w 60"/>
              <a:gd name="T25" fmla="*/ 94 h 107"/>
              <a:gd name="T26" fmla="*/ 30 w 60"/>
              <a:gd name="T27" fmla="*/ 99 h 107"/>
              <a:gd name="T28" fmla="*/ 54 w 60"/>
              <a:gd name="T29" fmla="*/ 82 h 107"/>
              <a:gd name="T30" fmla="*/ 6 w 60"/>
              <a:gd name="T31" fmla="*/ 82 h 107"/>
              <a:gd name="T32" fmla="*/ 6 w 60"/>
              <a:gd name="T33" fmla="*/ 13 h 107"/>
              <a:gd name="T34" fmla="*/ 54 w 60"/>
              <a:gd name="T35" fmla="*/ 13 h 107"/>
              <a:gd name="T36" fmla="*/ 54 w 60"/>
              <a:gd name="T37" fmla="*/ 82 h 107"/>
              <a:gd name="T38" fmla="*/ 54 w 60"/>
              <a:gd name="T39" fmla="*/ 82 h 107"/>
              <a:gd name="T40" fmla="*/ 41 w 60"/>
              <a:gd name="T41" fmla="*/ 8 h 107"/>
              <a:gd name="T42" fmla="*/ 19 w 60"/>
              <a:gd name="T43" fmla="*/ 8 h 107"/>
              <a:gd name="T44" fmla="*/ 19 w 60"/>
              <a:gd name="T45" fmla="*/ 6 h 107"/>
              <a:gd name="T46" fmla="*/ 41 w 60"/>
              <a:gd name="T47" fmla="*/ 6 h 107"/>
              <a:gd name="T48" fmla="*/ 41 w 60"/>
              <a:gd name="T49" fmla="*/ 8 h 107"/>
              <a:gd name="T50" fmla="*/ 41 w 60"/>
              <a:gd name="T51" fmla="*/ 8 h 107"/>
              <a:gd name="T52" fmla="*/ 49 w 60"/>
              <a:gd name="T53" fmla="*/ 7 h 107"/>
              <a:gd name="T54" fmla="*/ 47 w 60"/>
              <a:gd name="T55" fmla="*/ 9 h 107"/>
              <a:gd name="T56" fmla="*/ 45 w 60"/>
              <a:gd name="T57" fmla="*/ 7 h 107"/>
              <a:gd name="T58" fmla="*/ 47 w 60"/>
              <a:gd name="T59" fmla="*/ 5 h 107"/>
              <a:gd name="T60" fmla="*/ 49 w 60"/>
              <a:gd name="T61"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107">
                <a:moveTo>
                  <a:pt x="52" y="0"/>
                </a:moveTo>
                <a:cubicBezTo>
                  <a:pt x="8" y="0"/>
                  <a:pt x="8" y="0"/>
                  <a:pt x="8" y="0"/>
                </a:cubicBezTo>
                <a:cubicBezTo>
                  <a:pt x="4" y="0"/>
                  <a:pt x="0" y="3"/>
                  <a:pt x="0" y="8"/>
                </a:cubicBezTo>
                <a:cubicBezTo>
                  <a:pt x="0" y="99"/>
                  <a:pt x="0" y="99"/>
                  <a:pt x="0" y="99"/>
                </a:cubicBezTo>
                <a:cubicBezTo>
                  <a:pt x="0" y="103"/>
                  <a:pt x="4" y="107"/>
                  <a:pt x="8" y="107"/>
                </a:cubicBezTo>
                <a:cubicBezTo>
                  <a:pt x="52" y="107"/>
                  <a:pt x="52" y="107"/>
                  <a:pt x="52" y="107"/>
                </a:cubicBezTo>
                <a:cubicBezTo>
                  <a:pt x="56" y="107"/>
                  <a:pt x="60" y="103"/>
                  <a:pt x="60" y="99"/>
                </a:cubicBezTo>
                <a:cubicBezTo>
                  <a:pt x="60" y="8"/>
                  <a:pt x="60" y="8"/>
                  <a:pt x="60" y="8"/>
                </a:cubicBezTo>
                <a:cubicBezTo>
                  <a:pt x="60" y="3"/>
                  <a:pt x="56" y="0"/>
                  <a:pt x="52" y="0"/>
                </a:cubicBezTo>
                <a:close/>
                <a:moveTo>
                  <a:pt x="30" y="99"/>
                </a:moveTo>
                <a:cubicBezTo>
                  <a:pt x="27" y="99"/>
                  <a:pt x="25" y="97"/>
                  <a:pt x="25" y="94"/>
                </a:cubicBezTo>
                <a:cubicBezTo>
                  <a:pt x="25" y="91"/>
                  <a:pt x="27" y="89"/>
                  <a:pt x="30" y="89"/>
                </a:cubicBezTo>
                <a:cubicBezTo>
                  <a:pt x="32" y="89"/>
                  <a:pt x="35" y="91"/>
                  <a:pt x="35" y="94"/>
                </a:cubicBezTo>
                <a:cubicBezTo>
                  <a:pt x="35" y="97"/>
                  <a:pt x="32" y="99"/>
                  <a:pt x="30" y="99"/>
                </a:cubicBezTo>
                <a:close/>
                <a:moveTo>
                  <a:pt x="54" y="82"/>
                </a:moveTo>
                <a:cubicBezTo>
                  <a:pt x="6" y="82"/>
                  <a:pt x="6" y="82"/>
                  <a:pt x="6" y="82"/>
                </a:cubicBezTo>
                <a:cubicBezTo>
                  <a:pt x="6" y="13"/>
                  <a:pt x="6" y="13"/>
                  <a:pt x="6" y="13"/>
                </a:cubicBezTo>
                <a:cubicBezTo>
                  <a:pt x="54" y="13"/>
                  <a:pt x="54" y="13"/>
                  <a:pt x="54" y="13"/>
                </a:cubicBezTo>
                <a:cubicBezTo>
                  <a:pt x="54" y="82"/>
                  <a:pt x="54" y="82"/>
                  <a:pt x="54" y="82"/>
                </a:cubicBezTo>
                <a:cubicBezTo>
                  <a:pt x="54" y="82"/>
                  <a:pt x="54" y="82"/>
                  <a:pt x="54" y="82"/>
                </a:cubicBezTo>
                <a:close/>
                <a:moveTo>
                  <a:pt x="41" y="8"/>
                </a:moveTo>
                <a:cubicBezTo>
                  <a:pt x="19" y="8"/>
                  <a:pt x="19" y="8"/>
                  <a:pt x="19" y="8"/>
                </a:cubicBezTo>
                <a:cubicBezTo>
                  <a:pt x="19" y="6"/>
                  <a:pt x="19" y="6"/>
                  <a:pt x="19" y="6"/>
                </a:cubicBezTo>
                <a:cubicBezTo>
                  <a:pt x="41" y="6"/>
                  <a:pt x="41" y="6"/>
                  <a:pt x="41" y="6"/>
                </a:cubicBezTo>
                <a:cubicBezTo>
                  <a:pt x="41" y="8"/>
                  <a:pt x="41" y="8"/>
                  <a:pt x="41" y="8"/>
                </a:cubicBezTo>
                <a:cubicBezTo>
                  <a:pt x="41" y="8"/>
                  <a:pt x="41" y="8"/>
                  <a:pt x="41" y="8"/>
                </a:cubicBezTo>
                <a:close/>
                <a:moveTo>
                  <a:pt x="49" y="7"/>
                </a:moveTo>
                <a:cubicBezTo>
                  <a:pt x="49" y="8"/>
                  <a:pt x="48" y="9"/>
                  <a:pt x="47" y="9"/>
                </a:cubicBezTo>
                <a:cubicBezTo>
                  <a:pt x="47" y="9"/>
                  <a:pt x="45" y="8"/>
                  <a:pt x="45" y="7"/>
                </a:cubicBezTo>
                <a:cubicBezTo>
                  <a:pt x="45" y="6"/>
                  <a:pt x="47" y="5"/>
                  <a:pt x="47" y="5"/>
                </a:cubicBezTo>
                <a:cubicBezTo>
                  <a:pt x="48" y="5"/>
                  <a:pt x="49" y="6"/>
                  <a:pt x="49" y="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1" name="Group 90"/>
          <p:cNvGrpSpPr/>
          <p:nvPr userDrawn="1"/>
        </p:nvGrpSpPr>
        <p:grpSpPr>
          <a:xfrm>
            <a:off x="5956117" y="1730474"/>
            <a:ext cx="366771" cy="501190"/>
            <a:chOff x="3449638" y="3379788"/>
            <a:chExt cx="303213" cy="414338"/>
          </a:xfrm>
          <a:solidFill>
            <a:schemeClr val="bg1">
              <a:lumMod val="85000"/>
            </a:schemeClr>
          </a:solidFill>
        </p:grpSpPr>
        <p:sp>
          <p:nvSpPr>
            <p:cNvPr id="92" name="Freeform 85"/>
            <p:cNvSpPr>
              <a:spLocks/>
            </p:cNvSpPr>
            <p:nvPr/>
          </p:nvSpPr>
          <p:spPr bwMode="auto">
            <a:xfrm>
              <a:off x="3449638" y="3552826"/>
              <a:ext cx="303213" cy="136525"/>
            </a:xfrm>
            <a:custGeom>
              <a:avLst/>
              <a:gdLst>
                <a:gd name="T0" fmla="*/ 41 w 81"/>
                <a:gd name="T1" fmla="*/ 14 h 36"/>
                <a:gd name="T2" fmla="*/ 2 w 81"/>
                <a:gd name="T3" fmla="*/ 0 h 36"/>
                <a:gd name="T4" fmla="*/ 0 w 81"/>
                <a:gd name="T5" fmla="*/ 4 h 36"/>
                <a:gd name="T6" fmla="*/ 0 w 81"/>
                <a:gd name="T7" fmla="*/ 18 h 36"/>
                <a:gd name="T8" fmla="*/ 41 w 81"/>
                <a:gd name="T9" fmla="*/ 36 h 36"/>
                <a:gd name="T10" fmla="*/ 81 w 81"/>
                <a:gd name="T11" fmla="*/ 18 h 36"/>
                <a:gd name="T12" fmla="*/ 81 w 81"/>
                <a:gd name="T13" fmla="*/ 4 h 36"/>
                <a:gd name="T14" fmla="*/ 79 w 81"/>
                <a:gd name="T15" fmla="*/ 0 h 36"/>
                <a:gd name="T16" fmla="*/ 41 w 81"/>
                <a:gd name="T17"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6">
                  <a:moveTo>
                    <a:pt x="41" y="14"/>
                  </a:moveTo>
                  <a:cubicBezTo>
                    <a:pt x="22" y="14"/>
                    <a:pt x="6" y="8"/>
                    <a:pt x="2" y="0"/>
                  </a:cubicBezTo>
                  <a:cubicBezTo>
                    <a:pt x="1" y="0"/>
                    <a:pt x="0" y="2"/>
                    <a:pt x="0" y="4"/>
                  </a:cubicBezTo>
                  <a:cubicBezTo>
                    <a:pt x="0" y="18"/>
                    <a:pt x="0" y="18"/>
                    <a:pt x="0" y="18"/>
                  </a:cubicBezTo>
                  <a:cubicBezTo>
                    <a:pt x="0" y="28"/>
                    <a:pt x="18" y="36"/>
                    <a:pt x="41" y="36"/>
                  </a:cubicBezTo>
                  <a:cubicBezTo>
                    <a:pt x="63" y="36"/>
                    <a:pt x="81" y="28"/>
                    <a:pt x="81" y="18"/>
                  </a:cubicBezTo>
                  <a:cubicBezTo>
                    <a:pt x="81" y="4"/>
                    <a:pt x="81" y="4"/>
                    <a:pt x="81" y="4"/>
                  </a:cubicBezTo>
                  <a:cubicBezTo>
                    <a:pt x="81" y="2"/>
                    <a:pt x="80" y="0"/>
                    <a:pt x="79" y="0"/>
                  </a:cubicBezTo>
                  <a:cubicBezTo>
                    <a:pt x="75" y="8"/>
                    <a:pt x="60" y="14"/>
                    <a:pt x="41" y="1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6"/>
            <p:cNvSpPr>
              <a:spLocks/>
            </p:cNvSpPr>
            <p:nvPr/>
          </p:nvSpPr>
          <p:spPr bwMode="auto">
            <a:xfrm>
              <a:off x="3449638" y="3654426"/>
              <a:ext cx="303213" cy="139700"/>
            </a:xfrm>
            <a:custGeom>
              <a:avLst/>
              <a:gdLst>
                <a:gd name="T0" fmla="*/ 41 w 81"/>
                <a:gd name="T1" fmla="*/ 14 h 37"/>
                <a:gd name="T2" fmla="*/ 2 w 81"/>
                <a:gd name="T3" fmla="*/ 0 h 37"/>
                <a:gd name="T4" fmla="*/ 0 w 81"/>
                <a:gd name="T5" fmla="*/ 4 h 37"/>
                <a:gd name="T6" fmla="*/ 0 w 81"/>
                <a:gd name="T7" fmla="*/ 18 h 37"/>
                <a:gd name="T8" fmla="*/ 41 w 81"/>
                <a:gd name="T9" fmla="*/ 37 h 37"/>
                <a:gd name="T10" fmla="*/ 81 w 81"/>
                <a:gd name="T11" fmla="*/ 18 h 37"/>
                <a:gd name="T12" fmla="*/ 81 w 81"/>
                <a:gd name="T13" fmla="*/ 4 h 37"/>
                <a:gd name="T14" fmla="*/ 79 w 81"/>
                <a:gd name="T15" fmla="*/ 0 h 37"/>
                <a:gd name="T16" fmla="*/ 41 w 81"/>
                <a:gd name="T1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7">
                  <a:moveTo>
                    <a:pt x="41" y="14"/>
                  </a:moveTo>
                  <a:cubicBezTo>
                    <a:pt x="22" y="14"/>
                    <a:pt x="6" y="8"/>
                    <a:pt x="2" y="0"/>
                  </a:cubicBezTo>
                  <a:cubicBezTo>
                    <a:pt x="1" y="2"/>
                    <a:pt x="0" y="3"/>
                    <a:pt x="0" y="4"/>
                  </a:cubicBezTo>
                  <a:cubicBezTo>
                    <a:pt x="0" y="18"/>
                    <a:pt x="0" y="18"/>
                    <a:pt x="0" y="18"/>
                  </a:cubicBezTo>
                  <a:cubicBezTo>
                    <a:pt x="0" y="29"/>
                    <a:pt x="18" y="37"/>
                    <a:pt x="41" y="37"/>
                  </a:cubicBezTo>
                  <a:cubicBezTo>
                    <a:pt x="63" y="37"/>
                    <a:pt x="81" y="29"/>
                    <a:pt x="81" y="18"/>
                  </a:cubicBezTo>
                  <a:cubicBezTo>
                    <a:pt x="81" y="4"/>
                    <a:pt x="81" y="4"/>
                    <a:pt x="81" y="4"/>
                  </a:cubicBezTo>
                  <a:cubicBezTo>
                    <a:pt x="81" y="3"/>
                    <a:pt x="80" y="2"/>
                    <a:pt x="79" y="0"/>
                  </a:cubicBezTo>
                  <a:cubicBezTo>
                    <a:pt x="75" y="8"/>
                    <a:pt x="60" y="14"/>
                    <a:pt x="41" y="1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7"/>
            <p:cNvSpPr>
              <a:spLocks/>
            </p:cNvSpPr>
            <p:nvPr/>
          </p:nvSpPr>
          <p:spPr bwMode="auto">
            <a:xfrm>
              <a:off x="3449638" y="3451226"/>
              <a:ext cx="303213" cy="136525"/>
            </a:xfrm>
            <a:custGeom>
              <a:avLst/>
              <a:gdLst>
                <a:gd name="T0" fmla="*/ 79 w 81"/>
                <a:gd name="T1" fmla="*/ 0 h 36"/>
                <a:gd name="T2" fmla="*/ 41 w 81"/>
                <a:gd name="T3" fmla="*/ 13 h 36"/>
                <a:gd name="T4" fmla="*/ 2 w 81"/>
                <a:gd name="T5" fmla="*/ 0 h 36"/>
                <a:gd name="T6" fmla="*/ 0 w 81"/>
                <a:gd name="T7" fmla="*/ 4 h 36"/>
                <a:gd name="T8" fmla="*/ 0 w 81"/>
                <a:gd name="T9" fmla="*/ 18 h 36"/>
                <a:gd name="T10" fmla="*/ 41 w 81"/>
                <a:gd name="T11" fmla="*/ 36 h 36"/>
                <a:gd name="T12" fmla="*/ 81 w 81"/>
                <a:gd name="T13" fmla="*/ 18 h 36"/>
                <a:gd name="T14" fmla="*/ 81 w 81"/>
                <a:gd name="T15" fmla="*/ 4 h 36"/>
                <a:gd name="T16" fmla="*/ 79 w 81"/>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6">
                  <a:moveTo>
                    <a:pt x="79" y="0"/>
                  </a:moveTo>
                  <a:cubicBezTo>
                    <a:pt x="79" y="8"/>
                    <a:pt x="62" y="13"/>
                    <a:pt x="41" y="13"/>
                  </a:cubicBezTo>
                  <a:cubicBezTo>
                    <a:pt x="20" y="13"/>
                    <a:pt x="2" y="8"/>
                    <a:pt x="2" y="0"/>
                  </a:cubicBezTo>
                  <a:cubicBezTo>
                    <a:pt x="1" y="2"/>
                    <a:pt x="0" y="3"/>
                    <a:pt x="0" y="4"/>
                  </a:cubicBezTo>
                  <a:cubicBezTo>
                    <a:pt x="0" y="18"/>
                    <a:pt x="0" y="18"/>
                    <a:pt x="0" y="18"/>
                  </a:cubicBezTo>
                  <a:cubicBezTo>
                    <a:pt x="0" y="28"/>
                    <a:pt x="18" y="36"/>
                    <a:pt x="41" y="36"/>
                  </a:cubicBezTo>
                  <a:cubicBezTo>
                    <a:pt x="63" y="36"/>
                    <a:pt x="81" y="28"/>
                    <a:pt x="81" y="18"/>
                  </a:cubicBezTo>
                  <a:cubicBezTo>
                    <a:pt x="81" y="4"/>
                    <a:pt x="81" y="4"/>
                    <a:pt x="81" y="4"/>
                  </a:cubicBezTo>
                  <a:cubicBezTo>
                    <a:pt x="81" y="3"/>
                    <a:pt x="80" y="2"/>
                    <a:pt x="7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88"/>
            <p:cNvSpPr>
              <a:spLocks noChangeArrowheads="1"/>
            </p:cNvSpPr>
            <p:nvPr/>
          </p:nvSpPr>
          <p:spPr bwMode="auto">
            <a:xfrm>
              <a:off x="3455988" y="3379788"/>
              <a:ext cx="293688" cy="10953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6" name="Group 95"/>
          <p:cNvGrpSpPr/>
          <p:nvPr userDrawn="1"/>
        </p:nvGrpSpPr>
        <p:grpSpPr>
          <a:xfrm>
            <a:off x="5972830" y="859421"/>
            <a:ext cx="333344" cy="577484"/>
            <a:chOff x="3076576" y="3414713"/>
            <a:chExt cx="225425" cy="390525"/>
          </a:xfrm>
          <a:solidFill>
            <a:schemeClr val="bg1">
              <a:lumMod val="85000"/>
            </a:schemeClr>
          </a:solidFill>
        </p:grpSpPr>
        <p:sp>
          <p:nvSpPr>
            <p:cNvPr id="97" name="Freeform 89"/>
            <p:cNvSpPr>
              <a:spLocks/>
            </p:cNvSpPr>
            <p:nvPr/>
          </p:nvSpPr>
          <p:spPr bwMode="auto">
            <a:xfrm>
              <a:off x="3117851" y="3414713"/>
              <a:ext cx="184150" cy="390525"/>
            </a:xfrm>
            <a:custGeom>
              <a:avLst/>
              <a:gdLst>
                <a:gd name="T0" fmla="*/ 43 w 49"/>
                <a:gd name="T1" fmla="*/ 4 h 104"/>
                <a:gd name="T2" fmla="*/ 7 w 49"/>
                <a:gd name="T3" fmla="*/ 31 h 104"/>
                <a:gd name="T4" fmla="*/ 0 w 49"/>
                <a:gd name="T5" fmla="*/ 33 h 104"/>
                <a:gd name="T6" fmla="*/ 0 w 49"/>
                <a:gd name="T7" fmla="*/ 71 h 104"/>
                <a:gd name="T8" fmla="*/ 7 w 49"/>
                <a:gd name="T9" fmla="*/ 72 h 104"/>
                <a:gd name="T10" fmla="*/ 42 w 49"/>
                <a:gd name="T11" fmla="*/ 99 h 104"/>
                <a:gd name="T12" fmla="*/ 49 w 49"/>
                <a:gd name="T13" fmla="*/ 99 h 104"/>
                <a:gd name="T14" fmla="*/ 49 w 49"/>
                <a:gd name="T15" fmla="*/ 4 h 104"/>
                <a:gd name="T16" fmla="*/ 43 w 49"/>
                <a:gd name="T1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04">
                  <a:moveTo>
                    <a:pt x="43" y="4"/>
                  </a:moveTo>
                  <a:cubicBezTo>
                    <a:pt x="7" y="31"/>
                    <a:pt x="7" y="31"/>
                    <a:pt x="7" y="31"/>
                  </a:cubicBezTo>
                  <a:cubicBezTo>
                    <a:pt x="7" y="31"/>
                    <a:pt x="3" y="32"/>
                    <a:pt x="0" y="33"/>
                  </a:cubicBezTo>
                  <a:cubicBezTo>
                    <a:pt x="0" y="71"/>
                    <a:pt x="0" y="71"/>
                    <a:pt x="0" y="71"/>
                  </a:cubicBezTo>
                  <a:cubicBezTo>
                    <a:pt x="3" y="72"/>
                    <a:pt x="7" y="72"/>
                    <a:pt x="7" y="72"/>
                  </a:cubicBezTo>
                  <a:cubicBezTo>
                    <a:pt x="42" y="99"/>
                    <a:pt x="42" y="99"/>
                    <a:pt x="42" y="99"/>
                  </a:cubicBezTo>
                  <a:cubicBezTo>
                    <a:pt x="42" y="99"/>
                    <a:pt x="49" y="104"/>
                    <a:pt x="49" y="99"/>
                  </a:cubicBezTo>
                  <a:cubicBezTo>
                    <a:pt x="49" y="93"/>
                    <a:pt x="49" y="9"/>
                    <a:pt x="49" y="4"/>
                  </a:cubicBezTo>
                  <a:cubicBezTo>
                    <a:pt x="49" y="0"/>
                    <a:pt x="43" y="4"/>
                    <a:pt x="43"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0"/>
            <p:cNvSpPr>
              <a:spLocks/>
            </p:cNvSpPr>
            <p:nvPr/>
          </p:nvSpPr>
          <p:spPr bwMode="auto">
            <a:xfrm>
              <a:off x="3076576" y="3541713"/>
              <a:ext cx="23813" cy="131763"/>
            </a:xfrm>
            <a:custGeom>
              <a:avLst/>
              <a:gdLst>
                <a:gd name="T0" fmla="*/ 0 w 6"/>
                <a:gd name="T1" fmla="*/ 6 h 35"/>
                <a:gd name="T2" fmla="*/ 0 w 6"/>
                <a:gd name="T3" fmla="*/ 31 h 35"/>
                <a:gd name="T4" fmla="*/ 6 w 6"/>
                <a:gd name="T5" fmla="*/ 35 h 35"/>
                <a:gd name="T6" fmla="*/ 6 w 6"/>
                <a:gd name="T7" fmla="*/ 0 h 35"/>
                <a:gd name="T8" fmla="*/ 0 w 6"/>
                <a:gd name="T9" fmla="*/ 6 h 35"/>
              </a:gdLst>
              <a:ahLst/>
              <a:cxnLst>
                <a:cxn ang="0">
                  <a:pos x="T0" y="T1"/>
                </a:cxn>
                <a:cxn ang="0">
                  <a:pos x="T2" y="T3"/>
                </a:cxn>
                <a:cxn ang="0">
                  <a:pos x="T4" y="T5"/>
                </a:cxn>
                <a:cxn ang="0">
                  <a:pos x="T6" y="T7"/>
                </a:cxn>
                <a:cxn ang="0">
                  <a:pos x="T8" y="T9"/>
                </a:cxn>
              </a:cxnLst>
              <a:rect l="0" t="0" r="r" b="b"/>
              <a:pathLst>
                <a:path w="6" h="35">
                  <a:moveTo>
                    <a:pt x="0" y="6"/>
                  </a:moveTo>
                  <a:cubicBezTo>
                    <a:pt x="0" y="13"/>
                    <a:pt x="0" y="26"/>
                    <a:pt x="0" y="31"/>
                  </a:cubicBezTo>
                  <a:cubicBezTo>
                    <a:pt x="0" y="33"/>
                    <a:pt x="2" y="35"/>
                    <a:pt x="6" y="35"/>
                  </a:cubicBezTo>
                  <a:cubicBezTo>
                    <a:pt x="6" y="0"/>
                    <a:pt x="6" y="0"/>
                    <a:pt x="6" y="0"/>
                  </a:cubicBezTo>
                  <a:cubicBezTo>
                    <a:pt x="2" y="2"/>
                    <a:pt x="0" y="3"/>
                    <a:pt x="0" y="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9" name="Freeform 91"/>
          <p:cNvSpPr>
            <a:spLocks noEditPoints="1"/>
          </p:cNvSpPr>
          <p:nvPr userDrawn="1"/>
        </p:nvSpPr>
        <p:spPr bwMode="auto">
          <a:xfrm>
            <a:off x="7902520" y="1730474"/>
            <a:ext cx="483627" cy="389684"/>
          </a:xfrm>
          <a:custGeom>
            <a:avLst/>
            <a:gdLst>
              <a:gd name="T0" fmla="*/ 48 w 59"/>
              <a:gd name="T1" fmla="*/ 27 h 47"/>
              <a:gd name="T2" fmla="*/ 47 w 59"/>
              <a:gd name="T3" fmla="*/ 27 h 47"/>
              <a:gd name="T4" fmla="*/ 46 w 59"/>
              <a:gd name="T5" fmla="*/ 25 h 47"/>
              <a:gd name="T6" fmla="*/ 13 w 59"/>
              <a:gd name="T7" fmla="*/ 24 h 47"/>
              <a:gd name="T8" fmla="*/ 12 w 59"/>
              <a:gd name="T9" fmla="*/ 27 h 47"/>
              <a:gd name="T10" fmla="*/ 11 w 59"/>
              <a:gd name="T11" fmla="*/ 27 h 47"/>
              <a:gd name="T12" fmla="*/ 10 w 59"/>
              <a:gd name="T13" fmla="*/ 24 h 47"/>
              <a:gd name="T14" fmla="*/ 28 w 59"/>
              <a:gd name="T15" fmla="*/ 23 h 47"/>
              <a:gd name="T16" fmla="*/ 29 w 59"/>
              <a:gd name="T17" fmla="*/ 20 h 47"/>
              <a:gd name="T18" fmla="*/ 30 w 59"/>
              <a:gd name="T19" fmla="*/ 21 h 47"/>
              <a:gd name="T20" fmla="*/ 47 w 59"/>
              <a:gd name="T21" fmla="*/ 23 h 47"/>
              <a:gd name="T22" fmla="*/ 38 w 59"/>
              <a:gd name="T23" fmla="*/ 18 h 47"/>
              <a:gd name="T24" fmla="*/ 18 w 59"/>
              <a:gd name="T25" fmla="*/ 17 h 47"/>
              <a:gd name="T26" fmla="*/ 18 w 59"/>
              <a:gd name="T27" fmla="*/ 16 h 47"/>
              <a:gd name="T28" fmla="*/ 18 w 59"/>
              <a:gd name="T29" fmla="*/ 0 h 47"/>
              <a:gd name="T30" fmla="*/ 20 w 59"/>
              <a:gd name="T31" fmla="*/ 0 h 47"/>
              <a:gd name="T32" fmla="*/ 40 w 59"/>
              <a:gd name="T33" fmla="*/ 0 h 47"/>
              <a:gd name="T34" fmla="*/ 41 w 59"/>
              <a:gd name="T35" fmla="*/ 16 h 47"/>
              <a:gd name="T36" fmla="*/ 40 w 59"/>
              <a:gd name="T37" fmla="*/ 17 h 47"/>
              <a:gd name="T38" fmla="*/ 38 w 59"/>
              <a:gd name="T39" fmla="*/ 16 h 47"/>
              <a:gd name="T40" fmla="*/ 38 w 59"/>
              <a:gd name="T41" fmla="*/ 16 h 47"/>
              <a:gd name="T42" fmla="*/ 20 w 59"/>
              <a:gd name="T43" fmla="*/ 5 h 47"/>
              <a:gd name="T44" fmla="*/ 20 w 59"/>
              <a:gd name="T45" fmla="*/ 16 h 47"/>
              <a:gd name="T46" fmla="*/ 38 w 59"/>
              <a:gd name="T47" fmla="*/ 16 h 47"/>
              <a:gd name="T48" fmla="*/ 38 w 59"/>
              <a:gd name="T49" fmla="*/ 47 h 47"/>
              <a:gd name="T50" fmla="*/ 36 w 59"/>
              <a:gd name="T51" fmla="*/ 46 h 47"/>
              <a:gd name="T52" fmla="*/ 35 w 59"/>
              <a:gd name="T53" fmla="*/ 31 h 47"/>
              <a:gd name="T54" fmla="*/ 36 w 59"/>
              <a:gd name="T55" fmla="*/ 29 h 47"/>
              <a:gd name="T56" fmla="*/ 56 w 59"/>
              <a:gd name="T57" fmla="*/ 29 h 47"/>
              <a:gd name="T58" fmla="*/ 59 w 59"/>
              <a:gd name="T59" fmla="*/ 31 h 47"/>
              <a:gd name="T60" fmla="*/ 58 w 59"/>
              <a:gd name="T61" fmla="*/ 46 h 47"/>
              <a:gd name="T62" fmla="*/ 56 w 59"/>
              <a:gd name="T63" fmla="*/ 47 h 47"/>
              <a:gd name="T64" fmla="*/ 56 w 59"/>
              <a:gd name="T65" fmla="*/ 45 h 47"/>
              <a:gd name="T66" fmla="*/ 56 w 59"/>
              <a:gd name="T67" fmla="*/ 34 h 47"/>
              <a:gd name="T68" fmla="*/ 38 w 59"/>
              <a:gd name="T69" fmla="*/ 34 h 47"/>
              <a:gd name="T70" fmla="*/ 38 w 59"/>
              <a:gd name="T71" fmla="*/ 45 h 47"/>
              <a:gd name="T72" fmla="*/ 21 w 59"/>
              <a:gd name="T73" fmla="*/ 47 h 47"/>
              <a:gd name="T74" fmla="*/ 1 w 59"/>
              <a:gd name="T75" fmla="*/ 46 h 47"/>
              <a:gd name="T76" fmla="*/ 0 w 59"/>
              <a:gd name="T77" fmla="*/ 45 h 47"/>
              <a:gd name="T78" fmla="*/ 1 w 59"/>
              <a:gd name="T79" fmla="*/ 29 h 47"/>
              <a:gd name="T80" fmla="*/ 2 w 59"/>
              <a:gd name="T81" fmla="*/ 29 h 47"/>
              <a:gd name="T82" fmla="*/ 22 w 59"/>
              <a:gd name="T83" fmla="*/ 29 h 47"/>
              <a:gd name="T84" fmla="*/ 23 w 59"/>
              <a:gd name="T85" fmla="*/ 45 h 47"/>
              <a:gd name="T86" fmla="*/ 22 w 59"/>
              <a:gd name="T87" fmla="*/ 46 h 47"/>
              <a:gd name="T88" fmla="*/ 21 w 59"/>
              <a:gd name="T89" fmla="*/ 45 h 47"/>
              <a:gd name="T90" fmla="*/ 21 w 59"/>
              <a:gd name="T91" fmla="*/ 45 h 47"/>
              <a:gd name="T92" fmla="*/ 2 w 59"/>
              <a:gd name="T93" fmla="*/ 34 h 47"/>
              <a:gd name="T94" fmla="*/ 2 w 59"/>
              <a:gd name="T95" fmla="*/ 45 h 47"/>
              <a:gd name="T96" fmla="*/ 21 w 59"/>
              <a:gd name="T97"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47">
                <a:moveTo>
                  <a:pt x="48" y="24"/>
                </a:moveTo>
                <a:cubicBezTo>
                  <a:pt x="48" y="25"/>
                  <a:pt x="48" y="26"/>
                  <a:pt x="48" y="27"/>
                </a:cubicBezTo>
                <a:cubicBezTo>
                  <a:pt x="48" y="27"/>
                  <a:pt x="48" y="27"/>
                  <a:pt x="47" y="27"/>
                </a:cubicBezTo>
                <a:cubicBezTo>
                  <a:pt x="47" y="27"/>
                  <a:pt x="47" y="27"/>
                  <a:pt x="47" y="27"/>
                </a:cubicBezTo>
                <a:cubicBezTo>
                  <a:pt x="46" y="27"/>
                  <a:pt x="46" y="27"/>
                  <a:pt x="46" y="27"/>
                </a:cubicBezTo>
                <a:cubicBezTo>
                  <a:pt x="46" y="25"/>
                  <a:pt x="46" y="25"/>
                  <a:pt x="46" y="25"/>
                </a:cubicBezTo>
                <a:cubicBezTo>
                  <a:pt x="46" y="25"/>
                  <a:pt x="46" y="24"/>
                  <a:pt x="46" y="24"/>
                </a:cubicBezTo>
                <a:cubicBezTo>
                  <a:pt x="28" y="24"/>
                  <a:pt x="30" y="24"/>
                  <a:pt x="13" y="24"/>
                </a:cubicBezTo>
                <a:cubicBezTo>
                  <a:pt x="12" y="24"/>
                  <a:pt x="12" y="25"/>
                  <a:pt x="12" y="25"/>
                </a:cubicBezTo>
                <a:cubicBezTo>
                  <a:pt x="12" y="27"/>
                  <a:pt x="12" y="27"/>
                  <a:pt x="12" y="27"/>
                </a:cubicBezTo>
                <a:cubicBezTo>
                  <a:pt x="12" y="27"/>
                  <a:pt x="12" y="27"/>
                  <a:pt x="12" y="27"/>
                </a:cubicBezTo>
                <a:cubicBezTo>
                  <a:pt x="11" y="27"/>
                  <a:pt x="11" y="27"/>
                  <a:pt x="11" y="27"/>
                </a:cubicBezTo>
                <a:cubicBezTo>
                  <a:pt x="11" y="27"/>
                  <a:pt x="10" y="27"/>
                  <a:pt x="10" y="27"/>
                </a:cubicBezTo>
                <a:cubicBezTo>
                  <a:pt x="10" y="24"/>
                  <a:pt x="10" y="24"/>
                  <a:pt x="10" y="24"/>
                </a:cubicBezTo>
                <a:cubicBezTo>
                  <a:pt x="10" y="23"/>
                  <a:pt x="11" y="23"/>
                  <a:pt x="11" y="23"/>
                </a:cubicBezTo>
                <a:cubicBezTo>
                  <a:pt x="28" y="23"/>
                  <a:pt x="28" y="23"/>
                  <a:pt x="28" y="23"/>
                </a:cubicBezTo>
                <a:cubicBezTo>
                  <a:pt x="28" y="22"/>
                  <a:pt x="28" y="21"/>
                  <a:pt x="28" y="20"/>
                </a:cubicBezTo>
                <a:cubicBezTo>
                  <a:pt x="28" y="20"/>
                  <a:pt x="29" y="20"/>
                  <a:pt x="29" y="20"/>
                </a:cubicBezTo>
                <a:cubicBezTo>
                  <a:pt x="30" y="20"/>
                  <a:pt x="30" y="20"/>
                  <a:pt x="30" y="20"/>
                </a:cubicBezTo>
                <a:cubicBezTo>
                  <a:pt x="30" y="20"/>
                  <a:pt x="30" y="20"/>
                  <a:pt x="30" y="21"/>
                </a:cubicBezTo>
                <a:cubicBezTo>
                  <a:pt x="30" y="23"/>
                  <a:pt x="30" y="23"/>
                  <a:pt x="30" y="23"/>
                </a:cubicBezTo>
                <a:cubicBezTo>
                  <a:pt x="36" y="23"/>
                  <a:pt x="41" y="23"/>
                  <a:pt x="47" y="23"/>
                </a:cubicBezTo>
                <a:cubicBezTo>
                  <a:pt x="47" y="23"/>
                  <a:pt x="48" y="23"/>
                  <a:pt x="48" y="24"/>
                </a:cubicBezTo>
                <a:close/>
                <a:moveTo>
                  <a:pt x="38" y="18"/>
                </a:moveTo>
                <a:cubicBezTo>
                  <a:pt x="20" y="18"/>
                  <a:pt x="20" y="18"/>
                  <a:pt x="20" y="18"/>
                </a:cubicBezTo>
                <a:cubicBezTo>
                  <a:pt x="19" y="18"/>
                  <a:pt x="19" y="18"/>
                  <a:pt x="18" y="17"/>
                </a:cubicBezTo>
                <a:cubicBezTo>
                  <a:pt x="18" y="17"/>
                  <a:pt x="18" y="17"/>
                  <a:pt x="18" y="17"/>
                </a:cubicBezTo>
                <a:cubicBezTo>
                  <a:pt x="18" y="17"/>
                  <a:pt x="18" y="16"/>
                  <a:pt x="18" y="16"/>
                </a:cubicBezTo>
                <a:cubicBezTo>
                  <a:pt x="18" y="2"/>
                  <a:pt x="18" y="2"/>
                  <a:pt x="18" y="2"/>
                </a:cubicBezTo>
                <a:cubicBezTo>
                  <a:pt x="18" y="1"/>
                  <a:pt x="18" y="1"/>
                  <a:pt x="18" y="0"/>
                </a:cubicBezTo>
                <a:cubicBezTo>
                  <a:pt x="18" y="0"/>
                  <a:pt x="18" y="0"/>
                  <a:pt x="18" y="0"/>
                </a:cubicBezTo>
                <a:cubicBezTo>
                  <a:pt x="19" y="0"/>
                  <a:pt x="19" y="0"/>
                  <a:pt x="20" y="0"/>
                </a:cubicBezTo>
                <a:cubicBezTo>
                  <a:pt x="38" y="0"/>
                  <a:pt x="38" y="0"/>
                  <a:pt x="38" y="0"/>
                </a:cubicBezTo>
                <a:cubicBezTo>
                  <a:pt x="39" y="0"/>
                  <a:pt x="40" y="0"/>
                  <a:pt x="40" y="0"/>
                </a:cubicBezTo>
                <a:cubicBezTo>
                  <a:pt x="41" y="1"/>
                  <a:pt x="41" y="1"/>
                  <a:pt x="41" y="2"/>
                </a:cubicBezTo>
                <a:cubicBezTo>
                  <a:pt x="41" y="16"/>
                  <a:pt x="41" y="16"/>
                  <a:pt x="41" y="16"/>
                </a:cubicBezTo>
                <a:cubicBezTo>
                  <a:pt x="41" y="16"/>
                  <a:pt x="41" y="17"/>
                  <a:pt x="40" y="17"/>
                </a:cubicBezTo>
                <a:cubicBezTo>
                  <a:pt x="40" y="17"/>
                  <a:pt x="40" y="17"/>
                  <a:pt x="40" y="17"/>
                </a:cubicBezTo>
                <a:cubicBezTo>
                  <a:pt x="40" y="18"/>
                  <a:pt x="39" y="18"/>
                  <a:pt x="38" y="18"/>
                </a:cubicBezTo>
                <a:close/>
                <a:moveTo>
                  <a:pt x="38" y="16"/>
                </a:moveTo>
                <a:cubicBezTo>
                  <a:pt x="38" y="16"/>
                  <a:pt x="38" y="16"/>
                  <a:pt x="38" y="16"/>
                </a:cubicBezTo>
                <a:cubicBezTo>
                  <a:pt x="38" y="16"/>
                  <a:pt x="38" y="16"/>
                  <a:pt x="38" y="16"/>
                </a:cubicBezTo>
                <a:cubicBezTo>
                  <a:pt x="38" y="5"/>
                  <a:pt x="38" y="5"/>
                  <a:pt x="38" y="5"/>
                </a:cubicBezTo>
                <a:cubicBezTo>
                  <a:pt x="20" y="5"/>
                  <a:pt x="20" y="5"/>
                  <a:pt x="20" y="5"/>
                </a:cubicBezTo>
                <a:cubicBezTo>
                  <a:pt x="20" y="5"/>
                  <a:pt x="20" y="5"/>
                  <a:pt x="20" y="5"/>
                </a:cubicBezTo>
                <a:cubicBezTo>
                  <a:pt x="20" y="16"/>
                  <a:pt x="20" y="16"/>
                  <a:pt x="20" y="16"/>
                </a:cubicBezTo>
                <a:cubicBezTo>
                  <a:pt x="20" y="16"/>
                  <a:pt x="20" y="16"/>
                  <a:pt x="20" y="16"/>
                </a:cubicBezTo>
                <a:cubicBezTo>
                  <a:pt x="38" y="16"/>
                  <a:pt x="38" y="16"/>
                  <a:pt x="38" y="16"/>
                </a:cubicBezTo>
                <a:close/>
                <a:moveTo>
                  <a:pt x="56" y="47"/>
                </a:moveTo>
                <a:cubicBezTo>
                  <a:pt x="38" y="47"/>
                  <a:pt x="38" y="47"/>
                  <a:pt x="38" y="47"/>
                </a:cubicBezTo>
                <a:cubicBezTo>
                  <a:pt x="37" y="47"/>
                  <a:pt x="36" y="47"/>
                  <a:pt x="36" y="46"/>
                </a:cubicBezTo>
                <a:cubicBezTo>
                  <a:pt x="36" y="46"/>
                  <a:pt x="36" y="46"/>
                  <a:pt x="36" y="46"/>
                </a:cubicBezTo>
                <a:cubicBezTo>
                  <a:pt x="36" y="46"/>
                  <a:pt x="35" y="45"/>
                  <a:pt x="35" y="45"/>
                </a:cubicBezTo>
                <a:cubicBezTo>
                  <a:pt x="35" y="31"/>
                  <a:pt x="35" y="31"/>
                  <a:pt x="35" y="31"/>
                </a:cubicBezTo>
                <a:cubicBezTo>
                  <a:pt x="35" y="30"/>
                  <a:pt x="36" y="30"/>
                  <a:pt x="36" y="29"/>
                </a:cubicBezTo>
                <a:cubicBezTo>
                  <a:pt x="36" y="29"/>
                  <a:pt x="36" y="29"/>
                  <a:pt x="36" y="29"/>
                </a:cubicBezTo>
                <a:cubicBezTo>
                  <a:pt x="36" y="29"/>
                  <a:pt x="37" y="29"/>
                  <a:pt x="38" y="29"/>
                </a:cubicBezTo>
                <a:cubicBezTo>
                  <a:pt x="56" y="29"/>
                  <a:pt x="56" y="29"/>
                  <a:pt x="56" y="29"/>
                </a:cubicBezTo>
                <a:cubicBezTo>
                  <a:pt x="57" y="29"/>
                  <a:pt x="57" y="29"/>
                  <a:pt x="58" y="29"/>
                </a:cubicBezTo>
                <a:cubicBezTo>
                  <a:pt x="58" y="30"/>
                  <a:pt x="59" y="30"/>
                  <a:pt x="59" y="31"/>
                </a:cubicBezTo>
                <a:cubicBezTo>
                  <a:pt x="59" y="45"/>
                  <a:pt x="59" y="45"/>
                  <a:pt x="59" y="45"/>
                </a:cubicBezTo>
                <a:cubicBezTo>
                  <a:pt x="59" y="45"/>
                  <a:pt x="58" y="46"/>
                  <a:pt x="58" y="46"/>
                </a:cubicBezTo>
                <a:cubicBezTo>
                  <a:pt x="58" y="46"/>
                  <a:pt x="58" y="46"/>
                  <a:pt x="58" y="46"/>
                </a:cubicBezTo>
                <a:cubicBezTo>
                  <a:pt x="57" y="47"/>
                  <a:pt x="57" y="47"/>
                  <a:pt x="56" y="47"/>
                </a:cubicBezTo>
                <a:close/>
                <a:moveTo>
                  <a:pt x="56" y="45"/>
                </a:moveTo>
                <a:cubicBezTo>
                  <a:pt x="56" y="45"/>
                  <a:pt x="56" y="45"/>
                  <a:pt x="56" y="45"/>
                </a:cubicBezTo>
                <a:cubicBezTo>
                  <a:pt x="56" y="45"/>
                  <a:pt x="56" y="45"/>
                  <a:pt x="56" y="45"/>
                </a:cubicBezTo>
                <a:cubicBezTo>
                  <a:pt x="56" y="34"/>
                  <a:pt x="56" y="34"/>
                  <a:pt x="56" y="34"/>
                </a:cubicBezTo>
                <a:cubicBezTo>
                  <a:pt x="38" y="34"/>
                  <a:pt x="38" y="34"/>
                  <a:pt x="38" y="34"/>
                </a:cubicBezTo>
                <a:cubicBezTo>
                  <a:pt x="38" y="34"/>
                  <a:pt x="38" y="34"/>
                  <a:pt x="38" y="34"/>
                </a:cubicBezTo>
                <a:cubicBezTo>
                  <a:pt x="38" y="45"/>
                  <a:pt x="38" y="45"/>
                  <a:pt x="38" y="45"/>
                </a:cubicBezTo>
                <a:cubicBezTo>
                  <a:pt x="38" y="45"/>
                  <a:pt x="38" y="45"/>
                  <a:pt x="38" y="45"/>
                </a:cubicBezTo>
                <a:cubicBezTo>
                  <a:pt x="56" y="45"/>
                  <a:pt x="56" y="45"/>
                  <a:pt x="56" y="45"/>
                </a:cubicBezTo>
                <a:close/>
                <a:moveTo>
                  <a:pt x="21" y="47"/>
                </a:moveTo>
                <a:cubicBezTo>
                  <a:pt x="2" y="47"/>
                  <a:pt x="2" y="47"/>
                  <a:pt x="2" y="47"/>
                </a:cubicBezTo>
                <a:cubicBezTo>
                  <a:pt x="2" y="47"/>
                  <a:pt x="1" y="47"/>
                  <a:pt x="1" y="46"/>
                </a:cubicBezTo>
                <a:cubicBezTo>
                  <a:pt x="1" y="46"/>
                  <a:pt x="1" y="46"/>
                  <a:pt x="1" y="46"/>
                </a:cubicBezTo>
                <a:cubicBezTo>
                  <a:pt x="0" y="46"/>
                  <a:pt x="0" y="45"/>
                  <a:pt x="0" y="45"/>
                </a:cubicBezTo>
                <a:cubicBezTo>
                  <a:pt x="0" y="31"/>
                  <a:pt x="0" y="31"/>
                  <a:pt x="0" y="31"/>
                </a:cubicBezTo>
                <a:cubicBezTo>
                  <a:pt x="0" y="30"/>
                  <a:pt x="0" y="30"/>
                  <a:pt x="1" y="29"/>
                </a:cubicBezTo>
                <a:cubicBezTo>
                  <a:pt x="1" y="29"/>
                  <a:pt x="1" y="29"/>
                  <a:pt x="1" y="29"/>
                </a:cubicBezTo>
                <a:cubicBezTo>
                  <a:pt x="1" y="29"/>
                  <a:pt x="2" y="29"/>
                  <a:pt x="2" y="29"/>
                </a:cubicBezTo>
                <a:cubicBezTo>
                  <a:pt x="21" y="29"/>
                  <a:pt x="21" y="29"/>
                  <a:pt x="21" y="29"/>
                </a:cubicBezTo>
                <a:cubicBezTo>
                  <a:pt x="21" y="29"/>
                  <a:pt x="22" y="29"/>
                  <a:pt x="22" y="29"/>
                </a:cubicBezTo>
                <a:cubicBezTo>
                  <a:pt x="23" y="30"/>
                  <a:pt x="23" y="30"/>
                  <a:pt x="23" y="31"/>
                </a:cubicBezTo>
                <a:cubicBezTo>
                  <a:pt x="23" y="45"/>
                  <a:pt x="23" y="45"/>
                  <a:pt x="23" y="45"/>
                </a:cubicBezTo>
                <a:cubicBezTo>
                  <a:pt x="23" y="45"/>
                  <a:pt x="23" y="46"/>
                  <a:pt x="22" y="46"/>
                </a:cubicBezTo>
                <a:cubicBezTo>
                  <a:pt x="22" y="46"/>
                  <a:pt x="22" y="46"/>
                  <a:pt x="22" y="46"/>
                </a:cubicBezTo>
                <a:cubicBezTo>
                  <a:pt x="22" y="47"/>
                  <a:pt x="21" y="47"/>
                  <a:pt x="21" y="47"/>
                </a:cubicBezTo>
                <a:close/>
                <a:moveTo>
                  <a:pt x="21" y="45"/>
                </a:moveTo>
                <a:cubicBezTo>
                  <a:pt x="21" y="45"/>
                  <a:pt x="21" y="45"/>
                  <a:pt x="21" y="45"/>
                </a:cubicBezTo>
                <a:cubicBezTo>
                  <a:pt x="21" y="45"/>
                  <a:pt x="21" y="45"/>
                  <a:pt x="21" y="45"/>
                </a:cubicBezTo>
                <a:cubicBezTo>
                  <a:pt x="21" y="34"/>
                  <a:pt x="21" y="34"/>
                  <a:pt x="21" y="34"/>
                </a:cubicBezTo>
                <a:cubicBezTo>
                  <a:pt x="2" y="34"/>
                  <a:pt x="2" y="34"/>
                  <a:pt x="2" y="34"/>
                </a:cubicBezTo>
                <a:cubicBezTo>
                  <a:pt x="2" y="34"/>
                  <a:pt x="2" y="34"/>
                  <a:pt x="2" y="34"/>
                </a:cubicBezTo>
                <a:cubicBezTo>
                  <a:pt x="2" y="45"/>
                  <a:pt x="2" y="45"/>
                  <a:pt x="2" y="45"/>
                </a:cubicBezTo>
                <a:cubicBezTo>
                  <a:pt x="2" y="45"/>
                  <a:pt x="2" y="45"/>
                  <a:pt x="2" y="45"/>
                </a:cubicBezTo>
                <a:lnTo>
                  <a:pt x="21" y="4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2"/>
          <p:cNvSpPr>
            <a:spLocks noEditPoints="1"/>
          </p:cNvSpPr>
          <p:nvPr userDrawn="1"/>
        </p:nvSpPr>
        <p:spPr bwMode="auto">
          <a:xfrm>
            <a:off x="1898644" y="977968"/>
            <a:ext cx="528187" cy="340387"/>
          </a:xfrm>
          <a:custGeom>
            <a:avLst/>
            <a:gdLst>
              <a:gd name="T0" fmla="*/ 89 w 95"/>
              <a:gd name="T1" fmla="*/ 0 h 61"/>
              <a:gd name="T2" fmla="*/ 5 w 95"/>
              <a:gd name="T3" fmla="*/ 0 h 61"/>
              <a:gd name="T4" fmla="*/ 1 w 95"/>
              <a:gd name="T5" fmla="*/ 1 h 61"/>
              <a:gd name="T6" fmla="*/ 0 w 95"/>
              <a:gd name="T7" fmla="*/ 5 h 61"/>
              <a:gd name="T8" fmla="*/ 45 w 95"/>
              <a:gd name="T9" fmla="*/ 39 h 61"/>
              <a:gd name="T10" fmla="*/ 47 w 95"/>
              <a:gd name="T11" fmla="*/ 40 h 61"/>
              <a:gd name="T12" fmla="*/ 50 w 95"/>
              <a:gd name="T13" fmla="*/ 39 h 61"/>
              <a:gd name="T14" fmla="*/ 95 w 95"/>
              <a:gd name="T15" fmla="*/ 5 h 61"/>
              <a:gd name="T16" fmla="*/ 93 w 95"/>
              <a:gd name="T17" fmla="*/ 1 h 61"/>
              <a:gd name="T18" fmla="*/ 89 w 95"/>
              <a:gd name="T19" fmla="*/ 0 h 61"/>
              <a:gd name="T20" fmla="*/ 95 w 95"/>
              <a:gd name="T21" fmla="*/ 50 h 61"/>
              <a:gd name="T22" fmla="*/ 70 w 95"/>
              <a:gd name="T23" fmla="*/ 30 h 61"/>
              <a:gd name="T24" fmla="*/ 95 w 95"/>
              <a:gd name="T25" fmla="*/ 11 h 61"/>
              <a:gd name="T26" fmla="*/ 95 w 95"/>
              <a:gd name="T27" fmla="*/ 50 h 61"/>
              <a:gd name="T28" fmla="*/ 93 w 95"/>
              <a:gd name="T29" fmla="*/ 60 h 61"/>
              <a:gd name="T30" fmla="*/ 89 w 95"/>
              <a:gd name="T31" fmla="*/ 61 h 61"/>
              <a:gd name="T32" fmla="*/ 5 w 95"/>
              <a:gd name="T33" fmla="*/ 61 h 61"/>
              <a:gd name="T34" fmla="*/ 1 w 95"/>
              <a:gd name="T35" fmla="*/ 60 h 61"/>
              <a:gd name="T36" fmla="*/ 0 w 95"/>
              <a:gd name="T37" fmla="*/ 56 h 61"/>
              <a:gd name="T38" fmla="*/ 29 w 95"/>
              <a:gd name="T39" fmla="*/ 34 h 61"/>
              <a:gd name="T40" fmla="*/ 43 w 95"/>
              <a:gd name="T41" fmla="*/ 44 h 61"/>
              <a:gd name="T42" fmla="*/ 47 w 95"/>
              <a:gd name="T43" fmla="*/ 45 h 61"/>
              <a:gd name="T44" fmla="*/ 52 w 95"/>
              <a:gd name="T45" fmla="*/ 44 h 61"/>
              <a:gd name="T46" fmla="*/ 66 w 95"/>
              <a:gd name="T47" fmla="*/ 34 h 61"/>
              <a:gd name="T48" fmla="*/ 95 w 95"/>
              <a:gd name="T49" fmla="*/ 56 h 61"/>
              <a:gd name="T50" fmla="*/ 93 w 95"/>
              <a:gd name="T51" fmla="*/ 60 h 61"/>
              <a:gd name="T52" fmla="*/ 0 w 95"/>
              <a:gd name="T53" fmla="*/ 11 h 61"/>
              <a:gd name="T54" fmla="*/ 25 w 95"/>
              <a:gd name="T55" fmla="*/ 30 h 61"/>
              <a:gd name="T56" fmla="*/ 0 w 95"/>
              <a:gd name="T57" fmla="*/ 50 h 61"/>
              <a:gd name="T58" fmla="*/ 0 w 95"/>
              <a:gd name="T59"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61">
                <a:moveTo>
                  <a:pt x="89" y="0"/>
                </a:moveTo>
                <a:cubicBezTo>
                  <a:pt x="5" y="0"/>
                  <a:pt x="5" y="0"/>
                  <a:pt x="5" y="0"/>
                </a:cubicBezTo>
                <a:cubicBezTo>
                  <a:pt x="4" y="0"/>
                  <a:pt x="2" y="0"/>
                  <a:pt x="1" y="1"/>
                </a:cubicBezTo>
                <a:cubicBezTo>
                  <a:pt x="0" y="2"/>
                  <a:pt x="0" y="4"/>
                  <a:pt x="0" y="5"/>
                </a:cubicBezTo>
                <a:cubicBezTo>
                  <a:pt x="45" y="39"/>
                  <a:pt x="45" y="39"/>
                  <a:pt x="45" y="39"/>
                </a:cubicBezTo>
                <a:cubicBezTo>
                  <a:pt x="45" y="40"/>
                  <a:pt x="46" y="40"/>
                  <a:pt x="47" y="40"/>
                </a:cubicBezTo>
                <a:cubicBezTo>
                  <a:pt x="48" y="40"/>
                  <a:pt x="49" y="40"/>
                  <a:pt x="50" y="39"/>
                </a:cubicBezTo>
                <a:cubicBezTo>
                  <a:pt x="95" y="5"/>
                  <a:pt x="95" y="5"/>
                  <a:pt x="95" y="5"/>
                </a:cubicBezTo>
                <a:cubicBezTo>
                  <a:pt x="95" y="4"/>
                  <a:pt x="94" y="2"/>
                  <a:pt x="93" y="1"/>
                </a:cubicBezTo>
                <a:cubicBezTo>
                  <a:pt x="92" y="0"/>
                  <a:pt x="91" y="0"/>
                  <a:pt x="89" y="0"/>
                </a:cubicBezTo>
                <a:close/>
                <a:moveTo>
                  <a:pt x="95" y="50"/>
                </a:moveTo>
                <a:cubicBezTo>
                  <a:pt x="70" y="30"/>
                  <a:pt x="70" y="30"/>
                  <a:pt x="70" y="30"/>
                </a:cubicBezTo>
                <a:cubicBezTo>
                  <a:pt x="95" y="11"/>
                  <a:pt x="95" y="11"/>
                  <a:pt x="95" y="11"/>
                </a:cubicBezTo>
                <a:cubicBezTo>
                  <a:pt x="95" y="50"/>
                  <a:pt x="95" y="50"/>
                  <a:pt x="95" y="50"/>
                </a:cubicBezTo>
                <a:close/>
                <a:moveTo>
                  <a:pt x="93" y="60"/>
                </a:moveTo>
                <a:cubicBezTo>
                  <a:pt x="92" y="61"/>
                  <a:pt x="91" y="61"/>
                  <a:pt x="89" y="61"/>
                </a:cubicBezTo>
                <a:cubicBezTo>
                  <a:pt x="5" y="61"/>
                  <a:pt x="5" y="61"/>
                  <a:pt x="5" y="61"/>
                </a:cubicBezTo>
                <a:cubicBezTo>
                  <a:pt x="4" y="61"/>
                  <a:pt x="2" y="61"/>
                  <a:pt x="1" y="60"/>
                </a:cubicBezTo>
                <a:cubicBezTo>
                  <a:pt x="0" y="59"/>
                  <a:pt x="0" y="57"/>
                  <a:pt x="0" y="56"/>
                </a:cubicBezTo>
                <a:cubicBezTo>
                  <a:pt x="29" y="34"/>
                  <a:pt x="29" y="34"/>
                  <a:pt x="29" y="34"/>
                </a:cubicBezTo>
                <a:cubicBezTo>
                  <a:pt x="43" y="44"/>
                  <a:pt x="43" y="44"/>
                  <a:pt x="43" y="44"/>
                </a:cubicBezTo>
                <a:cubicBezTo>
                  <a:pt x="44" y="45"/>
                  <a:pt x="46" y="45"/>
                  <a:pt x="47" y="45"/>
                </a:cubicBezTo>
                <a:cubicBezTo>
                  <a:pt x="49" y="45"/>
                  <a:pt x="50" y="45"/>
                  <a:pt x="52" y="44"/>
                </a:cubicBezTo>
                <a:cubicBezTo>
                  <a:pt x="66" y="34"/>
                  <a:pt x="66" y="34"/>
                  <a:pt x="66" y="34"/>
                </a:cubicBezTo>
                <a:cubicBezTo>
                  <a:pt x="95" y="56"/>
                  <a:pt x="95" y="56"/>
                  <a:pt x="95" y="56"/>
                </a:cubicBezTo>
                <a:cubicBezTo>
                  <a:pt x="95" y="57"/>
                  <a:pt x="94" y="59"/>
                  <a:pt x="93" y="60"/>
                </a:cubicBezTo>
                <a:close/>
                <a:moveTo>
                  <a:pt x="0" y="11"/>
                </a:moveTo>
                <a:cubicBezTo>
                  <a:pt x="25" y="30"/>
                  <a:pt x="25" y="30"/>
                  <a:pt x="25" y="30"/>
                </a:cubicBezTo>
                <a:cubicBezTo>
                  <a:pt x="0" y="50"/>
                  <a:pt x="0" y="50"/>
                  <a:pt x="0" y="50"/>
                </a:cubicBezTo>
                <a:lnTo>
                  <a:pt x="0" y="11"/>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3"/>
          <p:cNvSpPr>
            <a:spLocks/>
          </p:cNvSpPr>
          <p:nvPr userDrawn="1"/>
        </p:nvSpPr>
        <p:spPr bwMode="auto">
          <a:xfrm>
            <a:off x="6687934" y="844453"/>
            <a:ext cx="300480" cy="607419"/>
          </a:xfrm>
          <a:custGeom>
            <a:avLst/>
            <a:gdLst>
              <a:gd name="T0" fmla="*/ 2 w 39"/>
              <a:gd name="T1" fmla="*/ 48 h 79"/>
              <a:gd name="T2" fmla="*/ 4 w 39"/>
              <a:gd name="T3" fmla="*/ 6 h 79"/>
              <a:gd name="T4" fmla="*/ 10 w 39"/>
              <a:gd name="T5" fmla="*/ 6 h 79"/>
              <a:gd name="T6" fmla="*/ 11 w 39"/>
              <a:gd name="T7" fmla="*/ 33 h 79"/>
              <a:gd name="T8" fmla="*/ 16 w 39"/>
              <a:gd name="T9" fmla="*/ 33 h 79"/>
              <a:gd name="T10" fmla="*/ 17 w 39"/>
              <a:gd name="T11" fmla="*/ 33 h 79"/>
              <a:gd name="T12" fmla="*/ 23 w 39"/>
              <a:gd name="T13" fmla="*/ 35 h 79"/>
              <a:gd name="T14" fmla="*/ 31 w 39"/>
              <a:gd name="T15" fmla="*/ 38 h 79"/>
              <a:gd name="T16" fmla="*/ 34 w 39"/>
              <a:gd name="T17" fmla="*/ 39 h 79"/>
              <a:gd name="T18" fmla="*/ 37 w 39"/>
              <a:gd name="T19" fmla="*/ 45 h 79"/>
              <a:gd name="T20" fmla="*/ 37 w 39"/>
              <a:gd name="T21" fmla="*/ 45 h 79"/>
              <a:gd name="T22" fmla="*/ 37 w 39"/>
              <a:gd name="T23" fmla="*/ 45 h 79"/>
              <a:gd name="T24" fmla="*/ 37 w 39"/>
              <a:gd name="T25" fmla="*/ 48 h 79"/>
              <a:gd name="T26" fmla="*/ 37 w 39"/>
              <a:gd name="T27" fmla="*/ 66 h 79"/>
              <a:gd name="T28" fmla="*/ 32 w 39"/>
              <a:gd name="T29" fmla="*/ 75 h 79"/>
              <a:gd name="T30" fmla="*/ 20 w 39"/>
              <a:gd name="T31" fmla="*/ 76 h 79"/>
              <a:gd name="T32" fmla="*/ 6 w 39"/>
              <a:gd name="T33" fmla="*/ 69 h 79"/>
              <a:gd name="T34" fmla="*/ 0 w 39"/>
              <a:gd name="T35" fmla="*/ 58 h 79"/>
              <a:gd name="T36" fmla="*/ 2 w 39"/>
              <a:gd name="T37"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79">
                <a:moveTo>
                  <a:pt x="2" y="48"/>
                </a:moveTo>
                <a:cubicBezTo>
                  <a:pt x="3" y="37"/>
                  <a:pt x="3" y="13"/>
                  <a:pt x="4" y="6"/>
                </a:cubicBezTo>
                <a:cubicBezTo>
                  <a:pt x="3" y="2"/>
                  <a:pt x="9" y="0"/>
                  <a:pt x="10" y="6"/>
                </a:cubicBezTo>
                <a:cubicBezTo>
                  <a:pt x="11" y="11"/>
                  <a:pt x="11" y="32"/>
                  <a:pt x="11" y="33"/>
                </a:cubicBezTo>
                <a:cubicBezTo>
                  <a:pt x="11" y="34"/>
                  <a:pt x="15" y="33"/>
                  <a:pt x="16" y="33"/>
                </a:cubicBezTo>
                <a:cubicBezTo>
                  <a:pt x="17" y="33"/>
                  <a:pt x="17" y="33"/>
                  <a:pt x="17" y="33"/>
                </a:cubicBezTo>
                <a:cubicBezTo>
                  <a:pt x="20" y="33"/>
                  <a:pt x="20" y="35"/>
                  <a:pt x="23" y="35"/>
                </a:cubicBezTo>
                <a:cubicBezTo>
                  <a:pt x="28" y="34"/>
                  <a:pt x="27" y="38"/>
                  <a:pt x="31" y="38"/>
                </a:cubicBezTo>
                <a:cubicBezTo>
                  <a:pt x="33" y="38"/>
                  <a:pt x="34" y="39"/>
                  <a:pt x="34" y="39"/>
                </a:cubicBezTo>
                <a:cubicBezTo>
                  <a:pt x="36" y="40"/>
                  <a:pt x="36" y="42"/>
                  <a:pt x="37" y="45"/>
                </a:cubicBezTo>
                <a:cubicBezTo>
                  <a:pt x="37" y="45"/>
                  <a:pt x="37" y="45"/>
                  <a:pt x="37" y="45"/>
                </a:cubicBezTo>
                <a:cubicBezTo>
                  <a:pt x="37" y="45"/>
                  <a:pt x="37" y="45"/>
                  <a:pt x="37" y="45"/>
                </a:cubicBezTo>
                <a:cubicBezTo>
                  <a:pt x="37" y="46"/>
                  <a:pt x="37" y="47"/>
                  <a:pt x="37" y="48"/>
                </a:cubicBezTo>
                <a:cubicBezTo>
                  <a:pt x="37" y="53"/>
                  <a:pt x="39" y="62"/>
                  <a:pt x="37" y="66"/>
                </a:cubicBezTo>
                <a:cubicBezTo>
                  <a:pt x="35" y="69"/>
                  <a:pt x="33" y="71"/>
                  <a:pt x="32" y="75"/>
                </a:cubicBezTo>
                <a:cubicBezTo>
                  <a:pt x="31" y="79"/>
                  <a:pt x="29" y="79"/>
                  <a:pt x="20" y="76"/>
                </a:cubicBezTo>
                <a:cubicBezTo>
                  <a:pt x="10" y="72"/>
                  <a:pt x="8" y="70"/>
                  <a:pt x="6" y="69"/>
                </a:cubicBezTo>
                <a:cubicBezTo>
                  <a:pt x="3" y="66"/>
                  <a:pt x="1" y="62"/>
                  <a:pt x="0" y="58"/>
                </a:cubicBezTo>
                <a:cubicBezTo>
                  <a:pt x="0" y="55"/>
                  <a:pt x="0" y="52"/>
                  <a:pt x="2" y="48"/>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4"/>
          <p:cNvSpPr>
            <a:spLocks/>
          </p:cNvSpPr>
          <p:nvPr userDrawn="1"/>
        </p:nvSpPr>
        <p:spPr bwMode="auto">
          <a:xfrm>
            <a:off x="360666" y="3209872"/>
            <a:ext cx="551662" cy="507059"/>
          </a:xfrm>
          <a:custGeom>
            <a:avLst/>
            <a:gdLst>
              <a:gd name="T0" fmla="*/ 97 w 99"/>
              <a:gd name="T1" fmla="*/ 10 h 91"/>
              <a:gd name="T2" fmla="*/ 75 w 99"/>
              <a:gd name="T3" fmla="*/ 14 h 91"/>
              <a:gd name="T4" fmla="*/ 53 w 99"/>
              <a:gd name="T5" fmla="*/ 29 h 91"/>
              <a:gd name="T6" fmla="*/ 37 w 99"/>
              <a:gd name="T7" fmla="*/ 15 h 91"/>
              <a:gd name="T8" fmla="*/ 41 w 99"/>
              <a:gd name="T9" fmla="*/ 12 h 91"/>
              <a:gd name="T10" fmla="*/ 41 w 99"/>
              <a:gd name="T11" fmla="*/ 11 h 91"/>
              <a:gd name="T12" fmla="*/ 40 w 99"/>
              <a:gd name="T13" fmla="*/ 10 h 91"/>
              <a:gd name="T14" fmla="*/ 35 w 99"/>
              <a:gd name="T15" fmla="*/ 14 h 91"/>
              <a:gd name="T16" fmla="*/ 25 w 99"/>
              <a:gd name="T17" fmla="*/ 5 h 91"/>
              <a:gd name="T18" fmla="*/ 15 w 99"/>
              <a:gd name="T19" fmla="*/ 3 h 91"/>
              <a:gd name="T20" fmla="*/ 11 w 99"/>
              <a:gd name="T21" fmla="*/ 5 h 91"/>
              <a:gd name="T22" fmla="*/ 26 w 99"/>
              <a:gd name="T23" fmla="*/ 19 h 91"/>
              <a:gd name="T24" fmla="*/ 19 w 99"/>
              <a:gd name="T25" fmla="*/ 24 h 91"/>
              <a:gd name="T26" fmla="*/ 20 w 99"/>
              <a:gd name="T27" fmla="*/ 25 h 91"/>
              <a:gd name="T28" fmla="*/ 21 w 99"/>
              <a:gd name="T29" fmla="*/ 26 h 91"/>
              <a:gd name="T30" fmla="*/ 28 w 99"/>
              <a:gd name="T31" fmla="*/ 21 h 91"/>
              <a:gd name="T32" fmla="*/ 42 w 99"/>
              <a:gd name="T33" fmla="*/ 36 h 91"/>
              <a:gd name="T34" fmla="*/ 13 w 99"/>
              <a:gd name="T35" fmla="*/ 55 h 91"/>
              <a:gd name="T36" fmla="*/ 2 w 99"/>
              <a:gd name="T37" fmla="*/ 48 h 91"/>
              <a:gd name="T38" fmla="*/ 0 w 99"/>
              <a:gd name="T39" fmla="*/ 48 h 91"/>
              <a:gd name="T40" fmla="*/ 5 w 99"/>
              <a:gd name="T41" fmla="*/ 56 h 91"/>
              <a:gd name="T42" fmla="*/ 8 w 99"/>
              <a:gd name="T43" fmla="*/ 60 h 91"/>
              <a:gd name="T44" fmla="*/ 8 w 99"/>
              <a:gd name="T45" fmla="*/ 60 h 91"/>
              <a:gd name="T46" fmla="*/ 9 w 99"/>
              <a:gd name="T47" fmla="*/ 62 h 91"/>
              <a:gd name="T48" fmla="*/ 11 w 99"/>
              <a:gd name="T49" fmla="*/ 64 h 91"/>
              <a:gd name="T50" fmla="*/ 11 w 99"/>
              <a:gd name="T51" fmla="*/ 64 h 91"/>
              <a:gd name="T52" fmla="*/ 14 w 99"/>
              <a:gd name="T53" fmla="*/ 70 h 91"/>
              <a:gd name="T54" fmla="*/ 17 w 99"/>
              <a:gd name="T55" fmla="*/ 74 h 91"/>
              <a:gd name="T56" fmla="*/ 24 w 99"/>
              <a:gd name="T57" fmla="*/ 85 h 91"/>
              <a:gd name="T58" fmla="*/ 25 w 99"/>
              <a:gd name="T59" fmla="*/ 82 h 91"/>
              <a:gd name="T60" fmla="*/ 22 w 99"/>
              <a:gd name="T61" fmla="*/ 69 h 91"/>
              <a:gd name="T62" fmla="*/ 52 w 99"/>
              <a:gd name="T63" fmla="*/ 50 h 91"/>
              <a:gd name="T64" fmla="*/ 59 w 99"/>
              <a:gd name="T65" fmla="*/ 69 h 91"/>
              <a:gd name="T66" fmla="*/ 52 w 99"/>
              <a:gd name="T67" fmla="*/ 73 h 91"/>
              <a:gd name="T68" fmla="*/ 52 w 99"/>
              <a:gd name="T69" fmla="*/ 75 h 91"/>
              <a:gd name="T70" fmla="*/ 53 w 99"/>
              <a:gd name="T71" fmla="*/ 75 h 91"/>
              <a:gd name="T72" fmla="*/ 60 w 99"/>
              <a:gd name="T73" fmla="*/ 71 h 91"/>
              <a:gd name="T74" fmla="*/ 68 w 99"/>
              <a:gd name="T75" fmla="*/ 91 h 91"/>
              <a:gd name="T76" fmla="*/ 71 w 99"/>
              <a:gd name="T77" fmla="*/ 89 h 91"/>
              <a:gd name="T78" fmla="*/ 73 w 99"/>
              <a:gd name="T79" fmla="*/ 79 h 91"/>
              <a:gd name="T80" fmla="*/ 69 w 99"/>
              <a:gd name="T81" fmla="*/ 65 h 91"/>
              <a:gd name="T82" fmla="*/ 74 w 99"/>
              <a:gd name="T83" fmla="*/ 62 h 91"/>
              <a:gd name="T84" fmla="*/ 74 w 99"/>
              <a:gd name="T85" fmla="*/ 61 h 91"/>
              <a:gd name="T86" fmla="*/ 72 w 99"/>
              <a:gd name="T87" fmla="*/ 60 h 91"/>
              <a:gd name="T88" fmla="*/ 68 w 99"/>
              <a:gd name="T89" fmla="*/ 63 h 91"/>
              <a:gd name="T90" fmla="*/ 63 w 99"/>
              <a:gd name="T91" fmla="*/ 43 h 91"/>
              <a:gd name="T92" fmla="*/ 85 w 99"/>
              <a:gd name="T93" fmla="*/ 29 h 91"/>
              <a:gd name="T94" fmla="*/ 97 w 99"/>
              <a:gd name="T95" fmla="*/ 1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91">
                <a:moveTo>
                  <a:pt x="97" y="10"/>
                </a:moveTo>
                <a:cubicBezTo>
                  <a:pt x="97" y="10"/>
                  <a:pt x="90" y="5"/>
                  <a:pt x="75" y="14"/>
                </a:cubicBezTo>
                <a:cubicBezTo>
                  <a:pt x="61" y="24"/>
                  <a:pt x="53" y="29"/>
                  <a:pt x="53" y="29"/>
                </a:cubicBezTo>
                <a:cubicBezTo>
                  <a:pt x="37" y="15"/>
                  <a:pt x="37" y="15"/>
                  <a:pt x="37" y="15"/>
                </a:cubicBezTo>
                <a:cubicBezTo>
                  <a:pt x="41" y="12"/>
                  <a:pt x="41" y="12"/>
                  <a:pt x="41" y="12"/>
                </a:cubicBezTo>
                <a:cubicBezTo>
                  <a:pt x="41" y="12"/>
                  <a:pt x="41" y="12"/>
                  <a:pt x="41" y="11"/>
                </a:cubicBezTo>
                <a:cubicBezTo>
                  <a:pt x="41" y="10"/>
                  <a:pt x="40" y="10"/>
                  <a:pt x="40" y="10"/>
                </a:cubicBezTo>
                <a:cubicBezTo>
                  <a:pt x="35" y="14"/>
                  <a:pt x="35" y="14"/>
                  <a:pt x="35" y="14"/>
                </a:cubicBezTo>
                <a:cubicBezTo>
                  <a:pt x="25" y="5"/>
                  <a:pt x="25" y="5"/>
                  <a:pt x="25" y="5"/>
                </a:cubicBezTo>
                <a:cubicBezTo>
                  <a:pt x="25" y="5"/>
                  <a:pt x="19" y="0"/>
                  <a:pt x="15" y="3"/>
                </a:cubicBezTo>
                <a:cubicBezTo>
                  <a:pt x="11" y="5"/>
                  <a:pt x="11" y="5"/>
                  <a:pt x="11" y="5"/>
                </a:cubicBezTo>
                <a:cubicBezTo>
                  <a:pt x="26" y="19"/>
                  <a:pt x="26" y="19"/>
                  <a:pt x="26" y="19"/>
                </a:cubicBezTo>
                <a:cubicBezTo>
                  <a:pt x="19" y="24"/>
                  <a:pt x="19" y="24"/>
                  <a:pt x="19" y="24"/>
                </a:cubicBezTo>
                <a:cubicBezTo>
                  <a:pt x="19" y="24"/>
                  <a:pt x="19" y="24"/>
                  <a:pt x="20" y="25"/>
                </a:cubicBezTo>
                <a:cubicBezTo>
                  <a:pt x="20" y="26"/>
                  <a:pt x="20" y="26"/>
                  <a:pt x="21" y="26"/>
                </a:cubicBezTo>
                <a:cubicBezTo>
                  <a:pt x="28" y="21"/>
                  <a:pt x="28" y="21"/>
                  <a:pt x="28" y="21"/>
                </a:cubicBezTo>
                <a:cubicBezTo>
                  <a:pt x="42" y="36"/>
                  <a:pt x="42" y="36"/>
                  <a:pt x="42" y="36"/>
                </a:cubicBezTo>
                <a:cubicBezTo>
                  <a:pt x="13" y="55"/>
                  <a:pt x="13" y="55"/>
                  <a:pt x="13" y="55"/>
                </a:cubicBezTo>
                <a:cubicBezTo>
                  <a:pt x="2" y="48"/>
                  <a:pt x="2" y="48"/>
                  <a:pt x="2" y="48"/>
                </a:cubicBezTo>
                <a:cubicBezTo>
                  <a:pt x="2" y="48"/>
                  <a:pt x="1" y="48"/>
                  <a:pt x="0" y="48"/>
                </a:cubicBezTo>
                <a:cubicBezTo>
                  <a:pt x="5" y="56"/>
                  <a:pt x="5" y="56"/>
                  <a:pt x="5" y="56"/>
                </a:cubicBezTo>
                <a:cubicBezTo>
                  <a:pt x="8" y="60"/>
                  <a:pt x="8" y="60"/>
                  <a:pt x="8" y="60"/>
                </a:cubicBezTo>
                <a:cubicBezTo>
                  <a:pt x="8" y="60"/>
                  <a:pt x="8" y="60"/>
                  <a:pt x="8" y="60"/>
                </a:cubicBezTo>
                <a:cubicBezTo>
                  <a:pt x="9" y="62"/>
                  <a:pt x="9" y="62"/>
                  <a:pt x="9" y="62"/>
                </a:cubicBezTo>
                <a:cubicBezTo>
                  <a:pt x="11" y="64"/>
                  <a:pt x="11" y="64"/>
                  <a:pt x="11" y="64"/>
                </a:cubicBezTo>
                <a:cubicBezTo>
                  <a:pt x="11" y="64"/>
                  <a:pt x="11" y="64"/>
                  <a:pt x="11" y="64"/>
                </a:cubicBezTo>
                <a:cubicBezTo>
                  <a:pt x="14" y="70"/>
                  <a:pt x="14" y="70"/>
                  <a:pt x="14" y="70"/>
                </a:cubicBezTo>
                <a:cubicBezTo>
                  <a:pt x="17" y="74"/>
                  <a:pt x="17" y="74"/>
                  <a:pt x="17" y="74"/>
                </a:cubicBezTo>
                <a:cubicBezTo>
                  <a:pt x="24" y="85"/>
                  <a:pt x="24" y="85"/>
                  <a:pt x="24" y="85"/>
                </a:cubicBezTo>
                <a:cubicBezTo>
                  <a:pt x="24" y="83"/>
                  <a:pt x="25" y="82"/>
                  <a:pt x="25" y="82"/>
                </a:cubicBezTo>
                <a:cubicBezTo>
                  <a:pt x="22" y="69"/>
                  <a:pt x="22" y="69"/>
                  <a:pt x="22" y="69"/>
                </a:cubicBezTo>
                <a:cubicBezTo>
                  <a:pt x="52" y="50"/>
                  <a:pt x="52" y="50"/>
                  <a:pt x="52" y="50"/>
                </a:cubicBezTo>
                <a:cubicBezTo>
                  <a:pt x="59" y="69"/>
                  <a:pt x="59" y="69"/>
                  <a:pt x="59" y="69"/>
                </a:cubicBezTo>
                <a:cubicBezTo>
                  <a:pt x="52" y="73"/>
                  <a:pt x="52" y="73"/>
                  <a:pt x="52" y="73"/>
                </a:cubicBezTo>
                <a:cubicBezTo>
                  <a:pt x="52" y="74"/>
                  <a:pt x="52" y="74"/>
                  <a:pt x="52" y="75"/>
                </a:cubicBezTo>
                <a:cubicBezTo>
                  <a:pt x="52" y="75"/>
                  <a:pt x="53" y="76"/>
                  <a:pt x="53" y="75"/>
                </a:cubicBezTo>
                <a:cubicBezTo>
                  <a:pt x="60" y="71"/>
                  <a:pt x="60" y="71"/>
                  <a:pt x="60" y="71"/>
                </a:cubicBezTo>
                <a:cubicBezTo>
                  <a:pt x="68" y="91"/>
                  <a:pt x="68" y="91"/>
                  <a:pt x="68" y="91"/>
                </a:cubicBezTo>
                <a:cubicBezTo>
                  <a:pt x="71" y="89"/>
                  <a:pt x="71" y="89"/>
                  <a:pt x="71" y="89"/>
                </a:cubicBezTo>
                <a:cubicBezTo>
                  <a:pt x="75" y="86"/>
                  <a:pt x="73" y="79"/>
                  <a:pt x="73" y="79"/>
                </a:cubicBezTo>
                <a:cubicBezTo>
                  <a:pt x="69" y="65"/>
                  <a:pt x="69" y="65"/>
                  <a:pt x="69" y="65"/>
                </a:cubicBezTo>
                <a:cubicBezTo>
                  <a:pt x="74" y="62"/>
                  <a:pt x="74" y="62"/>
                  <a:pt x="74" y="62"/>
                </a:cubicBezTo>
                <a:cubicBezTo>
                  <a:pt x="74" y="62"/>
                  <a:pt x="74" y="61"/>
                  <a:pt x="74" y="61"/>
                </a:cubicBezTo>
                <a:cubicBezTo>
                  <a:pt x="73" y="60"/>
                  <a:pt x="73" y="60"/>
                  <a:pt x="72" y="60"/>
                </a:cubicBezTo>
                <a:cubicBezTo>
                  <a:pt x="68" y="63"/>
                  <a:pt x="68" y="63"/>
                  <a:pt x="68" y="63"/>
                </a:cubicBezTo>
                <a:cubicBezTo>
                  <a:pt x="63" y="43"/>
                  <a:pt x="63" y="43"/>
                  <a:pt x="63" y="43"/>
                </a:cubicBezTo>
                <a:cubicBezTo>
                  <a:pt x="63" y="43"/>
                  <a:pt x="70" y="38"/>
                  <a:pt x="85" y="29"/>
                </a:cubicBezTo>
                <a:cubicBezTo>
                  <a:pt x="99" y="19"/>
                  <a:pt x="97" y="10"/>
                  <a:pt x="97" y="1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03" name="Group 102"/>
          <p:cNvGrpSpPr/>
          <p:nvPr userDrawn="1"/>
        </p:nvGrpSpPr>
        <p:grpSpPr>
          <a:xfrm>
            <a:off x="341886" y="2489450"/>
            <a:ext cx="589222" cy="488279"/>
            <a:chOff x="7964488" y="4356101"/>
            <a:chExt cx="398463" cy="330200"/>
          </a:xfrm>
          <a:solidFill>
            <a:schemeClr val="bg1">
              <a:lumMod val="85000"/>
            </a:schemeClr>
          </a:solidFill>
        </p:grpSpPr>
        <p:sp>
          <p:nvSpPr>
            <p:cNvPr id="104" name="Freeform 95"/>
            <p:cNvSpPr>
              <a:spLocks/>
            </p:cNvSpPr>
            <p:nvPr/>
          </p:nvSpPr>
          <p:spPr bwMode="auto">
            <a:xfrm>
              <a:off x="8085138" y="4356101"/>
              <a:ext cx="277813" cy="307975"/>
            </a:xfrm>
            <a:custGeom>
              <a:avLst/>
              <a:gdLst>
                <a:gd name="T0" fmla="*/ 33 w 74"/>
                <a:gd name="T1" fmla="*/ 0 h 82"/>
                <a:gd name="T2" fmla="*/ 0 w 74"/>
                <a:gd name="T3" fmla="*/ 14 h 82"/>
                <a:gd name="T4" fmla="*/ 3 w 74"/>
                <a:gd name="T5" fmla="*/ 14 h 82"/>
                <a:gd name="T6" fmla="*/ 6 w 74"/>
                <a:gd name="T7" fmla="*/ 14 h 82"/>
                <a:gd name="T8" fmla="*/ 33 w 74"/>
                <a:gd name="T9" fmla="*/ 4 h 82"/>
                <a:gd name="T10" fmla="*/ 69 w 74"/>
                <a:gd name="T11" fmla="*/ 32 h 82"/>
                <a:gd name="T12" fmla="*/ 43 w 74"/>
                <a:gd name="T13" fmla="*/ 60 h 82"/>
                <a:gd name="T14" fmla="*/ 40 w 74"/>
                <a:gd name="T15" fmla="*/ 64 h 82"/>
                <a:gd name="T16" fmla="*/ 47 w 74"/>
                <a:gd name="T17" fmla="*/ 63 h 82"/>
                <a:gd name="T18" fmla="*/ 55 w 74"/>
                <a:gd name="T19" fmla="*/ 82 h 82"/>
                <a:gd name="T20" fmla="*/ 59 w 74"/>
                <a:gd name="T21" fmla="*/ 82 h 82"/>
                <a:gd name="T22" fmla="*/ 59 w 74"/>
                <a:gd name="T23" fmla="*/ 58 h 82"/>
                <a:gd name="T24" fmla="*/ 74 w 74"/>
                <a:gd name="T25" fmla="*/ 32 h 82"/>
                <a:gd name="T26" fmla="*/ 33 w 74"/>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82">
                  <a:moveTo>
                    <a:pt x="33" y="0"/>
                  </a:moveTo>
                  <a:cubicBezTo>
                    <a:pt x="19" y="0"/>
                    <a:pt x="7" y="6"/>
                    <a:pt x="0" y="14"/>
                  </a:cubicBezTo>
                  <a:cubicBezTo>
                    <a:pt x="1" y="14"/>
                    <a:pt x="2" y="14"/>
                    <a:pt x="3" y="14"/>
                  </a:cubicBezTo>
                  <a:cubicBezTo>
                    <a:pt x="4" y="14"/>
                    <a:pt x="5" y="14"/>
                    <a:pt x="6" y="14"/>
                  </a:cubicBezTo>
                  <a:cubicBezTo>
                    <a:pt x="13" y="8"/>
                    <a:pt x="22" y="4"/>
                    <a:pt x="33" y="4"/>
                  </a:cubicBezTo>
                  <a:cubicBezTo>
                    <a:pt x="53" y="4"/>
                    <a:pt x="69" y="17"/>
                    <a:pt x="69" y="32"/>
                  </a:cubicBezTo>
                  <a:cubicBezTo>
                    <a:pt x="69" y="46"/>
                    <a:pt x="58" y="57"/>
                    <a:pt x="43" y="60"/>
                  </a:cubicBezTo>
                  <a:cubicBezTo>
                    <a:pt x="42" y="61"/>
                    <a:pt x="41" y="63"/>
                    <a:pt x="40" y="64"/>
                  </a:cubicBezTo>
                  <a:cubicBezTo>
                    <a:pt x="42" y="64"/>
                    <a:pt x="45" y="64"/>
                    <a:pt x="47" y="63"/>
                  </a:cubicBezTo>
                  <a:cubicBezTo>
                    <a:pt x="55" y="82"/>
                    <a:pt x="55" y="82"/>
                    <a:pt x="55" y="82"/>
                  </a:cubicBezTo>
                  <a:cubicBezTo>
                    <a:pt x="59" y="82"/>
                    <a:pt x="59" y="82"/>
                    <a:pt x="59" y="82"/>
                  </a:cubicBezTo>
                  <a:cubicBezTo>
                    <a:pt x="59" y="58"/>
                    <a:pt x="59" y="58"/>
                    <a:pt x="59" y="58"/>
                  </a:cubicBezTo>
                  <a:cubicBezTo>
                    <a:pt x="68" y="52"/>
                    <a:pt x="74" y="43"/>
                    <a:pt x="74" y="32"/>
                  </a:cubicBezTo>
                  <a:cubicBezTo>
                    <a:pt x="74" y="15"/>
                    <a:pt x="56" y="0"/>
                    <a:pt x="3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6"/>
            <p:cNvSpPr>
              <a:spLocks/>
            </p:cNvSpPr>
            <p:nvPr/>
          </p:nvSpPr>
          <p:spPr bwMode="auto">
            <a:xfrm>
              <a:off x="7964488" y="4427538"/>
              <a:ext cx="271463" cy="258763"/>
            </a:xfrm>
            <a:custGeom>
              <a:avLst/>
              <a:gdLst>
                <a:gd name="T0" fmla="*/ 36 w 72"/>
                <a:gd name="T1" fmla="*/ 0 h 69"/>
                <a:gd name="T2" fmla="*/ 0 w 72"/>
                <a:gd name="T3" fmla="*/ 28 h 69"/>
                <a:gd name="T4" fmla="*/ 12 w 72"/>
                <a:gd name="T5" fmla="*/ 50 h 69"/>
                <a:gd name="T6" fmla="*/ 9 w 72"/>
                <a:gd name="T7" fmla="*/ 69 h 69"/>
                <a:gd name="T8" fmla="*/ 12 w 72"/>
                <a:gd name="T9" fmla="*/ 69 h 69"/>
                <a:gd name="T10" fmla="*/ 23 w 72"/>
                <a:gd name="T11" fmla="*/ 55 h 69"/>
                <a:gd name="T12" fmla="*/ 36 w 72"/>
                <a:gd name="T13" fmla="*/ 57 h 69"/>
                <a:gd name="T14" fmla="*/ 72 w 72"/>
                <a:gd name="T15" fmla="*/ 28 h 69"/>
                <a:gd name="T16" fmla="*/ 36 w 72"/>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9">
                  <a:moveTo>
                    <a:pt x="36" y="0"/>
                  </a:moveTo>
                  <a:cubicBezTo>
                    <a:pt x="16" y="0"/>
                    <a:pt x="0" y="13"/>
                    <a:pt x="0" y="28"/>
                  </a:cubicBezTo>
                  <a:cubicBezTo>
                    <a:pt x="0" y="37"/>
                    <a:pt x="5" y="45"/>
                    <a:pt x="12" y="50"/>
                  </a:cubicBezTo>
                  <a:cubicBezTo>
                    <a:pt x="9" y="69"/>
                    <a:pt x="9" y="69"/>
                    <a:pt x="9" y="69"/>
                  </a:cubicBezTo>
                  <a:cubicBezTo>
                    <a:pt x="12" y="69"/>
                    <a:pt x="12" y="69"/>
                    <a:pt x="12" y="69"/>
                  </a:cubicBezTo>
                  <a:cubicBezTo>
                    <a:pt x="23" y="55"/>
                    <a:pt x="23" y="55"/>
                    <a:pt x="23" y="55"/>
                  </a:cubicBezTo>
                  <a:cubicBezTo>
                    <a:pt x="27" y="57"/>
                    <a:pt x="31" y="57"/>
                    <a:pt x="36" y="57"/>
                  </a:cubicBezTo>
                  <a:cubicBezTo>
                    <a:pt x="56" y="57"/>
                    <a:pt x="72" y="44"/>
                    <a:pt x="72" y="28"/>
                  </a:cubicBezTo>
                  <a:cubicBezTo>
                    <a:pt x="72" y="13"/>
                    <a:pt x="56" y="0"/>
                    <a:pt x="3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6" name="Group 105"/>
          <p:cNvGrpSpPr/>
          <p:nvPr userDrawn="1"/>
        </p:nvGrpSpPr>
        <p:grpSpPr>
          <a:xfrm>
            <a:off x="1896298" y="1669439"/>
            <a:ext cx="532882" cy="511754"/>
            <a:chOff x="5610226" y="4344988"/>
            <a:chExt cx="360363" cy="346075"/>
          </a:xfrm>
          <a:solidFill>
            <a:schemeClr val="bg1">
              <a:lumMod val="85000"/>
            </a:schemeClr>
          </a:solidFill>
        </p:grpSpPr>
        <p:sp>
          <p:nvSpPr>
            <p:cNvPr id="107" name="Freeform 97"/>
            <p:cNvSpPr>
              <a:spLocks/>
            </p:cNvSpPr>
            <p:nvPr/>
          </p:nvSpPr>
          <p:spPr bwMode="auto">
            <a:xfrm>
              <a:off x="5872163" y="4502151"/>
              <a:ext cx="98425" cy="147638"/>
            </a:xfrm>
            <a:custGeom>
              <a:avLst/>
              <a:gdLst>
                <a:gd name="T0" fmla="*/ 62 w 62"/>
                <a:gd name="T1" fmla="*/ 93 h 93"/>
                <a:gd name="T2" fmla="*/ 0 w 62"/>
                <a:gd name="T3" fmla="*/ 48 h 93"/>
                <a:gd name="T4" fmla="*/ 62 w 62"/>
                <a:gd name="T5" fmla="*/ 0 h 93"/>
                <a:gd name="T6" fmla="*/ 62 w 62"/>
                <a:gd name="T7" fmla="*/ 93 h 93"/>
                <a:gd name="T8" fmla="*/ 62 w 62"/>
                <a:gd name="T9" fmla="*/ 93 h 93"/>
              </a:gdLst>
              <a:ahLst/>
              <a:cxnLst>
                <a:cxn ang="0">
                  <a:pos x="T0" y="T1"/>
                </a:cxn>
                <a:cxn ang="0">
                  <a:pos x="T2" y="T3"/>
                </a:cxn>
                <a:cxn ang="0">
                  <a:pos x="T4" y="T5"/>
                </a:cxn>
                <a:cxn ang="0">
                  <a:pos x="T6" y="T7"/>
                </a:cxn>
                <a:cxn ang="0">
                  <a:pos x="T8" y="T9"/>
                </a:cxn>
              </a:cxnLst>
              <a:rect l="0" t="0" r="r" b="b"/>
              <a:pathLst>
                <a:path w="62" h="93">
                  <a:moveTo>
                    <a:pt x="62" y="93"/>
                  </a:moveTo>
                  <a:lnTo>
                    <a:pt x="0" y="48"/>
                  </a:lnTo>
                  <a:lnTo>
                    <a:pt x="62" y="0"/>
                  </a:lnTo>
                  <a:lnTo>
                    <a:pt x="62" y="93"/>
                  </a:lnTo>
                  <a:lnTo>
                    <a:pt x="62"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8"/>
            <p:cNvSpPr>
              <a:spLocks/>
            </p:cNvSpPr>
            <p:nvPr/>
          </p:nvSpPr>
          <p:spPr bwMode="auto">
            <a:xfrm>
              <a:off x="5610226" y="4344988"/>
              <a:ext cx="360363" cy="149225"/>
            </a:xfrm>
            <a:custGeom>
              <a:avLst/>
              <a:gdLst>
                <a:gd name="T0" fmla="*/ 6 w 96"/>
                <a:gd name="T1" fmla="*/ 40 h 40"/>
                <a:gd name="T2" fmla="*/ 90 w 96"/>
                <a:gd name="T3" fmla="*/ 40 h 40"/>
                <a:gd name="T4" fmla="*/ 94 w 96"/>
                <a:gd name="T5" fmla="*/ 39 h 40"/>
                <a:gd name="T6" fmla="*/ 96 w 96"/>
                <a:gd name="T7" fmla="*/ 35 h 40"/>
                <a:gd name="T8" fmla="*/ 51 w 96"/>
                <a:gd name="T9" fmla="*/ 1 h 40"/>
                <a:gd name="T10" fmla="*/ 48 w 96"/>
                <a:gd name="T11" fmla="*/ 0 h 40"/>
                <a:gd name="T12" fmla="*/ 45 w 96"/>
                <a:gd name="T13" fmla="*/ 1 h 40"/>
                <a:gd name="T14" fmla="*/ 0 w 96"/>
                <a:gd name="T15" fmla="*/ 35 h 40"/>
                <a:gd name="T16" fmla="*/ 2 w 96"/>
                <a:gd name="T17" fmla="*/ 39 h 40"/>
                <a:gd name="T18" fmla="*/ 6 w 96"/>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0">
                  <a:moveTo>
                    <a:pt x="6" y="40"/>
                  </a:moveTo>
                  <a:cubicBezTo>
                    <a:pt x="90" y="40"/>
                    <a:pt x="90" y="40"/>
                    <a:pt x="90" y="40"/>
                  </a:cubicBezTo>
                  <a:cubicBezTo>
                    <a:pt x="92" y="40"/>
                    <a:pt x="93" y="40"/>
                    <a:pt x="94" y="39"/>
                  </a:cubicBezTo>
                  <a:cubicBezTo>
                    <a:pt x="95" y="38"/>
                    <a:pt x="96" y="37"/>
                    <a:pt x="96" y="35"/>
                  </a:cubicBezTo>
                  <a:cubicBezTo>
                    <a:pt x="51" y="1"/>
                    <a:pt x="51" y="1"/>
                    <a:pt x="51" y="1"/>
                  </a:cubicBezTo>
                  <a:cubicBezTo>
                    <a:pt x="50" y="0"/>
                    <a:pt x="49" y="0"/>
                    <a:pt x="48" y="0"/>
                  </a:cubicBezTo>
                  <a:cubicBezTo>
                    <a:pt x="47" y="0"/>
                    <a:pt x="46" y="0"/>
                    <a:pt x="45" y="1"/>
                  </a:cubicBezTo>
                  <a:cubicBezTo>
                    <a:pt x="0" y="35"/>
                    <a:pt x="0" y="35"/>
                    <a:pt x="0" y="35"/>
                  </a:cubicBezTo>
                  <a:cubicBezTo>
                    <a:pt x="0" y="36"/>
                    <a:pt x="1" y="38"/>
                    <a:pt x="2" y="39"/>
                  </a:cubicBezTo>
                  <a:cubicBezTo>
                    <a:pt x="3" y="40"/>
                    <a:pt x="4" y="40"/>
                    <a:pt x="6" y="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99"/>
            <p:cNvSpPr>
              <a:spLocks/>
            </p:cNvSpPr>
            <p:nvPr/>
          </p:nvSpPr>
          <p:spPr bwMode="auto">
            <a:xfrm>
              <a:off x="5610226" y="4589463"/>
              <a:ext cx="360363" cy="101600"/>
            </a:xfrm>
            <a:custGeom>
              <a:avLst/>
              <a:gdLst>
                <a:gd name="T0" fmla="*/ 66 w 96"/>
                <a:gd name="T1" fmla="*/ 0 h 27"/>
                <a:gd name="T2" fmla="*/ 52 w 96"/>
                <a:gd name="T3" fmla="*/ 10 h 27"/>
                <a:gd name="T4" fmla="*/ 48 w 96"/>
                <a:gd name="T5" fmla="*/ 12 h 27"/>
                <a:gd name="T6" fmla="*/ 44 w 96"/>
                <a:gd name="T7" fmla="*/ 10 h 27"/>
                <a:gd name="T8" fmla="*/ 30 w 96"/>
                <a:gd name="T9" fmla="*/ 0 h 27"/>
                <a:gd name="T10" fmla="*/ 0 w 96"/>
                <a:gd name="T11" fmla="*/ 22 h 27"/>
                <a:gd name="T12" fmla="*/ 2 w 96"/>
                <a:gd name="T13" fmla="*/ 26 h 27"/>
                <a:gd name="T14" fmla="*/ 6 w 96"/>
                <a:gd name="T15" fmla="*/ 27 h 27"/>
                <a:gd name="T16" fmla="*/ 90 w 96"/>
                <a:gd name="T17" fmla="*/ 27 h 27"/>
                <a:gd name="T18" fmla="*/ 94 w 96"/>
                <a:gd name="T19" fmla="*/ 26 h 27"/>
                <a:gd name="T20" fmla="*/ 96 w 96"/>
                <a:gd name="T21" fmla="*/ 22 h 27"/>
                <a:gd name="T22" fmla="*/ 66 w 96"/>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27">
                  <a:moveTo>
                    <a:pt x="66" y="0"/>
                  </a:moveTo>
                  <a:cubicBezTo>
                    <a:pt x="52" y="10"/>
                    <a:pt x="52" y="10"/>
                    <a:pt x="52" y="10"/>
                  </a:cubicBezTo>
                  <a:cubicBezTo>
                    <a:pt x="51" y="11"/>
                    <a:pt x="50" y="12"/>
                    <a:pt x="48" y="12"/>
                  </a:cubicBezTo>
                  <a:cubicBezTo>
                    <a:pt x="47" y="12"/>
                    <a:pt x="45" y="11"/>
                    <a:pt x="44" y="10"/>
                  </a:cubicBezTo>
                  <a:cubicBezTo>
                    <a:pt x="30" y="0"/>
                    <a:pt x="30" y="0"/>
                    <a:pt x="30" y="0"/>
                  </a:cubicBezTo>
                  <a:cubicBezTo>
                    <a:pt x="0" y="22"/>
                    <a:pt x="0" y="22"/>
                    <a:pt x="0" y="22"/>
                  </a:cubicBezTo>
                  <a:cubicBezTo>
                    <a:pt x="0" y="24"/>
                    <a:pt x="1" y="25"/>
                    <a:pt x="2" y="26"/>
                  </a:cubicBezTo>
                  <a:cubicBezTo>
                    <a:pt x="3" y="27"/>
                    <a:pt x="4" y="27"/>
                    <a:pt x="6" y="27"/>
                  </a:cubicBezTo>
                  <a:cubicBezTo>
                    <a:pt x="90" y="27"/>
                    <a:pt x="90" y="27"/>
                    <a:pt x="90" y="27"/>
                  </a:cubicBezTo>
                  <a:cubicBezTo>
                    <a:pt x="92" y="27"/>
                    <a:pt x="93" y="27"/>
                    <a:pt x="94" y="26"/>
                  </a:cubicBezTo>
                  <a:cubicBezTo>
                    <a:pt x="95" y="25"/>
                    <a:pt x="96" y="24"/>
                    <a:pt x="96" y="22"/>
                  </a:cubicBezTo>
                  <a:lnTo>
                    <a:pt x="6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0"/>
            <p:cNvSpPr>
              <a:spLocks/>
            </p:cNvSpPr>
            <p:nvPr/>
          </p:nvSpPr>
          <p:spPr bwMode="auto">
            <a:xfrm>
              <a:off x="5610226" y="4502151"/>
              <a:ext cx="96838" cy="147638"/>
            </a:xfrm>
            <a:custGeom>
              <a:avLst/>
              <a:gdLst>
                <a:gd name="T0" fmla="*/ 0 w 61"/>
                <a:gd name="T1" fmla="*/ 0 h 93"/>
                <a:gd name="T2" fmla="*/ 61 w 61"/>
                <a:gd name="T3" fmla="*/ 48 h 93"/>
                <a:gd name="T4" fmla="*/ 0 w 61"/>
                <a:gd name="T5" fmla="*/ 93 h 93"/>
                <a:gd name="T6" fmla="*/ 0 w 61"/>
                <a:gd name="T7" fmla="*/ 0 h 93"/>
              </a:gdLst>
              <a:ahLst/>
              <a:cxnLst>
                <a:cxn ang="0">
                  <a:pos x="T0" y="T1"/>
                </a:cxn>
                <a:cxn ang="0">
                  <a:pos x="T2" y="T3"/>
                </a:cxn>
                <a:cxn ang="0">
                  <a:pos x="T4" y="T5"/>
                </a:cxn>
                <a:cxn ang="0">
                  <a:pos x="T6" y="T7"/>
                </a:cxn>
              </a:cxnLst>
              <a:rect l="0" t="0" r="r" b="b"/>
              <a:pathLst>
                <a:path w="61" h="93">
                  <a:moveTo>
                    <a:pt x="0" y="0"/>
                  </a:moveTo>
                  <a:lnTo>
                    <a:pt x="61" y="48"/>
                  </a:lnTo>
                  <a:lnTo>
                    <a:pt x="0" y="93"/>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1" name="Group 110"/>
          <p:cNvGrpSpPr/>
          <p:nvPr userDrawn="1"/>
        </p:nvGrpSpPr>
        <p:grpSpPr>
          <a:xfrm>
            <a:off x="7869677" y="3187571"/>
            <a:ext cx="549314" cy="551662"/>
            <a:chOff x="4598988" y="4370388"/>
            <a:chExt cx="371475" cy="373063"/>
          </a:xfrm>
          <a:solidFill>
            <a:schemeClr val="bg1">
              <a:lumMod val="85000"/>
            </a:schemeClr>
          </a:solidFill>
        </p:grpSpPr>
        <p:sp>
          <p:nvSpPr>
            <p:cNvPr id="112" name="Freeform 101"/>
            <p:cNvSpPr>
              <a:spLocks noEditPoints="1"/>
            </p:cNvSpPr>
            <p:nvPr/>
          </p:nvSpPr>
          <p:spPr bwMode="auto">
            <a:xfrm>
              <a:off x="4695826" y="4457701"/>
              <a:ext cx="173038" cy="203200"/>
            </a:xfrm>
            <a:custGeom>
              <a:avLst/>
              <a:gdLst>
                <a:gd name="T0" fmla="*/ 41 w 46"/>
                <a:gd name="T1" fmla="*/ 26 h 54"/>
                <a:gd name="T2" fmla="*/ 30 w 46"/>
                <a:gd name="T3" fmla="*/ 22 h 54"/>
                <a:gd name="T4" fmla="*/ 30 w 46"/>
                <a:gd name="T5" fmla="*/ 14 h 54"/>
                <a:gd name="T6" fmla="*/ 44 w 46"/>
                <a:gd name="T7" fmla="*/ 14 h 54"/>
                <a:gd name="T8" fmla="*/ 39 w 46"/>
                <a:gd name="T9" fmla="*/ 7 h 54"/>
                <a:gd name="T10" fmla="*/ 30 w 46"/>
                <a:gd name="T11" fmla="*/ 4 h 54"/>
                <a:gd name="T12" fmla="*/ 30 w 46"/>
                <a:gd name="T13" fmla="*/ 0 h 54"/>
                <a:gd name="T14" fmla="*/ 26 w 46"/>
                <a:gd name="T15" fmla="*/ 0 h 54"/>
                <a:gd name="T16" fmla="*/ 20 w 46"/>
                <a:gd name="T17" fmla="*/ 0 h 54"/>
                <a:gd name="T18" fmla="*/ 20 w 46"/>
                <a:gd name="T19" fmla="*/ 3 h 54"/>
                <a:gd name="T20" fmla="*/ 7 w 46"/>
                <a:gd name="T21" fmla="*/ 8 h 54"/>
                <a:gd name="T22" fmla="*/ 2 w 46"/>
                <a:gd name="T23" fmla="*/ 17 h 54"/>
                <a:gd name="T24" fmla="*/ 4 w 46"/>
                <a:gd name="T25" fmla="*/ 24 h 54"/>
                <a:gd name="T26" fmla="*/ 10 w 46"/>
                <a:gd name="T27" fmla="*/ 28 h 54"/>
                <a:gd name="T28" fmla="*/ 20 w 46"/>
                <a:gd name="T29" fmla="*/ 31 h 54"/>
                <a:gd name="T30" fmla="*/ 20 w 46"/>
                <a:gd name="T31" fmla="*/ 42 h 54"/>
                <a:gd name="T32" fmla="*/ 17 w 46"/>
                <a:gd name="T33" fmla="*/ 40 h 54"/>
                <a:gd name="T34" fmla="*/ 16 w 46"/>
                <a:gd name="T35" fmla="*/ 38 h 54"/>
                <a:gd name="T36" fmla="*/ 0 w 46"/>
                <a:gd name="T37" fmla="*/ 38 h 54"/>
                <a:gd name="T38" fmla="*/ 2 w 46"/>
                <a:gd name="T39" fmla="*/ 42 h 54"/>
                <a:gd name="T40" fmla="*/ 6 w 46"/>
                <a:gd name="T41" fmla="*/ 46 h 54"/>
                <a:gd name="T42" fmla="*/ 12 w 46"/>
                <a:gd name="T43" fmla="*/ 49 h 54"/>
                <a:gd name="T44" fmla="*/ 20 w 46"/>
                <a:gd name="T45" fmla="*/ 51 h 54"/>
                <a:gd name="T46" fmla="*/ 20 w 46"/>
                <a:gd name="T47" fmla="*/ 54 h 54"/>
                <a:gd name="T48" fmla="*/ 26 w 46"/>
                <a:gd name="T49" fmla="*/ 54 h 54"/>
                <a:gd name="T50" fmla="*/ 30 w 46"/>
                <a:gd name="T51" fmla="*/ 54 h 54"/>
                <a:gd name="T52" fmla="*/ 30 w 46"/>
                <a:gd name="T53" fmla="*/ 51 h 54"/>
                <a:gd name="T54" fmla="*/ 34 w 46"/>
                <a:gd name="T55" fmla="*/ 50 h 54"/>
                <a:gd name="T56" fmla="*/ 40 w 46"/>
                <a:gd name="T57" fmla="*/ 47 h 54"/>
                <a:gd name="T58" fmla="*/ 45 w 46"/>
                <a:gd name="T59" fmla="*/ 42 h 54"/>
                <a:gd name="T60" fmla="*/ 46 w 46"/>
                <a:gd name="T61" fmla="*/ 36 h 54"/>
                <a:gd name="T62" fmla="*/ 41 w 46"/>
                <a:gd name="T63" fmla="*/ 26 h 54"/>
                <a:gd name="T64" fmla="*/ 20 w 46"/>
                <a:gd name="T65" fmla="*/ 20 h 54"/>
                <a:gd name="T66" fmla="*/ 17 w 46"/>
                <a:gd name="T67" fmla="*/ 18 h 54"/>
                <a:gd name="T68" fmla="*/ 16 w 46"/>
                <a:gd name="T69" fmla="*/ 15 h 54"/>
                <a:gd name="T70" fmla="*/ 17 w 46"/>
                <a:gd name="T71" fmla="*/ 13 h 54"/>
                <a:gd name="T72" fmla="*/ 20 w 46"/>
                <a:gd name="T73" fmla="*/ 12 h 54"/>
                <a:gd name="T74" fmla="*/ 20 w 46"/>
                <a:gd name="T75" fmla="*/ 20 h 54"/>
                <a:gd name="T76" fmla="*/ 31 w 46"/>
                <a:gd name="T77" fmla="*/ 41 h 54"/>
                <a:gd name="T78" fmla="*/ 30 w 46"/>
                <a:gd name="T79" fmla="*/ 41 h 54"/>
                <a:gd name="T80" fmla="*/ 30 w 46"/>
                <a:gd name="T81" fmla="*/ 34 h 54"/>
                <a:gd name="T82" fmla="*/ 31 w 46"/>
                <a:gd name="T83" fmla="*/ 35 h 54"/>
                <a:gd name="T84" fmla="*/ 32 w 46"/>
                <a:gd name="T85" fmla="*/ 38 h 54"/>
                <a:gd name="T86" fmla="*/ 31 w 46"/>
                <a:gd name="T8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54">
                  <a:moveTo>
                    <a:pt x="41" y="26"/>
                  </a:moveTo>
                  <a:cubicBezTo>
                    <a:pt x="39" y="25"/>
                    <a:pt x="35" y="23"/>
                    <a:pt x="30" y="22"/>
                  </a:cubicBezTo>
                  <a:cubicBezTo>
                    <a:pt x="30" y="14"/>
                    <a:pt x="30" y="14"/>
                    <a:pt x="30" y="14"/>
                  </a:cubicBezTo>
                  <a:cubicBezTo>
                    <a:pt x="44" y="14"/>
                    <a:pt x="44" y="14"/>
                    <a:pt x="44" y="14"/>
                  </a:cubicBezTo>
                  <a:cubicBezTo>
                    <a:pt x="43" y="11"/>
                    <a:pt x="42" y="8"/>
                    <a:pt x="39" y="7"/>
                  </a:cubicBezTo>
                  <a:cubicBezTo>
                    <a:pt x="37" y="5"/>
                    <a:pt x="34" y="4"/>
                    <a:pt x="30" y="4"/>
                  </a:cubicBezTo>
                  <a:cubicBezTo>
                    <a:pt x="30" y="0"/>
                    <a:pt x="30" y="0"/>
                    <a:pt x="30" y="0"/>
                  </a:cubicBezTo>
                  <a:cubicBezTo>
                    <a:pt x="26" y="0"/>
                    <a:pt x="26" y="0"/>
                    <a:pt x="26" y="0"/>
                  </a:cubicBezTo>
                  <a:cubicBezTo>
                    <a:pt x="20" y="0"/>
                    <a:pt x="20" y="0"/>
                    <a:pt x="20" y="0"/>
                  </a:cubicBezTo>
                  <a:cubicBezTo>
                    <a:pt x="20" y="3"/>
                    <a:pt x="20" y="3"/>
                    <a:pt x="20" y="3"/>
                  </a:cubicBezTo>
                  <a:cubicBezTo>
                    <a:pt x="14" y="4"/>
                    <a:pt x="10" y="5"/>
                    <a:pt x="7" y="8"/>
                  </a:cubicBezTo>
                  <a:cubicBezTo>
                    <a:pt x="3" y="10"/>
                    <a:pt x="2" y="13"/>
                    <a:pt x="2" y="17"/>
                  </a:cubicBezTo>
                  <a:cubicBezTo>
                    <a:pt x="2" y="20"/>
                    <a:pt x="3" y="22"/>
                    <a:pt x="4" y="24"/>
                  </a:cubicBezTo>
                  <a:cubicBezTo>
                    <a:pt x="6" y="26"/>
                    <a:pt x="8" y="27"/>
                    <a:pt x="10" y="28"/>
                  </a:cubicBezTo>
                  <a:cubicBezTo>
                    <a:pt x="12" y="29"/>
                    <a:pt x="15" y="30"/>
                    <a:pt x="20" y="31"/>
                  </a:cubicBezTo>
                  <a:cubicBezTo>
                    <a:pt x="20" y="42"/>
                    <a:pt x="20" y="42"/>
                    <a:pt x="20" y="42"/>
                  </a:cubicBezTo>
                  <a:cubicBezTo>
                    <a:pt x="19" y="42"/>
                    <a:pt x="17" y="41"/>
                    <a:pt x="17" y="40"/>
                  </a:cubicBezTo>
                  <a:cubicBezTo>
                    <a:pt x="16" y="39"/>
                    <a:pt x="16" y="39"/>
                    <a:pt x="16" y="38"/>
                  </a:cubicBezTo>
                  <a:cubicBezTo>
                    <a:pt x="0" y="38"/>
                    <a:pt x="0" y="38"/>
                    <a:pt x="0" y="38"/>
                  </a:cubicBezTo>
                  <a:cubicBezTo>
                    <a:pt x="0" y="40"/>
                    <a:pt x="1" y="41"/>
                    <a:pt x="2" y="42"/>
                  </a:cubicBezTo>
                  <a:cubicBezTo>
                    <a:pt x="3" y="44"/>
                    <a:pt x="4" y="45"/>
                    <a:pt x="6" y="46"/>
                  </a:cubicBezTo>
                  <a:cubicBezTo>
                    <a:pt x="7" y="48"/>
                    <a:pt x="9" y="49"/>
                    <a:pt x="12" y="49"/>
                  </a:cubicBezTo>
                  <a:cubicBezTo>
                    <a:pt x="14" y="50"/>
                    <a:pt x="17" y="51"/>
                    <a:pt x="20" y="51"/>
                  </a:cubicBezTo>
                  <a:cubicBezTo>
                    <a:pt x="20" y="54"/>
                    <a:pt x="20" y="54"/>
                    <a:pt x="20" y="54"/>
                  </a:cubicBezTo>
                  <a:cubicBezTo>
                    <a:pt x="26" y="54"/>
                    <a:pt x="26" y="54"/>
                    <a:pt x="26" y="54"/>
                  </a:cubicBezTo>
                  <a:cubicBezTo>
                    <a:pt x="30" y="54"/>
                    <a:pt x="30" y="54"/>
                    <a:pt x="30" y="54"/>
                  </a:cubicBezTo>
                  <a:cubicBezTo>
                    <a:pt x="30" y="51"/>
                    <a:pt x="30" y="51"/>
                    <a:pt x="30" y="51"/>
                  </a:cubicBezTo>
                  <a:cubicBezTo>
                    <a:pt x="31" y="50"/>
                    <a:pt x="33" y="50"/>
                    <a:pt x="34" y="50"/>
                  </a:cubicBezTo>
                  <a:cubicBezTo>
                    <a:pt x="36" y="49"/>
                    <a:pt x="38" y="48"/>
                    <a:pt x="40" y="47"/>
                  </a:cubicBezTo>
                  <a:cubicBezTo>
                    <a:pt x="42" y="46"/>
                    <a:pt x="43" y="44"/>
                    <a:pt x="45" y="42"/>
                  </a:cubicBezTo>
                  <a:cubicBezTo>
                    <a:pt x="46" y="40"/>
                    <a:pt x="46" y="38"/>
                    <a:pt x="46" y="36"/>
                  </a:cubicBezTo>
                  <a:cubicBezTo>
                    <a:pt x="46" y="32"/>
                    <a:pt x="45" y="29"/>
                    <a:pt x="41" y="26"/>
                  </a:cubicBezTo>
                  <a:close/>
                  <a:moveTo>
                    <a:pt x="20" y="20"/>
                  </a:moveTo>
                  <a:cubicBezTo>
                    <a:pt x="19" y="19"/>
                    <a:pt x="18" y="19"/>
                    <a:pt x="17" y="18"/>
                  </a:cubicBezTo>
                  <a:cubicBezTo>
                    <a:pt x="17" y="17"/>
                    <a:pt x="16" y="16"/>
                    <a:pt x="16" y="15"/>
                  </a:cubicBezTo>
                  <a:cubicBezTo>
                    <a:pt x="16" y="15"/>
                    <a:pt x="17" y="14"/>
                    <a:pt x="17" y="13"/>
                  </a:cubicBezTo>
                  <a:cubicBezTo>
                    <a:pt x="18" y="12"/>
                    <a:pt x="19" y="12"/>
                    <a:pt x="20" y="12"/>
                  </a:cubicBezTo>
                  <a:lnTo>
                    <a:pt x="20" y="20"/>
                  </a:lnTo>
                  <a:close/>
                  <a:moveTo>
                    <a:pt x="31" y="41"/>
                  </a:moveTo>
                  <a:cubicBezTo>
                    <a:pt x="30" y="41"/>
                    <a:pt x="30" y="41"/>
                    <a:pt x="30" y="41"/>
                  </a:cubicBezTo>
                  <a:cubicBezTo>
                    <a:pt x="30" y="34"/>
                    <a:pt x="30" y="34"/>
                    <a:pt x="30" y="34"/>
                  </a:cubicBezTo>
                  <a:cubicBezTo>
                    <a:pt x="30" y="34"/>
                    <a:pt x="31" y="35"/>
                    <a:pt x="31" y="35"/>
                  </a:cubicBezTo>
                  <a:cubicBezTo>
                    <a:pt x="32" y="36"/>
                    <a:pt x="32" y="37"/>
                    <a:pt x="32" y="38"/>
                  </a:cubicBezTo>
                  <a:cubicBezTo>
                    <a:pt x="32" y="39"/>
                    <a:pt x="32" y="40"/>
                    <a:pt x="31" y="4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2"/>
            <p:cNvSpPr>
              <a:spLocks noEditPoints="1"/>
            </p:cNvSpPr>
            <p:nvPr/>
          </p:nvSpPr>
          <p:spPr bwMode="auto">
            <a:xfrm>
              <a:off x="4598988" y="4370388"/>
              <a:ext cx="371475" cy="373063"/>
            </a:xfrm>
            <a:custGeom>
              <a:avLst/>
              <a:gdLst>
                <a:gd name="T0" fmla="*/ 49 w 99"/>
                <a:gd name="T1" fmla="*/ 0 h 99"/>
                <a:gd name="T2" fmla="*/ 0 w 99"/>
                <a:gd name="T3" fmla="*/ 50 h 99"/>
                <a:gd name="T4" fmla="*/ 49 w 99"/>
                <a:gd name="T5" fmla="*/ 99 h 99"/>
                <a:gd name="T6" fmla="*/ 99 w 99"/>
                <a:gd name="T7" fmla="*/ 50 h 99"/>
                <a:gd name="T8" fmla="*/ 49 w 99"/>
                <a:gd name="T9" fmla="*/ 0 h 99"/>
                <a:gd name="T10" fmla="*/ 49 w 99"/>
                <a:gd name="T11" fmla="*/ 89 h 99"/>
                <a:gd name="T12" fmla="*/ 10 w 99"/>
                <a:gd name="T13" fmla="*/ 50 h 99"/>
                <a:gd name="T14" fmla="*/ 49 w 99"/>
                <a:gd name="T15" fmla="*/ 10 h 99"/>
                <a:gd name="T16" fmla="*/ 88 w 99"/>
                <a:gd name="T17" fmla="*/ 50 h 99"/>
                <a:gd name="T18" fmla="*/ 49 w 99"/>
                <a:gd name="T19" fmla="*/ 8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50"/>
                  </a:cubicBezTo>
                  <a:cubicBezTo>
                    <a:pt x="0" y="77"/>
                    <a:pt x="22" y="99"/>
                    <a:pt x="49" y="99"/>
                  </a:cubicBezTo>
                  <a:cubicBezTo>
                    <a:pt x="76" y="99"/>
                    <a:pt x="99" y="77"/>
                    <a:pt x="99" y="50"/>
                  </a:cubicBezTo>
                  <a:cubicBezTo>
                    <a:pt x="99" y="22"/>
                    <a:pt x="76" y="0"/>
                    <a:pt x="49" y="0"/>
                  </a:cubicBezTo>
                  <a:close/>
                  <a:moveTo>
                    <a:pt x="49" y="89"/>
                  </a:moveTo>
                  <a:cubicBezTo>
                    <a:pt x="28" y="89"/>
                    <a:pt x="10" y="71"/>
                    <a:pt x="10" y="50"/>
                  </a:cubicBezTo>
                  <a:cubicBezTo>
                    <a:pt x="10" y="28"/>
                    <a:pt x="28" y="10"/>
                    <a:pt x="49" y="10"/>
                  </a:cubicBezTo>
                  <a:cubicBezTo>
                    <a:pt x="71" y="10"/>
                    <a:pt x="88" y="28"/>
                    <a:pt x="88" y="50"/>
                  </a:cubicBezTo>
                  <a:cubicBezTo>
                    <a:pt x="88" y="71"/>
                    <a:pt x="71" y="89"/>
                    <a:pt x="49" y="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4" name="Group 113"/>
          <p:cNvGrpSpPr/>
          <p:nvPr userDrawn="1"/>
        </p:nvGrpSpPr>
        <p:grpSpPr>
          <a:xfrm>
            <a:off x="5029398" y="906370"/>
            <a:ext cx="577484" cy="483584"/>
            <a:chOff x="5099051" y="3930651"/>
            <a:chExt cx="390525" cy="327025"/>
          </a:xfrm>
          <a:solidFill>
            <a:schemeClr val="bg1">
              <a:lumMod val="85000"/>
            </a:schemeClr>
          </a:solidFill>
        </p:grpSpPr>
        <p:sp>
          <p:nvSpPr>
            <p:cNvPr id="115" name="Freeform 103"/>
            <p:cNvSpPr>
              <a:spLocks/>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4"/>
            <p:cNvSpPr>
              <a:spLocks/>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7" name="Group 116"/>
          <p:cNvGrpSpPr/>
          <p:nvPr userDrawn="1"/>
        </p:nvGrpSpPr>
        <p:grpSpPr>
          <a:xfrm>
            <a:off x="6562672" y="3206265"/>
            <a:ext cx="551006" cy="514274"/>
            <a:chOff x="4418013" y="3475038"/>
            <a:chExt cx="285750" cy="266701"/>
          </a:xfrm>
          <a:solidFill>
            <a:schemeClr val="bg1">
              <a:lumMod val="85000"/>
            </a:schemeClr>
          </a:solidFill>
        </p:grpSpPr>
        <p:sp>
          <p:nvSpPr>
            <p:cNvPr id="118" name="Freeform 105"/>
            <p:cNvSpPr>
              <a:spLocks/>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0" name="Freeform 107"/>
          <p:cNvSpPr>
            <a:spLocks/>
          </p:cNvSpPr>
          <p:nvPr userDrawn="1"/>
        </p:nvSpPr>
        <p:spPr bwMode="auto">
          <a:xfrm>
            <a:off x="7166064" y="1651832"/>
            <a:ext cx="556357" cy="546967"/>
          </a:xfrm>
          <a:custGeom>
            <a:avLst/>
            <a:gdLst>
              <a:gd name="T0" fmla="*/ 95 w 100"/>
              <a:gd name="T1" fmla="*/ 81 h 98"/>
              <a:gd name="T2" fmla="*/ 45 w 100"/>
              <a:gd name="T3" fmla="*/ 29 h 98"/>
              <a:gd name="T4" fmla="*/ 39 w 100"/>
              <a:gd name="T5" fmla="*/ 8 h 98"/>
              <a:gd name="T6" fmla="*/ 17 w 100"/>
              <a:gd name="T7" fmla="*/ 2 h 98"/>
              <a:gd name="T8" fmla="*/ 30 w 100"/>
              <a:gd name="T9" fmla="*/ 14 h 98"/>
              <a:gd name="T10" fmla="*/ 27 w 100"/>
              <a:gd name="T11" fmla="*/ 27 h 98"/>
              <a:gd name="T12" fmla="*/ 15 w 100"/>
              <a:gd name="T13" fmla="*/ 30 h 98"/>
              <a:gd name="T14" fmla="*/ 3 w 100"/>
              <a:gd name="T15" fmla="*/ 18 h 98"/>
              <a:gd name="T16" fmla="*/ 8 w 100"/>
              <a:gd name="T17" fmla="*/ 39 h 98"/>
              <a:gd name="T18" fmla="*/ 30 w 100"/>
              <a:gd name="T19" fmla="*/ 44 h 98"/>
              <a:gd name="T20" fmla="*/ 81 w 100"/>
              <a:gd name="T21" fmla="*/ 95 h 98"/>
              <a:gd name="T22" fmla="*/ 88 w 100"/>
              <a:gd name="T23" fmla="*/ 98 h 98"/>
              <a:gd name="T24" fmla="*/ 95 w 100"/>
              <a:gd name="T25" fmla="*/ 95 h 98"/>
              <a:gd name="T26" fmla="*/ 95 w 100"/>
              <a:gd name="T27" fmla="*/ 8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98">
                <a:moveTo>
                  <a:pt x="95" y="81"/>
                </a:moveTo>
                <a:cubicBezTo>
                  <a:pt x="45" y="29"/>
                  <a:pt x="45" y="29"/>
                  <a:pt x="45" y="29"/>
                </a:cubicBezTo>
                <a:cubicBezTo>
                  <a:pt x="46" y="22"/>
                  <a:pt x="45" y="14"/>
                  <a:pt x="39" y="8"/>
                </a:cubicBezTo>
                <a:cubicBezTo>
                  <a:pt x="33" y="2"/>
                  <a:pt x="25" y="0"/>
                  <a:pt x="17" y="2"/>
                </a:cubicBezTo>
                <a:cubicBezTo>
                  <a:pt x="30" y="14"/>
                  <a:pt x="30" y="14"/>
                  <a:pt x="30" y="14"/>
                </a:cubicBezTo>
                <a:cubicBezTo>
                  <a:pt x="27" y="27"/>
                  <a:pt x="27" y="27"/>
                  <a:pt x="27" y="27"/>
                </a:cubicBezTo>
                <a:cubicBezTo>
                  <a:pt x="15" y="30"/>
                  <a:pt x="15" y="30"/>
                  <a:pt x="15" y="30"/>
                </a:cubicBezTo>
                <a:cubicBezTo>
                  <a:pt x="3" y="18"/>
                  <a:pt x="3" y="18"/>
                  <a:pt x="3" y="18"/>
                </a:cubicBezTo>
                <a:cubicBezTo>
                  <a:pt x="0" y="25"/>
                  <a:pt x="2" y="33"/>
                  <a:pt x="8" y="39"/>
                </a:cubicBezTo>
                <a:cubicBezTo>
                  <a:pt x="14" y="45"/>
                  <a:pt x="22" y="47"/>
                  <a:pt x="30" y="44"/>
                </a:cubicBezTo>
                <a:cubicBezTo>
                  <a:pt x="81" y="95"/>
                  <a:pt x="81" y="95"/>
                  <a:pt x="81" y="95"/>
                </a:cubicBezTo>
                <a:cubicBezTo>
                  <a:pt x="82" y="97"/>
                  <a:pt x="86" y="98"/>
                  <a:pt x="88" y="98"/>
                </a:cubicBezTo>
                <a:cubicBezTo>
                  <a:pt x="91" y="98"/>
                  <a:pt x="93" y="97"/>
                  <a:pt x="95" y="95"/>
                </a:cubicBezTo>
                <a:cubicBezTo>
                  <a:pt x="100" y="91"/>
                  <a:pt x="100" y="85"/>
                  <a:pt x="95" y="8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08"/>
          <p:cNvSpPr>
            <a:spLocks noEditPoints="1"/>
          </p:cNvSpPr>
          <p:nvPr userDrawn="1"/>
        </p:nvSpPr>
        <p:spPr bwMode="auto">
          <a:xfrm>
            <a:off x="7975314" y="2536400"/>
            <a:ext cx="338040" cy="394379"/>
          </a:xfrm>
          <a:custGeom>
            <a:avLst/>
            <a:gdLst>
              <a:gd name="T0" fmla="*/ 58 w 61"/>
              <a:gd name="T1" fmla="*/ 0 h 71"/>
              <a:gd name="T2" fmla="*/ 7 w 61"/>
              <a:gd name="T3" fmla="*/ 0 h 71"/>
              <a:gd name="T4" fmla="*/ 0 w 61"/>
              <a:gd name="T5" fmla="*/ 5 h 71"/>
              <a:gd name="T6" fmla="*/ 7 w 61"/>
              <a:gd name="T7" fmla="*/ 5 h 71"/>
              <a:gd name="T8" fmla="*/ 53 w 61"/>
              <a:gd name="T9" fmla="*/ 5 h 71"/>
              <a:gd name="T10" fmla="*/ 56 w 61"/>
              <a:gd name="T11" fmla="*/ 7 h 71"/>
              <a:gd name="T12" fmla="*/ 56 w 61"/>
              <a:gd name="T13" fmla="*/ 64 h 71"/>
              <a:gd name="T14" fmla="*/ 53 w 61"/>
              <a:gd name="T15" fmla="*/ 64 h 71"/>
              <a:gd name="T16" fmla="*/ 53 w 61"/>
              <a:gd name="T17" fmla="*/ 7 h 71"/>
              <a:gd name="T18" fmla="*/ 10 w 61"/>
              <a:gd name="T19" fmla="*/ 7 h 71"/>
              <a:gd name="T20" fmla="*/ 10 w 61"/>
              <a:gd name="T21" fmla="*/ 7 h 71"/>
              <a:gd name="T22" fmla="*/ 7 w 61"/>
              <a:gd name="T23" fmla="*/ 7 h 71"/>
              <a:gd name="T24" fmla="*/ 4 w 61"/>
              <a:gd name="T25" fmla="*/ 7 h 71"/>
              <a:gd name="T26" fmla="*/ 0 w 61"/>
              <a:gd name="T27" fmla="*/ 7 h 71"/>
              <a:gd name="T28" fmla="*/ 0 w 61"/>
              <a:gd name="T29" fmla="*/ 71 h 71"/>
              <a:gd name="T30" fmla="*/ 4 w 61"/>
              <a:gd name="T31" fmla="*/ 71 h 71"/>
              <a:gd name="T32" fmla="*/ 7 w 61"/>
              <a:gd name="T33" fmla="*/ 71 h 71"/>
              <a:gd name="T34" fmla="*/ 10 w 61"/>
              <a:gd name="T35" fmla="*/ 71 h 71"/>
              <a:gd name="T36" fmla="*/ 16 w 61"/>
              <a:gd name="T37" fmla="*/ 71 h 71"/>
              <a:gd name="T38" fmla="*/ 53 w 61"/>
              <a:gd name="T39" fmla="*/ 71 h 71"/>
              <a:gd name="T40" fmla="*/ 53 w 61"/>
              <a:gd name="T41" fmla="*/ 67 h 71"/>
              <a:gd name="T42" fmla="*/ 56 w 61"/>
              <a:gd name="T43" fmla="*/ 67 h 71"/>
              <a:gd name="T44" fmla="*/ 58 w 61"/>
              <a:gd name="T45" fmla="*/ 67 h 71"/>
              <a:gd name="T46" fmla="*/ 61 w 61"/>
              <a:gd name="T47" fmla="*/ 64 h 71"/>
              <a:gd name="T48" fmla="*/ 61 w 61"/>
              <a:gd name="T49" fmla="*/ 3 h 71"/>
              <a:gd name="T50" fmla="*/ 58 w 61"/>
              <a:gd name="T51" fmla="*/ 0 h 71"/>
              <a:gd name="T52" fmla="*/ 47 w 61"/>
              <a:gd name="T53" fmla="*/ 66 h 71"/>
              <a:gd name="T54" fmla="*/ 23 w 61"/>
              <a:gd name="T55" fmla="*/ 66 h 71"/>
              <a:gd name="T56" fmla="*/ 23 w 61"/>
              <a:gd name="T57" fmla="*/ 57 h 71"/>
              <a:gd name="T58" fmla="*/ 47 w 61"/>
              <a:gd name="T59" fmla="*/ 57 h 71"/>
              <a:gd name="T60" fmla="*/ 47 w 61"/>
              <a:gd name="T61"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71">
                <a:moveTo>
                  <a:pt x="58" y="0"/>
                </a:moveTo>
                <a:cubicBezTo>
                  <a:pt x="7" y="0"/>
                  <a:pt x="7" y="0"/>
                  <a:pt x="7" y="0"/>
                </a:cubicBezTo>
                <a:cubicBezTo>
                  <a:pt x="2" y="0"/>
                  <a:pt x="1" y="3"/>
                  <a:pt x="0" y="5"/>
                </a:cubicBezTo>
                <a:cubicBezTo>
                  <a:pt x="7" y="5"/>
                  <a:pt x="7" y="5"/>
                  <a:pt x="7" y="5"/>
                </a:cubicBezTo>
                <a:cubicBezTo>
                  <a:pt x="53" y="5"/>
                  <a:pt x="53" y="5"/>
                  <a:pt x="53" y="5"/>
                </a:cubicBezTo>
                <a:cubicBezTo>
                  <a:pt x="56" y="5"/>
                  <a:pt x="56" y="7"/>
                  <a:pt x="56" y="7"/>
                </a:cubicBezTo>
                <a:cubicBezTo>
                  <a:pt x="56" y="64"/>
                  <a:pt x="56" y="64"/>
                  <a:pt x="56" y="64"/>
                </a:cubicBezTo>
                <a:cubicBezTo>
                  <a:pt x="53" y="64"/>
                  <a:pt x="53" y="64"/>
                  <a:pt x="53" y="64"/>
                </a:cubicBezTo>
                <a:cubicBezTo>
                  <a:pt x="53" y="7"/>
                  <a:pt x="53" y="7"/>
                  <a:pt x="53" y="7"/>
                </a:cubicBezTo>
                <a:cubicBezTo>
                  <a:pt x="10" y="7"/>
                  <a:pt x="10" y="7"/>
                  <a:pt x="10" y="7"/>
                </a:cubicBezTo>
                <a:cubicBezTo>
                  <a:pt x="10" y="7"/>
                  <a:pt x="10" y="7"/>
                  <a:pt x="10" y="7"/>
                </a:cubicBezTo>
                <a:cubicBezTo>
                  <a:pt x="7" y="7"/>
                  <a:pt x="7" y="7"/>
                  <a:pt x="7" y="7"/>
                </a:cubicBezTo>
                <a:cubicBezTo>
                  <a:pt x="4" y="7"/>
                  <a:pt x="4" y="7"/>
                  <a:pt x="4" y="7"/>
                </a:cubicBezTo>
                <a:cubicBezTo>
                  <a:pt x="0" y="7"/>
                  <a:pt x="0" y="7"/>
                  <a:pt x="0" y="7"/>
                </a:cubicBezTo>
                <a:cubicBezTo>
                  <a:pt x="0" y="71"/>
                  <a:pt x="0" y="71"/>
                  <a:pt x="0" y="71"/>
                </a:cubicBezTo>
                <a:cubicBezTo>
                  <a:pt x="4" y="71"/>
                  <a:pt x="4" y="71"/>
                  <a:pt x="4" y="71"/>
                </a:cubicBezTo>
                <a:cubicBezTo>
                  <a:pt x="7" y="71"/>
                  <a:pt x="7" y="71"/>
                  <a:pt x="7" y="71"/>
                </a:cubicBezTo>
                <a:cubicBezTo>
                  <a:pt x="10" y="71"/>
                  <a:pt x="10" y="71"/>
                  <a:pt x="10" y="71"/>
                </a:cubicBezTo>
                <a:cubicBezTo>
                  <a:pt x="12" y="71"/>
                  <a:pt x="14" y="71"/>
                  <a:pt x="16" y="71"/>
                </a:cubicBezTo>
                <a:cubicBezTo>
                  <a:pt x="53" y="71"/>
                  <a:pt x="53" y="71"/>
                  <a:pt x="53" y="71"/>
                </a:cubicBezTo>
                <a:cubicBezTo>
                  <a:pt x="53" y="67"/>
                  <a:pt x="53" y="67"/>
                  <a:pt x="53" y="67"/>
                </a:cubicBezTo>
                <a:cubicBezTo>
                  <a:pt x="56" y="67"/>
                  <a:pt x="56" y="67"/>
                  <a:pt x="56" y="67"/>
                </a:cubicBezTo>
                <a:cubicBezTo>
                  <a:pt x="58" y="67"/>
                  <a:pt x="58" y="67"/>
                  <a:pt x="58" y="67"/>
                </a:cubicBezTo>
                <a:cubicBezTo>
                  <a:pt x="61" y="67"/>
                  <a:pt x="61" y="64"/>
                  <a:pt x="61" y="64"/>
                </a:cubicBezTo>
                <a:cubicBezTo>
                  <a:pt x="61" y="3"/>
                  <a:pt x="61" y="3"/>
                  <a:pt x="61" y="3"/>
                </a:cubicBezTo>
                <a:cubicBezTo>
                  <a:pt x="61" y="0"/>
                  <a:pt x="58" y="0"/>
                  <a:pt x="58" y="0"/>
                </a:cubicBezTo>
                <a:close/>
                <a:moveTo>
                  <a:pt x="47" y="66"/>
                </a:moveTo>
                <a:cubicBezTo>
                  <a:pt x="23" y="66"/>
                  <a:pt x="23" y="66"/>
                  <a:pt x="23" y="66"/>
                </a:cubicBezTo>
                <a:cubicBezTo>
                  <a:pt x="23" y="57"/>
                  <a:pt x="23" y="57"/>
                  <a:pt x="23" y="57"/>
                </a:cubicBezTo>
                <a:cubicBezTo>
                  <a:pt x="47" y="57"/>
                  <a:pt x="47" y="57"/>
                  <a:pt x="47" y="57"/>
                </a:cubicBezTo>
                <a:lnTo>
                  <a:pt x="47" y="6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2" name="Group 121"/>
          <p:cNvGrpSpPr/>
          <p:nvPr userDrawn="1"/>
        </p:nvGrpSpPr>
        <p:grpSpPr>
          <a:xfrm>
            <a:off x="7880239" y="945104"/>
            <a:ext cx="528187" cy="406117"/>
            <a:chOff x="3810001" y="4411663"/>
            <a:chExt cx="357188" cy="274638"/>
          </a:xfrm>
          <a:solidFill>
            <a:schemeClr val="bg1">
              <a:lumMod val="85000"/>
            </a:schemeClr>
          </a:solidFill>
        </p:grpSpPr>
        <p:sp>
          <p:nvSpPr>
            <p:cNvPr id="123" name="Freeform 109"/>
            <p:cNvSpPr>
              <a:spLocks/>
            </p:cNvSpPr>
            <p:nvPr/>
          </p:nvSpPr>
          <p:spPr bwMode="auto">
            <a:xfrm>
              <a:off x="3949701" y="4438651"/>
              <a:ext cx="217488" cy="115888"/>
            </a:xfrm>
            <a:custGeom>
              <a:avLst/>
              <a:gdLst>
                <a:gd name="T0" fmla="*/ 57 w 58"/>
                <a:gd name="T1" fmla="*/ 9 h 31"/>
                <a:gd name="T2" fmla="*/ 49 w 58"/>
                <a:gd name="T3" fmla="*/ 7 h 31"/>
                <a:gd name="T4" fmla="*/ 53 w 58"/>
                <a:gd name="T5" fmla="*/ 1 h 31"/>
                <a:gd name="T6" fmla="*/ 53 w 58"/>
                <a:gd name="T7" fmla="*/ 0 h 31"/>
                <a:gd name="T8" fmla="*/ 52 w 58"/>
                <a:gd name="T9" fmla="*/ 0 h 31"/>
                <a:gd name="T10" fmla="*/ 39 w 58"/>
                <a:gd name="T11" fmla="*/ 6 h 31"/>
                <a:gd name="T12" fmla="*/ 39 w 58"/>
                <a:gd name="T13" fmla="*/ 6 h 31"/>
                <a:gd name="T14" fmla="*/ 36 w 58"/>
                <a:gd name="T15" fmla="*/ 11 h 31"/>
                <a:gd name="T16" fmla="*/ 17 w 58"/>
                <a:gd name="T17" fmla="*/ 19 h 31"/>
                <a:gd name="T18" fmla="*/ 16 w 58"/>
                <a:gd name="T19" fmla="*/ 16 h 31"/>
                <a:gd name="T20" fmla="*/ 15 w 58"/>
                <a:gd name="T21" fmla="*/ 15 h 31"/>
                <a:gd name="T22" fmla="*/ 14 w 58"/>
                <a:gd name="T23" fmla="*/ 16 h 31"/>
                <a:gd name="T24" fmla="*/ 0 w 58"/>
                <a:gd name="T25" fmla="*/ 29 h 31"/>
                <a:gd name="T26" fmla="*/ 0 w 58"/>
                <a:gd name="T27" fmla="*/ 30 h 31"/>
                <a:gd name="T28" fmla="*/ 1 w 58"/>
                <a:gd name="T29" fmla="*/ 30 h 31"/>
                <a:gd name="T30" fmla="*/ 20 w 58"/>
                <a:gd name="T31" fmla="*/ 28 h 31"/>
                <a:gd name="T32" fmla="*/ 21 w 58"/>
                <a:gd name="T33" fmla="*/ 28 h 31"/>
                <a:gd name="T34" fmla="*/ 21 w 58"/>
                <a:gd name="T35" fmla="*/ 27 h 31"/>
                <a:gd name="T36" fmla="*/ 19 w 58"/>
                <a:gd name="T37" fmla="*/ 24 h 31"/>
                <a:gd name="T38" fmla="*/ 38 w 58"/>
                <a:gd name="T39" fmla="*/ 15 h 31"/>
                <a:gd name="T40" fmla="*/ 44 w 58"/>
                <a:gd name="T41" fmla="*/ 16 h 31"/>
                <a:gd name="T42" fmla="*/ 44 w 58"/>
                <a:gd name="T43" fmla="*/ 16 h 31"/>
                <a:gd name="T44" fmla="*/ 57 w 58"/>
                <a:gd name="T45" fmla="*/ 10 h 31"/>
                <a:gd name="T46" fmla="*/ 58 w 58"/>
                <a:gd name="T47" fmla="*/ 10 h 31"/>
                <a:gd name="T48" fmla="*/ 57 w 58"/>
                <a:gd name="T4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1">
                  <a:moveTo>
                    <a:pt x="57" y="9"/>
                  </a:moveTo>
                  <a:cubicBezTo>
                    <a:pt x="49" y="7"/>
                    <a:pt x="49" y="7"/>
                    <a:pt x="49" y="7"/>
                  </a:cubicBezTo>
                  <a:cubicBezTo>
                    <a:pt x="53" y="1"/>
                    <a:pt x="53" y="1"/>
                    <a:pt x="53" y="1"/>
                  </a:cubicBezTo>
                  <a:cubicBezTo>
                    <a:pt x="54" y="1"/>
                    <a:pt x="54" y="0"/>
                    <a:pt x="53" y="0"/>
                  </a:cubicBezTo>
                  <a:cubicBezTo>
                    <a:pt x="53" y="0"/>
                    <a:pt x="53" y="0"/>
                    <a:pt x="52" y="0"/>
                  </a:cubicBezTo>
                  <a:cubicBezTo>
                    <a:pt x="39" y="6"/>
                    <a:pt x="39" y="6"/>
                    <a:pt x="39" y="6"/>
                  </a:cubicBezTo>
                  <a:cubicBezTo>
                    <a:pt x="39" y="6"/>
                    <a:pt x="39" y="6"/>
                    <a:pt x="39" y="6"/>
                  </a:cubicBezTo>
                  <a:cubicBezTo>
                    <a:pt x="36" y="11"/>
                    <a:pt x="36" y="11"/>
                    <a:pt x="36" y="11"/>
                  </a:cubicBezTo>
                  <a:cubicBezTo>
                    <a:pt x="17" y="19"/>
                    <a:pt x="17" y="19"/>
                    <a:pt x="17" y="19"/>
                  </a:cubicBezTo>
                  <a:cubicBezTo>
                    <a:pt x="16" y="16"/>
                    <a:pt x="16" y="16"/>
                    <a:pt x="16" y="16"/>
                  </a:cubicBezTo>
                  <a:cubicBezTo>
                    <a:pt x="16" y="16"/>
                    <a:pt x="15" y="16"/>
                    <a:pt x="15" y="15"/>
                  </a:cubicBezTo>
                  <a:cubicBezTo>
                    <a:pt x="15" y="15"/>
                    <a:pt x="15" y="16"/>
                    <a:pt x="14" y="16"/>
                  </a:cubicBezTo>
                  <a:cubicBezTo>
                    <a:pt x="10" y="20"/>
                    <a:pt x="5" y="25"/>
                    <a:pt x="0" y="29"/>
                  </a:cubicBezTo>
                  <a:cubicBezTo>
                    <a:pt x="0" y="29"/>
                    <a:pt x="0" y="30"/>
                    <a:pt x="0" y="30"/>
                  </a:cubicBezTo>
                  <a:cubicBezTo>
                    <a:pt x="0" y="30"/>
                    <a:pt x="0" y="31"/>
                    <a:pt x="1" y="30"/>
                  </a:cubicBezTo>
                  <a:cubicBezTo>
                    <a:pt x="7" y="30"/>
                    <a:pt x="14" y="29"/>
                    <a:pt x="20" y="28"/>
                  </a:cubicBezTo>
                  <a:cubicBezTo>
                    <a:pt x="21" y="28"/>
                    <a:pt x="21" y="28"/>
                    <a:pt x="21" y="28"/>
                  </a:cubicBezTo>
                  <a:cubicBezTo>
                    <a:pt x="21" y="28"/>
                    <a:pt x="21" y="27"/>
                    <a:pt x="21" y="27"/>
                  </a:cubicBezTo>
                  <a:cubicBezTo>
                    <a:pt x="19" y="24"/>
                    <a:pt x="19" y="24"/>
                    <a:pt x="19" y="24"/>
                  </a:cubicBezTo>
                  <a:cubicBezTo>
                    <a:pt x="38" y="15"/>
                    <a:pt x="38" y="15"/>
                    <a:pt x="38" y="15"/>
                  </a:cubicBezTo>
                  <a:cubicBezTo>
                    <a:pt x="44" y="16"/>
                    <a:pt x="44" y="16"/>
                    <a:pt x="44" y="16"/>
                  </a:cubicBezTo>
                  <a:cubicBezTo>
                    <a:pt x="44" y="17"/>
                    <a:pt x="44" y="16"/>
                    <a:pt x="44" y="16"/>
                  </a:cubicBezTo>
                  <a:cubicBezTo>
                    <a:pt x="57" y="10"/>
                    <a:pt x="57" y="10"/>
                    <a:pt x="57" y="10"/>
                  </a:cubicBezTo>
                  <a:cubicBezTo>
                    <a:pt x="58" y="10"/>
                    <a:pt x="58" y="10"/>
                    <a:pt x="58" y="10"/>
                  </a:cubicBezTo>
                  <a:cubicBezTo>
                    <a:pt x="58" y="9"/>
                    <a:pt x="58" y="9"/>
                    <a:pt x="57"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0"/>
            <p:cNvSpPr>
              <a:spLocks/>
            </p:cNvSpPr>
            <p:nvPr/>
          </p:nvSpPr>
          <p:spPr bwMode="auto">
            <a:xfrm>
              <a:off x="3884613" y="4487863"/>
              <a:ext cx="123825" cy="123825"/>
            </a:xfrm>
            <a:custGeom>
              <a:avLst/>
              <a:gdLst>
                <a:gd name="T0" fmla="*/ 16 w 33"/>
                <a:gd name="T1" fmla="*/ 8 h 33"/>
                <a:gd name="T2" fmla="*/ 20 w 33"/>
                <a:gd name="T3" fmla="*/ 9 h 33"/>
                <a:gd name="T4" fmla="*/ 26 w 33"/>
                <a:gd name="T5" fmla="*/ 3 h 33"/>
                <a:gd name="T6" fmla="*/ 16 w 33"/>
                <a:gd name="T7" fmla="*/ 0 h 33"/>
                <a:gd name="T8" fmla="*/ 0 w 33"/>
                <a:gd name="T9" fmla="*/ 16 h 33"/>
                <a:gd name="T10" fmla="*/ 16 w 33"/>
                <a:gd name="T11" fmla="*/ 33 h 33"/>
                <a:gd name="T12" fmla="*/ 33 w 33"/>
                <a:gd name="T13" fmla="*/ 20 h 33"/>
                <a:gd name="T14" fmla="*/ 24 w 33"/>
                <a:gd name="T15" fmla="*/ 21 h 33"/>
                <a:gd name="T16" fmla="*/ 16 w 33"/>
                <a:gd name="T17" fmla="*/ 25 h 33"/>
                <a:gd name="T18" fmla="*/ 8 w 33"/>
                <a:gd name="T19" fmla="*/ 16 h 33"/>
                <a:gd name="T20" fmla="*/ 16 w 33"/>
                <a:gd name="T21"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6" y="8"/>
                  </a:moveTo>
                  <a:cubicBezTo>
                    <a:pt x="18" y="8"/>
                    <a:pt x="19" y="8"/>
                    <a:pt x="20" y="9"/>
                  </a:cubicBezTo>
                  <a:cubicBezTo>
                    <a:pt x="26" y="3"/>
                    <a:pt x="26" y="3"/>
                    <a:pt x="26" y="3"/>
                  </a:cubicBezTo>
                  <a:cubicBezTo>
                    <a:pt x="23" y="1"/>
                    <a:pt x="20" y="0"/>
                    <a:pt x="16" y="0"/>
                  </a:cubicBezTo>
                  <a:cubicBezTo>
                    <a:pt x="7" y="0"/>
                    <a:pt x="0" y="7"/>
                    <a:pt x="0" y="16"/>
                  </a:cubicBezTo>
                  <a:cubicBezTo>
                    <a:pt x="0" y="25"/>
                    <a:pt x="7" y="33"/>
                    <a:pt x="16" y="33"/>
                  </a:cubicBezTo>
                  <a:cubicBezTo>
                    <a:pt x="24" y="33"/>
                    <a:pt x="31" y="27"/>
                    <a:pt x="33" y="20"/>
                  </a:cubicBezTo>
                  <a:cubicBezTo>
                    <a:pt x="24" y="21"/>
                    <a:pt x="24" y="21"/>
                    <a:pt x="24" y="21"/>
                  </a:cubicBezTo>
                  <a:cubicBezTo>
                    <a:pt x="22" y="23"/>
                    <a:pt x="20" y="25"/>
                    <a:pt x="16" y="25"/>
                  </a:cubicBezTo>
                  <a:cubicBezTo>
                    <a:pt x="12" y="25"/>
                    <a:pt x="8" y="21"/>
                    <a:pt x="8" y="16"/>
                  </a:cubicBezTo>
                  <a:cubicBezTo>
                    <a:pt x="8" y="12"/>
                    <a:pt x="12" y="8"/>
                    <a:pt x="1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1"/>
            <p:cNvSpPr>
              <a:spLocks/>
            </p:cNvSpPr>
            <p:nvPr/>
          </p:nvSpPr>
          <p:spPr bwMode="auto">
            <a:xfrm>
              <a:off x="3810001" y="4411663"/>
              <a:ext cx="274638" cy="274638"/>
            </a:xfrm>
            <a:custGeom>
              <a:avLst/>
              <a:gdLst>
                <a:gd name="T0" fmla="*/ 64 w 73"/>
                <a:gd name="T1" fmla="*/ 32 h 73"/>
                <a:gd name="T2" fmla="*/ 64 w 73"/>
                <a:gd name="T3" fmla="*/ 36 h 73"/>
                <a:gd name="T4" fmla="*/ 36 w 73"/>
                <a:gd name="T5" fmla="*/ 64 h 73"/>
                <a:gd name="T6" fmla="*/ 9 w 73"/>
                <a:gd name="T7" fmla="*/ 36 h 73"/>
                <a:gd name="T8" fmla="*/ 36 w 73"/>
                <a:gd name="T9" fmla="*/ 9 h 73"/>
                <a:gd name="T10" fmla="*/ 59 w 73"/>
                <a:gd name="T11" fmla="*/ 20 h 73"/>
                <a:gd name="T12" fmla="*/ 67 w 73"/>
                <a:gd name="T13" fmla="*/ 16 h 73"/>
                <a:gd name="T14" fmla="*/ 43 w 73"/>
                <a:gd name="T15" fmla="*/ 1 h 73"/>
                <a:gd name="T16" fmla="*/ 36 w 73"/>
                <a:gd name="T17" fmla="*/ 0 h 73"/>
                <a:gd name="T18" fmla="*/ 0 w 73"/>
                <a:gd name="T19" fmla="*/ 36 h 73"/>
                <a:gd name="T20" fmla="*/ 3 w 73"/>
                <a:gd name="T21" fmla="*/ 51 h 73"/>
                <a:gd name="T22" fmla="*/ 4 w 73"/>
                <a:gd name="T23" fmla="*/ 51 h 73"/>
                <a:gd name="T24" fmla="*/ 37 w 73"/>
                <a:gd name="T25" fmla="*/ 73 h 73"/>
                <a:gd name="T26" fmla="*/ 64 w 73"/>
                <a:gd name="T27" fmla="*/ 60 h 73"/>
                <a:gd name="T28" fmla="*/ 66 w 73"/>
                <a:gd name="T29" fmla="*/ 58 h 73"/>
                <a:gd name="T30" fmla="*/ 66 w 73"/>
                <a:gd name="T31" fmla="*/ 58 h 73"/>
                <a:gd name="T32" fmla="*/ 73 w 73"/>
                <a:gd name="T33" fmla="*/ 36 h 73"/>
                <a:gd name="T34" fmla="*/ 72 w 73"/>
                <a:gd name="T35" fmla="*/ 28 h 73"/>
                <a:gd name="T36" fmla="*/ 64 w 73"/>
                <a:gd name="T37" fmla="*/ 3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73">
                  <a:moveTo>
                    <a:pt x="64" y="32"/>
                  </a:moveTo>
                  <a:cubicBezTo>
                    <a:pt x="64" y="33"/>
                    <a:pt x="64" y="35"/>
                    <a:pt x="64" y="36"/>
                  </a:cubicBezTo>
                  <a:cubicBezTo>
                    <a:pt x="64" y="52"/>
                    <a:pt x="52" y="64"/>
                    <a:pt x="36" y="64"/>
                  </a:cubicBezTo>
                  <a:cubicBezTo>
                    <a:pt x="21" y="64"/>
                    <a:pt x="9" y="52"/>
                    <a:pt x="9" y="36"/>
                  </a:cubicBezTo>
                  <a:cubicBezTo>
                    <a:pt x="9" y="21"/>
                    <a:pt x="21" y="9"/>
                    <a:pt x="36" y="9"/>
                  </a:cubicBezTo>
                  <a:cubicBezTo>
                    <a:pt x="46" y="9"/>
                    <a:pt x="54" y="13"/>
                    <a:pt x="59" y="20"/>
                  </a:cubicBezTo>
                  <a:cubicBezTo>
                    <a:pt x="67" y="16"/>
                    <a:pt x="67" y="16"/>
                    <a:pt x="67" y="16"/>
                  </a:cubicBezTo>
                  <a:cubicBezTo>
                    <a:pt x="61" y="8"/>
                    <a:pt x="53" y="2"/>
                    <a:pt x="43" y="1"/>
                  </a:cubicBezTo>
                  <a:cubicBezTo>
                    <a:pt x="41" y="0"/>
                    <a:pt x="39" y="0"/>
                    <a:pt x="36" y="0"/>
                  </a:cubicBezTo>
                  <a:cubicBezTo>
                    <a:pt x="17" y="0"/>
                    <a:pt x="0" y="16"/>
                    <a:pt x="0" y="36"/>
                  </a:cubicBezTo>
                  <a:cubicBezTo>
                    <a:pt x="0" y="42"/>
                    <a:pt x="1" y="47"/>
                    <a:pt x="3" y="51"/>
                  </a:cubicBezTo>
                  <a:cubicBezTo>
                    <a:pt x="3" y="51"/>
                    <a:pt x="3" y="51"/>
                    <a:pt x="4" y="51"/>
                  </a:cubicBezTo>
                  <a:cubicBezTo>
                    <a:pt x="9" y="64"/>
                    <a:pt x="22" y="73"/>
                    <a:pt x="37" y="73"/>
                  </a:cubicBezTo>
                  <a:cubicBezTo>
                    <a:pt x="48" y="73"/>
                    <a:pt x="57" y="68"/>
                    <a:pt x="64" y="60"/>
                  </a:cubicBezTo>
                  <a:cubicBezTo>
                    <a:pt x="65" y="59"/>
                    <a:pt x="65" y="59"/>
                    <a:pt x="66" y="58"/>
                  </a:cubicBezTo>
                  <a:cubicBezTo>
                    <a:pt x="66" y="58"/>
                    <a:pt x="66" y="58"/>
                    <a:pt x="66" y="58"/>
                  </a:cubicBezTo>
                  <a:cubicBezTo>
                    <a:pt x="70" y="52"/>
                    <a:pt x="73" y="44"/>
                    <a:pt x="73" y="36"/>
                  </a:cubicBezTo>
                  <a:cubicBezTo>
                    <a:pt x="73" y="34"/>
                    <a:pt x="73" y="31"/>
                    <a:pt x="72" y="28"/>
                  </a:cubicBezTo>
                  <a:lnTo>
                    <a:pt x="64" y="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6" name="Group 125"/>
          <p:cNvGrpSpPr/>
          <p:nvPr userDrawn="1"/>
        </p:nvGrpSpPr>
        <p:grpSpPr>
          <a:xfrm>
            <a:off x="5025877" y="2409025"/>
            <a:ext cx="584525" cy="649132"/>
            <a:chOff x="7502526" y="2405063"/>
            <a:chExt cx="301625" cy="334963"/>
          </a:xfrm>
          <a:solidFill>
            <a:schemeClr val="bg1">
              <a:lumMod val="85000"/>
            </a:schemeClr>
          </a:solidFill>
        </p:grpSpPr>
        <p:sp>
          <p:nvSpPr>
            <p:cNvPr id="127" name="Freeform 112"/>
            <p:cNvSpPr>
              <a:spLocks/>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3"/>
            <p:cNvSpPr>
              <a:spLocks noEditPoints="1"/>
            </p:cNvSpPr>
            <p:nvPr/>
          </p:nvSpPr>
          <p:spPr bwMode="auto">
            <a:xfrm>
              <a:off x="7518401" y="2438401"/>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4"/>
            <p:cNvSpPr>
              <a:spLocks/>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15"/>
            <p:cNvSpPr>
              <a:spLocks/>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6"/>
            <p:cNvSpPr>
              <a:spLocks/>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17"/>
            <p:cNvSpPr>
              <a:spLocks/>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18"/>
            <p:cNvSpPr>
              <a:spLocks/>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19"/>
            <p:cNvSpPr>
              <a:spLocks/>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5" name="Group 134"/>
          <p:cNvGrpSpPr/>
          <p:nvPr userDrawn="1"/>
        </p:nvGrpSpPr>
        <p:grpSpPr>
          <a:xfrm>
            <a:off x="5034093" y="3177612"/>
            <a:ext cx="568094" cy="571581"/>
            <a:chOff x="7972426" y="2076451"/>
            <a:chExt cx="258762" cy="260350"/>
          </a:xfrm>
          <a:solidFill>
            <a:schemeClr val="bg1">
              <a:lumMod val="85000"/>
            </a:schemeClr>
          </a:solidFill>
        </p:grpSpPr>
        <p:sp>
          <p:nvSpPr>
            <p:cNvPr id="136" name="Freeform 56"/>
            <p:cNvSpPr>
              <a:spLocks noEditPoints="1"/>
            </p:cNvSpPr>
            <p:nvPr/>
          </p:nvSpPr>
          <p:spPr bwMode="auto">
            <a:xfrm>
              <a:off x="8066088" y="2076451"/>
              <a:ext cx="165100" cy="161925"/>
            </a:xfrm>
            <a:custGeom>
              <a:avLst/>
              <a:gdLst>
                <a:gd name="T0" fmla="*/ 36 w 44"/>
                <a:gd name="T1" fmla="*/ 7 h 43"/>
                <a:gd name="T2" fmla="*/ 8 w 44"/>
                <a:gd name="T3" fmla="*/ 7 h 43"/>
                <a:gd name="T4" fmla="*/ 12 w 44"/>
                <a:gd name="T5" fmla="*/ 32 h 43"/>
                <a:gd name="T6" fmla="*/ 36 w 44"/>
                <a:gd name="T7" fmla="*/ 35 h 43"/>
                <a:gd name="T8" fmla="*/ 36 w 44"/>
                <a:gd name="T9" fmla="*/ 7 h 43"/>
                <a:gd name="T10" fmla="*/ 36 w 44"/>
                <a:gd name="T11" fmla="*/ 21 h 43"/>
                <a:gd name="T12" fmla="*/ 34 w 44"/>
                <a:gd name="T13" fmla="*/ 22 h 43"/>
                <a:gd name="T14" fmla="*/ 32 w 44"/>
                <a:gd name="T15" fmla="*/ 22 h 43"/>
                <a:gd name="T16" fmla="*/ 22 w 44"/>
                <a:gd name="T17" fmla="*/ 12 h 43"/>
                <a:gd name="T18" fmla="*/ 21 w 44"/>
                <a:gd name="T19" fmla="*/ 9 h 43"/>
                <a:gd name="T20" fmla="*/ 23 w 44"/>
                <a:gd name="T21" fmla="*/ 8 h 43"/>
                <a:gd name="T22" fmla="*/ 33 w 44"/>
                <a:gd name="T23" fmla="*/ 11 h 43"/>
                <a:gd name="T24" fmla="*/ 36 w 44"/>
                <a:gd name="T2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3">
                  <a:moveTo>
                    <a:pt x="36" y="7"/>
                  </a:moveTo>
                  <a:cubicBezTo>
                    <a:pt x="28" y="0"/>
                    <a:pt x="16" y="0"/>
                    <a:pt x="8" y="7"/>
                  </a:cubicBezTo>
                  <a:cubicBezTo>
                    <a:pt x="0" y="15"/>
                    <a:pt x="4" y="24"/>
                    <a:pt x="12" y="32"/>
                  </a:cubicBezTo>
                  <a:cubicBezTo>
                    <a:pt x="20" y="39"/>
                    <a:pt x="28" y="43"/>
                    <a:pt x="36" y="35"/>
                  </a:cubicBezTo>
                  <a:cubicBezTo>
                    <a:pt x="44" y="28"/>
                    <a:pt x="44" y="15"/>
                    <a:pt x="36" y="7"/>
                  </a:cubicBezTo>
                  <a:close/>
                  <a:moveTo>
                    <a:pt x="36" y="21"/>
                  </a:moveTo>
                  <a:cubicBezTo>
                    <a:pt x="36" y="22"/>
                    <a:pt x="35" y="22"/>
                    <a:pt x="34" y="22"/>
                  </a:cubicBezTo>
                  <a:cubicBezTo>
                    <a:pt x="33" y="22"/>
                    <a:pt x="32" y="22"/>
                    <a:pt x="32" y="22"/>
                  </a:cubicBezTo>
                  <a:cubicBezTo>
                    <a:pt x="22" y="12"/>
                    <a:pt x="22" y="12"/>
                    <a:pt x="22" y="12"/>
                  </a:cubicBezTo>
                  <a:cubicBezTo>
                    <a:pt x="21" y="11"/>
                    <a:pt x="21" y="10"/>
                    <a:pt x="21" y="9"/>
                  </a:cubicBezTo>
                  <a:cubicBezTo>
                    <a:pt x="21" y="9"/>
                    <a:pt x="22" y="8"/>
                    <a:pt x="23" y="8"/>
                  </a:cubicBezTo>
                  <a:cubicBezTo>
                    <a:pt x="26" y="7"/>
                    <a:pt x="30" y="8"/>
                    <a:pt x="33" y="11"/>
                  </a:cubicBezTo>
                  <a:cubicBezTo>
                    <a:pt x="36" y="14"/>
                    <a:pt x="37" y="18"/>
                    <a:pt x="36"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0"/>
            <p:cNvSpPr>
              <a:spLocks/>
            </p:cNvSpPr>
            <p:nvPr/>
          </p:nvSpPr>
          <p:spPr bwMode="auto">
            <a:xfrm>
              <a:off x="7972426" y="2185988"/>
              <a:ext cx="150813" cy="150813"/>
            </a:xfrm>
            <a:custGeom>
              <a:avLst/>
              <a:gdLst>
                <a:gd name="T0" fmla="*/ 38 w 40"/>
                <a:gd name="T1" fmla="*/ 7 h 40"/>
                <a:gd name="T2" fmla="*/ 38 w 40"/>
                <a:gd name="T3" fmla="*/ 7 h 40"/>
                <a:gd name="T4" fmla="*/ 33 w 40"/>
                <a:gd name="T5" fmla="*/ 2 h 40"/>
                <a:gd name="T6" fmla="*/ 31 w 40"/>
                <a:gd name="T7" fmla="*/ 0 h 40"/>
                <a:gd name="T8" fmla="*/ 27 w 40"/>
                <a:gd name="T9" fmla="*/ 4 h 40"/>
                <a:gd name="T10" fmla="*/ 22 w 40"/>
                <a:gd name="T11" fmla="*/ 5 h 40"/>
                <a:gd name="T12" fmla="*/ 18 w 40"/>
                <a:gd name="T13" fmla="*/ 10 h 40"/>
                <a:gd name="T14" fmla="*/ 17 w 40"/>
                <a:gd name="T15" fmla="*/ 15 h 40"/>
                <a:gd name="T16" fmla="*/ 12 w 40"/>
                <a:gd name="T17" fmla="*/ 20 h 40"/>
                <a:gd name="T18" fmla="*/ 8 w 40"/>
                <a:gd name="T19" fmla="*/ 20 h 40"/>
                <a:gd name="T20" fmla="*/ 1 w 40"/>
                <a:gd name="T21" fmla="*/ 27 h 40"/>
                <a:gd name="T22" fmla="*/ 0 w 40"/>
                <a:gd name="T23" fmla="*/ 37 h 40"/>
                <a:gd name="T24" fmla="*/ 11 w 40"/>
                <a:gd name="T25" fmla="*/ 38 h 40"/>
                <a:gd name="T26" fmla="*/ 40 w 40"/>
                <a:gd name="T27" fmla="*/ 9 h 40"/>
                <a:gd name="T28" fmla="*/ 38 w 40"/>
                <a:gd name="T2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38" y="7"/>
                  </a:moveTo>
                  <a:cubicBezTo>
                    <a:pt x="38" y="7"/>
                    <a:pt x="38" y="7"/>
                    <a:pt x="38" y="7"/>
                  </a:cubicBezTo>
                  <a:cubicBezTo>
                    <a:pt x="33" y="2"/>
                    <a:pt x="33" y="2"/>
                    <a:pt x="33" y="2"/>
                  </a:cubicBezTo>
                  <a:cubicBezTo>
                    <a:pt x="32" y="1"/>
                    <a:pt x="31" y="0"/>
                    <a:pt x="31" y="0"/>
                  </a:cubicBezTo>
                  <a:cubicBezTo>
                    <a:pt x="27" y="4"/>
                    <a:pt x="27" y="4"/>
                    <a:pt x="27" y="4"/>
                  </a:cubicBezTo>
                  <a:cubicBezTo>
                    <a:pt x="22" y="5"/>
                    <a:pt x="22" y="5"/>
                    <a:pt x="22" y="5"/>
                  </a:cubicBezTo>
                  <a:cubicBezTo>
                    <a:pt x="18" y="10"/>
                    <a:pt x="18" y="10"/>
                    <a:pt x="18" y="10"/>
                  </a:cubicBezTo>
                  <a:cubicBezTo>
                    <a:pt x="17" y="15"/>
                    <a:pt x="17" y="15"/>
                    <a:pt x="17" y="15"/>
                  </a:cubicBezTo>
                  <a:cubicBezTo>
                    <a:pt x="12" y="20"/>
                    <a:pt x="12" y="20"/>
                    <a:pt x="12" y="20"/>
                  </a:cubicBezTo>
                  <a:cubicBezTo>
                    <a:pt x="8" y="20"/>
                    <a:pt x="8" y="20"/>
                    <a:pt x="8" y="20"/>
                  </a:cubicBezTo>
                  <a:cubicBezTo>
                    <a:pt x="1" y="27"/>
                    <a:pt x="1" y="27"/>
                    <a:pt x="1" y="27"/>
                  </a:cubicBezTo>
                  <a:cubicBezTo>
                    <a:pt x="0" y="37"/>
                    <a:pt x="0" y="37"/>
                    <a:pt x="0" y="37"/>
                  </a:cubicBezTo>
                  <a:cubicBezTo>
                    <a:pt x="1" y="39"/>
                    <a:pt x="9" y="40"/>
                    <a:pt x="11" y="38"/>
                  </a:cubicBezTo>
                  <a:cubicBezTo>
                    <a:pt x="40" y="9"/>
                    <a:pt x="40" y="9"/>
                    <a:pt x="40" y="9"/>
                  </a:cubicBezTo>
                  <a:cubicBezTo>
                    <a:pt x="39" y="8"/>
                    <a:pt x="38" y="8"/>
                    <a:pt x="38"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8" name="Group 137"/>
          <p:cNvGrpSpPr/>
          <p:nvPr userDrawn="1"/>
        </p:nvGrpSpPr>
        <p:grpSpPr>
          <a:xfrm>
            <a:off x="2772715" y="2494146"/>
            <a:ext cx="361514" cy="478889"/>
            <a:chOff x="8235951" y="2905126"/>
            <a:chExt cx="244475" cy="323850"/>
          </a:xfrm>
          <a:solidFill>
            <a:schemeClr val="bg1">
              <a:lumMod val="85000"/>
            </a:schemeClr>
          </a:solidFill>
        </p:grpSpPr>
        <p:sp>
          <p:nvSpPr>
            <p:cNvPr id="139" name="Freeform 121"/>
            <p:cNvSpPr>
              <a:spLocks/>
            </p:cNvSpPr>
            <p:nvPr/>
          </p:nvSpPr>
          <p:spPr bwMode="auto">
            <a:xfrm>
              <a:off x="8291513" y="30226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22"/>
            <p:cNvSpPr>
              <a:spLocks/>
            </p:cNvSpPr>
            <p:nvPr/>
          </p:nvSpPr>
          <p:spPr bwMode="auto">
            <a:xfrm>
              <a:off x="8291513" y="30607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23"/>
            <p:cNvSpPr>
              <a:spLocks/>
            </p:cNvSpPr>
            <p:nvPr/>
          </p:nvSpPr>
          <p:spPr bwMode="auto">
            <a:xfrm>
              <a:off x="8291513" y="30940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24"/>
            <p:cNvSpPr>
              <a:spLocks/>
            </p:cNvSpPr>
            <p:nvPr/>
          </p:nvSpPr>
          <p:spPr bwMode="auto">
            <a:xfrm>
              <a:off x="8291513" y="31321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25"/>
            <p:cNvSpPr>
              <a:spLocks/>
            </p:cNvSpPr>
            <p:nvPr/>
          </p:nvSpPr>
          <p:spPr bwMode="auto">
            <a:xfrm>
              <a:off x="8235951" y="2916238"/>
              <a:ext cx="244475" cy="312738"/>
            </a:xfrm>
            <a:custGeom>
              <a:avLst/>
              <a:gdLst>
                <a:gd name="T0" fmla="*/ 60 w 65"/>
                <a:gd name="T1" fmla="*/ 0 h 83"/>
                <a:gd name="T2" fmla="*/ 46 w 65"/>
                <a:gd name="T3" fmla="*/ 0 h 83"/>
                <a:gd name="T4" fmla="*/ 46 w 65"/>
                <a:gd name="T5" fmla="*/ 8 h 83"/>
                <a:gd name="T6" fmla="*/ 57 w 65"/>
                <a:gd name="T7" fmla="*/ 8 h 83"/>
                <a:gd name="T8" fmla="*/ 57 w 65"/>
                <a:gd name="T9" fmla="*/ 14 h 83"/>
                <a:gd name="T10" fmla="*/ 57 w 65"/>
                <a:gd name="T11" fmla="*/ 75 h 83"/>
                <a:gd name="T12" fmla="*/ 8 w 65"/>
                <a:gd name="T13" fmla="*/ 75 h 83"/>
                <a:gd name="T14" fmla="*/ 8 w 65"/>
                <a:gd name="T15" fmla="*/ 8 h 83"/>
                <a:gd name="T16" fmla="*/ 19 w 65"/>
                <a:gd name="T17" fmla="*/ 8 h 83"/>
                <a:gd name="T18" fmla="*/ 19 w 65"/>
                <a:gd name="T19" fmla="*/ 0 h 83"/>
                <a:gd name="T20" fmla="*/ 5 w 65"/>
                <a:gd name="T21" fmla="*/ 0 h 83"/>
                <a:gd name="T22" fmla="*/ 0 w 65"/>
                <a:gd name="T23" fmla="*/ 4 h 83"/>
                <a:gd name="T24" fmla="*/ 0 w 65"/>
                <a:gd name="T25" fmla="*/ 79 h 83"/>
                <a:gd name="T26" fmla="*/ 5 w 65"/>
                <a:gd name="T27" fmla="*/ 83 h 83"/>
                <a:gd name="T28" fmla="*/ 60 w 65"/>
                <a:gd name="T29" fmla="*/ 83 h 83"/>
                <a:gd name="T30" fmla="*/ 65 w 65"/>
                <a:gd name="T31" fmla="*/ 79 h 83"/>
                <a:gd name="T32" fmla="*/ 65 w 65"/>
                <a:gd name="T33" fmla="*/ 4 h 83"/>
                <a:gd name="T34" fmla="*/ 60 w 65"/>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83">
                  <a:moveTo>
                    <a:pt x="60" y="0"/>
                  </a:moveTo>
                  <a:cubicBezTo>
                    <a:pt x="46" y="0"/>
                    <a:pt x="46" y="0"/>
                    <a:pt x="46" y="0"/>
                  </a:cubicBezTo>
                  <a:cubicBezTo>
                    <a:pt x="46" y="8"/>
                    <a:pt x="46" y="8"/>
                    <a:pt x="46" y="8"/>
                  </a:cubicBezTo>
                  <a:cubicBezTo>
                    <a:pt x="57" y="8"/>
                    <a:pt x="57" y="8"/>
                    <a:pt x="57" y="8"/>
                  </a:cubicBezTo>
                  <a:cubicBezTo>
                    <a:pt x="57" y="14"/>
                    <a:pt x="57" y="14"/>
                    <a:pt x="57" y="14"/>
                  </a:cubicBezTo>
                  <a:cubicBezTo>
                    <a:pt x="57" y="75"/>
                    <a:pt x="57" y="75"/>
                    <a:pt x="57" y="75"/>
                  </a:cubicBezTo>
                  <a:cubicBezTo>
                    <a:pt x="8" y="75"/>
                    <a:pt x="8" y="75"/>
                    <a:pt x="8" y="75"/>
                  </a:cubicBezTo>
                  <a:cubicBezTo>
                    <a:pt x="8" y="8"/>
                    <a:pt x="8" y="8"/>
                    <a:pt x="8" y="8"/>
                  </a:cubicBezTo>
                  <a:cubicBezTo>
                    <a:pt x="19" y="8"/>
                    <a:pt x="19" y="8"/>
                    <a:pt x="19" y="8"/>
                  </a:cubicBezTo>
                  <a:cubicBezTo>
                    <a:pt x="19" y="0"/>
                    <a:pt x="19" y="0"/>
                    <a:pt x="19" y="0"/>
                  </a:cubicBezTo>
                  <a:cubicBezTo>
                    <a:pt x="5" y="0"/>
                    <a:pt x="5" y="0"/>
                    <a:pt x="5" y="0"/>
                  </a:cubicBezTo>
                  <a:cubicBezTo>
                    <a:pt x="2" y="0"/>
                    <a:pt x="0" y="2"/>
                    <a:pt x="0" y="4"/>
                  </a:cubicBezTo>
                  <a:cubicBezTo>
                    <a:pt x="0" y="79"/>
                    <a:pt x="0" y="79"/>
                    <a:pt x="0" y="79"/>
                  </a:cubicBezTo>
                  <a:cubicBezTo>
                    <a:pt x="0" y="81"/>
                    <a:pt x="2" y="83"/>
                    <a:pt x="5" y="83"/>
                  </a:cubicBezTo>
                  <a:cubicBezTo>
                    <a:pt x="60" y="83"/>
                    <a:pt x="60" y="83"/>
                    <a:pt x="60" y="83"/>
                  </a:cubicBezTo>
                  <a:cubicBezTo>
                    <a:pt x="63" y="83"/>
                    <a:pt x="65" y="81"/>
                    <a:pt x="65" y="79"/>
                  </a:cubicBezTo>
                  <a:cubicBezTo>
                    <a:pt x="65" y="4"/>
                    <a:pt x="65" y="4"/>
                    <a:pt x="65" y="4"/>
                  </a:cubicBezTo>
                  <a:cubicBezTo>
                    <a:pt x="65" y="2"/>
                    <a:pt x="63" y="0"/>
                    <a:pt x="6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26"/>
            <p:cNvSpPr>
              <a:spLocks/>
            </p:cNvSpPr>
            <p:nvPr/>
          </p:nvSpPr>
          <p:spPr bwMode="auto">
            <a:xfrm>
              <a:off x="8329613" y="2924176"/>
              <a:ext cx="55563" cy="22225"/>
            </a:xfrm>
            <a:custGeom>
              <a:avLst/>
              <a:gdLst>
                <a:gd name="T0" fmla="*/ 15 w 15"/>
                <a:gd name="T1" fmla="*/ 1 h 6"/>
                <a:gd name="T2" fmla="*/ 15 w 15"/>
                <a:gd name="T3" fmla="*/ 0 h 6"/>
                <a:gd name="T4" fmla="*/ 14 w 15"/>
                <a:gd name="T5" fmla="*/ 0 h 6"/>
                <a:gd name="T6" fmla="*/ 1 w 15"/>
                <a:gd name="T7" fmla="*/ 0 h 6"/>
                <a:gd name="T8" fmla="*/ 0 w 15"/>
                <a:gd name="T9" fmla="*/ 0 h 6"/>
                <a:gd name="T10" fmla="*/ 0 w 15"/>
                <a:gd name="T11" fmla="*/ 1 h 6"/>
                <a:gd name="T12" fmla="*/ 0 w 15"/>
                <a:gd name="T13" fmla="*/ 6 h 6"/>
                <a:gd name="T14" fmla="*/ 15 w 15"/>
                <a:gd name="T15" fmla="*/ 6 h 6"/>
                <a:gd name="T16" fmla="*/ 15 w 1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5" y="1"/>
                  </a:moveTo>
                  <a:cubicBezTo>
                    <a:pt x="15" y="1"/>
                    <a:pt x="15" y="0"/>
                    <a:pt x="15" y="0"/>
                  </a:cubicBezTo>
                  <a:cubicBezTo>
                    <a:pt x="15" y="0"/>
                    <a:pt x="14" y="0"/>
                    <a:pt x="14" y="0"/>
                  </a:cubicBezTo>
                  <a:cubicBezTo>
                    <a:pt x="1" y="0"/>
                    <a:pt x="1" y="0"/>
                    <a:pt x="1" y="0"/>
                  </a:cubicBezTo>
                  <a:cubicBezTo>
                    <a:pt x="1" y="0"/>
                    <a:pt x="0" y="0"/>
                    <a:pt x="0" y="0"/>
                  </a:cubicBezTo>
                  <a:cubicBezTo>
                    <a:pt x="0" y="0"/>
                    <a:pt x="0" y="1"/>
                    <a:pt x="0" y="1"/>
                  </a:cubicBezTo>
                  <a:cubicBezTo>
                    <a:pt x="0" y="6"/>
                    <a:pt x="0" y="6"/>
                    <a:pt x="0" y="6"/>
                  </a:cubicBezTo>
                  <a:cubicBezTo>
                    <a:pt x="15" y="6"/>
                    <a:pt x="15" y="6"/>
                    <a:pt x="15" y="6"/>
                  </a:cubicBezTo>
                  <a:lnTo>
                    <a:pt x="15"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27"/>
            <p:cNvSpPr>
              <a:spLocks noEditPoints="1"/>
            </p:cNvSpPr>
            <p:nvPr/>
          </p:nvSpPr>
          <p:spPr bwMode="auto">
            <a:xfrm>
              <a:off x="8310563" y="2905126"/>
              <a:ext cx="93663" cy="60325"/>
            </a:xfrm>
            <a:custGeom>
              <a:avLst/>
              <a:gdLst>
                <a:gd name="T0" fmla="*/ 4 w 25"/>
                <a:gd name="T1" fmla="*/ 16 h 16"/>
                <a:gd name="T2" fmla="*/ 21 w 25"/>
                <a:gd name="T3" fmla="*/ 16 h 16"/>
                <a:gd name="T4" fmla="*/ 24 w 25"/>
                <a:gd name="T5" fmla="*/ 15 h 16"/>
                <a:gd name="T6" fmla="*/ 25 w 25"/>
                <a:gd name="T7" fmla="*/ 13 h 16"/>
                <a:gd name="T8" fmla="*/ 25 w 25"/>
                <a:gd name="T9" fmla="*/ 2 h 16"/>
                <a:gd name="T10" fmla="*/ 24 w 25"/>
                <a:gd name="T11" fmla="*/ 1 h 16"/>
                <a:gd name="T12" fmla="*/ 21 w 25"/>
                <a:gd name="T13" fmla="*/ 0 h 16"/>
                <a:gd name="T14" fmla="*/ 4 w 25"/>
                <a:gd name="T15" fmla="*/ 0 h 16"/>
                <a:gd name="T16" fmla="*/ 1 w 25"/>
                <a:gd name="T17" fmla="*/ 1 h 16"/>
                <a:gd name="T18" fmla="*/ 0 w 25"/>
                <a:gd name="T19" fmla="*/ 2 h 16"/>
                <a:gd name="T20" fmla="*/ 0 w 25"/>
                <a:gd name="T21" fmla="*/ 13 h 16"/>
                <a:gd name="T22" fmla="*/ 1 w 25"/>
                <a:gd name="T23" fmla="*/ 15 h 16"/>
                <a:gd name="T24" fmla="*/ 4 w 25"/>
                <a:gd name="T25" fmla="*/ 16 h 16"/>
                <a:gd name="T26" fmla="*/ 3 w 25"/>
                <a:gd name="T27" fmla="*/ 6 h 16"/>
                <a:gd name="T28" fmla="*/ 4 w 25"/>
                <a:gd name="T29" fmla="*/ 4 h 16"/>
                <a:gd name="T30" fmla="*/ 4 w 25"/>
                <a:gd name="T31" fmla="*/ 4 h 16"/>
                <a:gd name="T32" fmla="*/ 6 w 25"/>
                <a:gd name="T33" fmla="*/ 3 h 16"/>
                <a:gd name="T34" fmla="*/ 19 w 25"/>
                <a:gd name="T35" fmla="*/ 3 h 16"/>
                <a:gd name="T36" fmla="*/ 21 w 25"/>
                <a:gd name="T37" fmla="*/ 4 h 16"/>
                <a:gd name="T38" fmla="*/ 21 w 25"/>
                <a:gd name="T39" fmla="*/ 4 h 16"/>
                <a:gd name="T40" fmla="*/ 22 w 25"/>
                <a:gd name="T41" fmla="*/ 6 h 16"/>
                <a:gd name="T42" fmla="*/ 22 w 25"/>
                <a:gd name="T43" fmla="*/ 9 h 16"/>
                <a:gd name="T44" fmla="*/ 21 w 25"/>
                <a:gd name="T45" fmla="*/ 11 h 16"/>
                <a:gd name="T46" fmla="*/ 19 w 25"/>
                <a:gd name="T47" fmla="*/ 12 h 16"/>
                <a:gd name="T48" fmla="*/ 6 w 25"/>
                <a:gd name="T49" fmla="*/ 12 h 16"/>
                <a:gd name="T50" fmla="*/ 4 w 25"/>
                <a:gd name="T51" fmla="*/ 11 h 16"/>
                <a:gd name="T52" fmla="*/ 3 w 25"/>
                <a:gd name="T53" fmla="*/ 9 h 16"/>
                <a:gd name="T54" fmla="*/ 3 w 25"/>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6">
                  <a:moveTo>
                    <a:pt x="4" y="16"/>
                  </a:moveTo>
                  <a:cubicBezTo>
                    <a:pt x="21" y="16"/>
                    <a:pt x="21" y="16"/>
                    <a:pt x="21" y="16"/>
                  </a:cubicBezTo>
                  <a:cubicBezTo>
                    <a:pt x="22" y="16"/>
                    <a:pt x="23" y="16"/>
                    <a:pt x="24" y="15"/>
                  </a:cubicBezTo>
                  <a:cubicBezTo>
                    <a:pt x="24" y="15"/>
                    <a:pt x="25" y="14"/>
                    <a:pt x="25" y="13"/>
                  </a:cubicBezTo>
                  <a:cubicBezTo>
                    <a:pt x="25" y="2"/>
                    <a:pt x="25" y="2"/>
                    <a:pt x="25" y="2"/>
                  </a:cubicBezTo>
                  <a:cubicBezTo>
                    <a:pt x="25" y="2"/>
                    <a:pt x="24" y="1"/>
                    <a:pt x="24" y="1"/>
                  </a:cubicBezTo>
                  <a:cubicBezTo>
                    <a:pt x="23" y="0"/>
                    <a:pt x="22" y="0"/>
                    <a:pt x="21" y="0"/>
                  </a:cubicBezTo>
                  <a:cubicBezTo>
                    <a:pt x="4" y="0"/>
                    <a:pt x="4" y="0"/>
                    <a:pt x="4" y="0"/>
                  </a:cubicBezTo>
                  <a:cubicBezTo>
                    <a:pt x="3" y="0"/>
                    <a:pt x="2" y="0"/>
                    <a:pt x="1" y="1"/>
                  </a:cubicBezTo>
                  <a:cubicBezTo>
                    <a:pt x="1" y="1"/>
                    <a:pt x="0" y="2"/>
                    <a:pt x="0" y="2"/>
                  </a:cubicBezTo>
                  <a:cubicBezTo>
                    <a:pt x="0" y="13"/>
                    <a:pt x="0" y="13"/>
                    <a:pt x="0" y="13"/>
                  </a:cubicBezTo>
                  <a:cubicBezTo>
                    <a:pt x="0" y="14"/>
                    <a:pt x="1" y="15"/>
                    <a:pt x="1" y="15"/>
                  </a:cubicBezTo>
                  <a:cubicBezTo>
                    <a:pt x="2" y="16"/>
                    <a:pt x="3" y="16"/>
                    <a:pt x="4" y="16"/>
                  </a:cubicBezTo>
                  <a:close/>
                  <a:moveTo>
                    <a:pt x="3" y="6"/>
                  </a:moveTo>
                  <a:cubicBezTo>
                    <a:pt x="3" y="5"/>
                    <a:pt x="3" y="4"/>
                    <a:pt x="4" y="4"/>
                  </a:cubicBezTo>
                  <a:cubicBezTo>
                    <a:pt x="4" y="4"/>
                    <a:pt x="4" y="4"/>
                    <a:pt x="4" y="4"/>
                  </a:cubicBezTo>
                  <a:cubicBezTo>
                    <a:pt x="5" y="4"/>
                    <a:pt x="5" y="3"/>
                    <a:pt x="6" y="3"/>
                  </a:cubicBezTo>
                  <a:cubicBezTo>
                    <a:pt x="19" y="3"/>
                    <a:pt x="19" y="3"/>
                    <a:pt x="19" y="3"/>
                  </a:cubicBezTo>
                  <a:cubicBezTo>
                    <a:pt x="20" y="3"/>
                    <a:pt x="20" y="4"/>
                    <a:pt x="21" y="4"/>
                  </a:cubicBezTo>
                  <a:cubicBezTo>
                    <a:pt x="21" y="4"/>
                    <a:pt x="21" y="4"/>
                    <a:pt x="21" y="4"/>
                  </a:cubicBezTo>
                  <a:cubicBezTo>
                    <a:pt x="21" y="4"/>
                    <a:pt x="22" y="5"/>
                    <a:pt x="22" y="6"/>
                  </a:cubicBezTo>
                  <a:cubicBezTo>
                    <a:pt x="22" y="9"/>
                    <a:pt x="22" y="9"/>
                    <a:pt x="22" y="9"/>
                  </a:cubicBezTo>
                  <a:cubicBezTo>
                    <a:pt x="22" y="10"/>
                    <a:pt x="21" y="11"/>
                    <a:pt x="21" y="11"/>
                  </a:cubicBezTo>
                  <a:cubicBezTo>
                    <a:pt x="20" y="12"/>
                    <a:pt x="20" y="12"/>
                    <a:pt x="19" y="12"/>
                  </a:cubicBezTo>
                  <a:cubicBezTo>
                    <a:pt x="6" y="12"/>
                    <a:pt x="6" y="12"/>
                    <a:pt x="6" y="12"/>
                  </a:cubicBezTo>
                  <a:cubicBezTo>
                    <a:pt x="5" y="12"/>
                    <a:pt x="5" y="12"/>
                    <a:pt x="4" y="11"/>
                  </a:cubicBezTo>
                  <a:cubicBezTo>
                    <a:pt x="4" y="11"/>
                    <a:pt x="3" y="10"/>
                    <a:pt x="3" y="9"/>
                  </a:cubicBezTo>
                  <a:lnTo>
                    <a:pt x="3" y="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28"/>
            <p:cNvSpPr>
              <a:spLocks/>
            </p:cNvSpPr>
            <p:nvPr/>
          </p:nvSpPr>
          <p:spPr bwMode="auto">
            <a:xfrm>
              <a:off x="8291513" y="3165476"/>
              <a:ext cx="131763" cy="11113"/>
            </a:xfrm>
            <a:custGeom>
              <a:avLst/>
              <a:gdLst>
                <a:gd name="T0" fmla="*/ 33 w 35"/>
                <a:gd name="T1" fmla="*/ 0 h 3"/>
                <a:gd name="T2" fmla="*/ 1 w 35"/>
                <a:gd name="T3" fmla="*/ 0 h 3"/>
                <a:gd name="T4" fmla="*/ 0 w 35"/>
                <a:gd name="T5" fmla="*/ 2 h 3"/>
                <a:gd name="T6" fmla="*/ 1 w 35"/>
                <a:gd name="T7" fmla="*/ 3 h 3"/>
                <a:gd name="T8" fmla="*/ 33 w 35"/>
                <a:gd name="T9" fmla="*/ 3 h 3"/>
                <a:gd name="T10" fmla="*/ 35 w 35"/>
                <a:gd name="T11" fmla="*/ 2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1"/>
                    <a:pt x="0" y="2"/>
                  </a:cubicBezTo>
                  <a:cubicBezTo>
                    <a:pt x="0" y="3"/>
                    <a:pt x="1" y="3"/>
                    <a:pt x="1" y="3"/>
                  </a:cubicBezTo>
                  <a:cubicBezTo>
                    <a:pt x="33" y="3"/>
                    <a:pt x="33" y="3"/>
                    <a:pt x="33" y="3"/>
                  </a:cubicBezTo>
                  <a:cubicBezTo>
                    <a:pt x="34" y="3"/>
                    <a:pt x="35" y="3"/>
                    <a:pt x="35" y="2"/>
                  </a:cubicBezTo>
                  <a:cubicBezTo>
                    <a:pt x="35" y="1"/>
                    <a:pt x="34" y="0"/>
                    <a:pt x="3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93131357"/>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930767"/>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915408"/>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930767"/>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850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4" r:id="rId4"/>
    <p:sldLayoutId id="2147483651" r:id="rId5"/>
    <p:sldLayoutId id="2147483665" r:id="rId6"/>
    <p:sldLayoutId id="2147483663" r:id="rId7"/>
    <p:sldLayoutId id="2147483652" r:id="rId8"/>
    <p:sldLayoutId id="2147483660" r:id="rId9"/>
    <p:sldLayoutId id="2147483668" r:id="rId10"/>
    <p:sldLayoutId id="2147483661" r:id="rId11"/>
    <p:sldLayoutId id="2147483667" r:id="rId12"/>
    <p:sldLayoutId id="214748366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9" r:id="rId21"/>
    <p:sldLayoutId id="2147483670" r:id="rId22"/>
  </p:sldLayoutIdLst>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txStyles>
    <p:titleStyle>
      <a:lvl1pPr algn="l" defTabSz="457200" rtl="0" eaLnBrk="1" latinLnBrk="0" hangingPunct="1">
        <a:spcBef>
          <a:spcPct val="0"/>
        </a:spcBef>
        <a:buNone/>
        <a:defRPr sz="2800" b="1" i="0" kern="1200">
          <a:solidFill>
            <a:schemeClr val="tx1"/>
          </a:solidFill>
          <a:latin typeface="Open Sans Semibold"/>
          <a:ea typeface="+mj-ea"/>
          <a:cs typeface="Open Sans Semibold"/>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Open Sans Light"/>
          <a:ea typeface="+mn-ea"/>
          <a:cs typeface="Open Sans Light"/>
        </a:defRPr>
      </a:lvl1pPr>
      <a:lvl2pPr marL="742950" indent="-285750" algn="l" defTabSz="457200" rtl="0" eaLnBrk="1" latinLnBrk="0" hangingPunct="1">
        <a:spcBef>
          <a:spcPct val="20000"/>
        </a:spcBef>
        <a:buFont typeface="Arial"/>
        <a:buChar char="–"/>
        <a:defRPr sz="2400" kern="1200">
          <a:solidFill>
            <a:schemeClr val="tx1"/>
          </a:solidFill>
          <a:latin typeface="Open Sans Light"/>
          <a:ea typeface="+mn-ea"/>
          <a:cs typeface="Open Sans Light"/>
        </a:defRPr>
      </a:lvl2pPr>
      <a:lvl3pPr marL="1143000" indent="-228600" algn="l" defTabSz="457200" rtl="0" eaLnBrk="1" latinLnBrk="0" hangingPunct="1">
        <a:spcBef>
          <a:spcPct val="20000"/>
        </a:spcBef>
        <a:buFont typeface="Arial"/>
        <a:buChar char="•"/>
        <a:defRPr sz="2000" kern="1200">
          <a:solidFill>
            <a:schemeClr val="tx1"/>
          </a:solidFill>
          <a:latin typeface="Open Sans Light"/>
          <a:ea typeface="+mn-ea"/>
          <a:cs typeface="Open Sans Light"/>
        </a:defRPr>
      </a:lvl3pPr>
      <a:lvl4pPr marL="1600200" indent="-22860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4pPr>
      <a:lvl5pPr marL="2057400" indent="-22860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42999" y="3748824"/>
            <a:ext cx="6858000" cy="604471"/>
          </a:xfrm>
          <a:prstGeom prst="rect">
            <a:avLst/>
          </a:prstGeom>
          <a:solidFill>
            <a:schemeClr val="bg1"/>
          </a:solidFill>
        </p:spPr>
        <p:txBody>
          <a:bodyPr wrap="square" rtlCol="0" anchor="ctr">
            <a:noAutofit/>
          </a:bodyPr>
          <a:lstStyle/>
          <a:p>
            <a:pPr algn="ctr"/>
            <a:r>
              <a:rPr lang="en-US" b="1" dirty="0">
                <a:solidFill>
                  <a:srgbClr val="F07F09">
                    <a:lumMod val="75000"/>
                  </a:srgbClr>
                </a:solidFill>
              </a:rPr>
              <a:t>HOW LANGUAGE SAVES LIVES</a:t>
            </a:r>
          </a:p>
        </p:txBody>
      </p:sp>
      <p:pic>
        <p:nvPicPr>
          <p:cNvPr id="2" name="Picture 1" descr="BOY_BW_Brochure.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9486" y="-245512"/>
            <a:ext cx="8085026" cy="5389012"/>
          </a:xfrm>
          <a:prstGeom prst="rect">
            <a:avLst/>
          </a:prstGeom>
        </p:spPr>
      </p:pic>
      <p:sp>
        <p:nvSpPr>
          <p:cNvPr id="4" name="TextBox 3"/>
          <p:cNvSpPr txBox="1"/>
          <p:nvPr/>
        </p:nvSpPr>
        <p:spPr>
          <a:xfrm>
            <a:off x="1142999" y="3748824"/>
            <a:ext cx="2294218" cy="715581"/>
          </a:xfrm>
          <a:prstGeom prst="rect">
            <a:avLst/>
          </a:prstGeom>
          <a:noFill/>
        </p:spPr>
        <p:txBody>
          <a:bodyPr wrap="none" rtlCol="0">
            <a:spAutoFit/>
          </a:bodyPr>
          <a:lstStyle/>
          <a:p>
            <a:r>
              <a:rPr lang="en-US" sz="1350" dirty="0">
                <a:solidFill>
                  <a:schemeClr val="bg1"/>
                </a:solidFill>
                <a:latin typeface="Open Sans Light"/>
                <a:cs typeface="Open Sans Light"/>
              </a:rPr>
              <a:t>Aimee Ansari</a:t>
            </a:r>
          </a:p>
          <a:p>
            <a:r>
              <a:rPr lang="en-US" sz="1350" dirty="0">
                <a:solidFill>
                  <a:schemeClr val="bg1"/>
                </a:solidFill>
                <a:latin typeface="Open Sans Light"/>
                <a:cs typeface="Open Sans Light"/>
              </a:rPr>
              <a:t>Executive Director</a:t>
            </a:r>
          </a:p>
          <a:p>
            <a:r>
              <a:rPr lang="en-US" sz="1350" dirty="0">
                <a:solidFill>
                  <a:schemeClr val="bg1"/>
                </a:solidFill>
                <a:latin typeface="Open Sans Light"/>
                <a:cs typeface="Open Sans Light"/>
              </a:rPr>
              <a:t>Translators without Borders</a:t>
            </a:r>
          </a:p>
        </p:txBody>
      </p:sp>
      <p:sp>
        <p:nvSpPr>
          <p:cNvPr id="3" name="Rectangle 2"/>
          <p:cNvSpPr/>
          <p:nvPr/>
        </p:nvSpPr>
        <p:spPr>
          <a:xfrm>
            <a:off x="1141764" y="4663409"/>
            <a:ext cx="6900013" cy="300082"/>
          </a:xfrm>
          <a:prstGeom prst="rect">
            <a:avLst/>
          </a:prstGeom>
        </p:spPr>
        <p:txBody>
          <a:bodyPr wrap="square">
            <a:spAutoFit/>
          </a:bodyPr>
          <a:lstStyle/>
          <a:p>
            <a:r>
              <a:rPr lang="en-US" sz="1350" b="1" dirty="0">
                <a:solidFill>
                  <a:schemeClr val="bg1"/>
                </a:solidFill>
                <a:latin typeface="Open Sans Semibold"/>
              </a:rPr>
              <a:t>#</a:t>
            </a:r>
            <a:r>
              <a:rPr lang="en-US" sz="1350" b="1" dirty="0" err="1">
                <a:solidFill>
                  <a:schemeClr val="bg1"/>
                </a:solidFill>
                <a:latin typeface="Open Sans Semibold"/>
              </a:rPr>
              <a:t>languagematters</a:t>
            </a:r>
            <a:r>
              <a:rPr lang="en-US" sz="1350" b="1" dirty="0">
                <a:solidFill>
                  <a:schemeClr val="bg1"/>
                </a:solidFill>
                <a:latin typeface="Open Sans Semibold"/>
              </a:rPr>
              <a:t>   @</a:t>
            </a:r>
            <a:r>
              <a:rPr lang="en-US" sz="1350" b="1" dirty="0" err="1">
                <a:solidFill>
                  <a:schemeClr val="bg1"/>
                </a:solidFill>
                <a:latin typeface="Open Sans Semibold"/>
              </a:rPr>
              <a:t>Translatorswithoutborders</a:t>
            </a:r>
            <a:r>
              <a:rPr lang="en-US" sz="1350" b="1" dirty="0">
                <a:solidFill>
                  <a:schemeClr val="bg1"/>
                </a:solidFill>
                <a:latin typeface="Open Sans Semibold"/>
              </a:rPr>
              <a:t>    </a:t>
            </a:r>
            <a:r>
              <a:rPr lang="en-US" sz="1350" b="1" dirty="0" err="1">
                <a:solidFill>
                  <a:schemeClr val="bg1"/>
                </a:solidFill>
                <a:latin typeface="Open Sans Semibold"/>
              </a:rPr>
              <a:t>info@translatorswithoutborders</a:t>
            </a:r>
            <a:endParaRPr lang="en-US" sz="1350" dirty="0">
              <a:solidFill>
                <a:schemeClr val="bg1"/>
              </a:solidFill>
            </a:endParaRPr>
          </a:p>
        </p:txBody>
      </p:sp>
      <p:pic>
        <p:nvPicPr>
          <p:cNvPr id="7" name="Bild 3" descr="twblogo.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4586" y="0"/>
            <a:ext cx="1409414" cy="1433384"/>
          </a:xfrm>
          <a:prstGeom prst="rect">
            <a:avLst/>
          </a:prstGeom>
        </p:spPr>
      </p:pic>
    </p:spTree>
    <p:extLst>
      <p:ext uri="{BB962C8B-B14F-4D97-AF65-F5344CB8AC3E}">
        <p14:creationId xmlns:p14="http://schemas.microsoft.com/office/powerpoint/2010/main" val="55864091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263" y="319639"/>
            <a:ext cx="1057534" cy="323165"/>
          </a:xfrm>
          <a:prstGeom prst="rect">
            <a:avLst/>
          </a:prstGeom>
          <a:noFill/>
        </p:spPr>
        <p:txBody>
          <a:bodyPr wrap="none" rtlCol="0">
            <a:spAutoFit/>
          </a:bodyPr>
          <a:lstStyle/>
          <a:p>
            <a:r>
              <a:rPr lang="en-US" sz="1500" b="1" dirty="0">
                <a:solidFill>
                  <a:schemeClr val="bg1">
                    <a:lumMod val="95000"/>
                  </a:schemeClr>
                </a:solidFill>
                <a:latin typeface="Open Sans Light"/>
                <a:cs typeface="Open Sans Light"/>
              </a:rPr>
              <a:t>Programs</a:t>
            </a:r>
          </a:p>
        </p:txBody>
      </p:sp>
      <p:cxnSp>
        <p:nvCxnSpPr>
          <p:cNvPr id="14" name="Straight Connector 13"/>
          <p:cNvCxnSpPr/>
          <p:nvPr/>
        </p:nvCxnSpPr>
        <p:spPr>
          <a:xfrm flipH="1">
            <a:off x="1450982" y="2205224"/>
            <a:ext cx="6314833" cy="10605"/>
          </a:xfrm>
          <a:prstGeom prst="line">
            <a:avLst/>
          </a:prstGeom>
          <a:ln w="19050" cmpd="sng">
            <a:solidFill>
              <a:srgbClr val="FFFFFF"/>
            </a:solidFill>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1258998" y="1403283"/>
            <a:ext cx="1453792" cy="300082"/>
          </a:xfrm>
          <a:prstGeom prst="rect">
            <a:avLst/>
          </a:prstGeom>
          <a:noFill/>
        </p:spPr>
        <p:txBody>
          <a:bodyPr wrap="square" rtlCol="0">
            <a:spAutoFit/>
          </a:bodyPr>
          <a:lstStyle/>
          <a:p>
            <a:pPr algn="ctr"/>
            <a:r>
              <a:rPr lang="en-US" sz="1350" dirty="0">
                <a:solidFill>
                  <a:schemeClr val="bg1"/>
                </a:solidFill>
                <a:latin typeface="Open Sans Semibold"/>
                <a:cs typeface="Open Sans Semibold"/>
              </a:rPr>
              <a:t>Crisis</a:t>
            </a:r>
            <a:endParaRPr lang="en-US" sz="1200" dirty="0">
              <a:solidFill>
                <a:schemeClr val="bg1"/>
              </a:solidFill>
              <a:latin typeface="Open Sans Semibold"/>
              <a:cs typeface="Open Sans Semibold"/>
            </a:endParaRPr>
          </a:p>
        </p:txBody>
      </p:sp>
      <p:sp>
        <p:nvSpPr>
          <p:cNvPr id="24" name="TextBox 23"/>
          <p:cNvSpPr txBox="1"/>
          <p:nvPr/>
        </p:nvSpPr>
        <p:spPr>
          <a:xfrm>
            <a:off x="2907358" y="1398618"/>
            <a:ext cx="1450664" cy="300082"/>
          </a:xfrm>
          <a:prstGeom prst="rect">
            <a:avLst/>
          </a:prstGeom>
          <a:noFill/>
        </p:spPr>
        <p:txBody>
          <a:bodyPr wrap="square" rtlCol="0">
            <a:spAutoFit/>
          </a:bodyPr>
          <a:lstStyle/>
          <a:p>
            <a:pPr algn="ctr"/>
            <a:r>
              <a:rPr lang="en-US" sz="1350">
                <a:solidFill>
                  <a:schemeClr val="bg1"/>
                </a:solidFill>
                <a:latin typeface="Open Sans Semibold"/>
                <a:cs typeface="Open Sans Semibold"/>
              </a:rPr>
              <a:t>Development</a:t>
            </a:r>
            <a:endParaRPr lang="en-US" sz="1200" dirty="0">
              <a:solidFill>
                <a:schemeClr val="bg1"/>
              </a:solidFill>
              <a:latin typeface="Open Sans Semibold"/>
              <a:cs typeface="Open Sans Semibold"/>
            </a:endParaRPr>
          </a:p>
        </p:txBody>
      </p:sp>
      <p:sp>
        <p:nvSpPr>
          <p:cNvPr id="25" name="TextBox 24"/>
          <p:cNvSpPr txBox="1"/>
          <p:nvPr/>
        </p:nvSpPr>
        <p:spPr>
          <a:xfrm>
            <a:off x="4542618" y="1403283"/>
            <a:ext cx="1532498" cy="300082"/>
          </a:xfrm>
          <a:prstGeom prst="rect">
            <a:avLst/>
          </a:prstGeom>
          <a:noFill/>
        </p:spPr>
        <p:txBody>
          <a:bodyPr wrap="square" rtlCol="0">
            <a:spAutoFit/>
          </a:bodyPr>
          <a:lstStyle/>
          <a:p>
            <a:pPr algn="ctr"/>
            <a:r>
              <a:rPr lang="en-US" sz="1350">
                <a:solidFill>
                  <a:schemeClr val="bg1"/>
                </a:solidFill>
                <a:latin typeface="Open Sans Semibold"/>
                <a:cs typeface="Open Sans Semibold"/>
              </a:rPr>
              <a:t>Technology</a:t>
            </a:r>
            <a:endParaRPr lang="en-US" sz="1200" dirty="0">
              <a:solidFill>
                <a:schemeClr val="bg1"/>
              </a:solidFill>
              <a:latin typeface="Open Sans Semibold"/>
              <a:cs typeface="Open Sans Semibold"/>
            </a:endParaRPr>
          </a:p>
        </p:txBody>
      </p:sp>
      <p:sp>
        <p:nvSpPr>
          <p:cNvPr id="26" name="TextBox 25"/>
          <p:cNvSpPr txBox="1"/>
          <p:nvPr/>
        </p:nvSpPr>
        <p:spPr>
          <a:xfrm>
            <a:off x="1282278" y="1668139"/>
            <a:ext cx="1476893" cy="507831"/>
          </a:xfrm>
          <a:prstGeom prst="rect">
            <a:avLst/>
          </a:prstGeom>
          <a:noFill/>
        </p:spPr>
        <p:txBody>
          <a:bodyPr wrap="square" rtlCol="0">
            <a:spAutoFit/>
          </a:bodyPr>
          <a:lstStyle/>
          <a:p>
            <a:pPr algn="ctr"/>
            <a:r>
              <a:rPr lang="en-US" sz="900" dirty="0">
                <a:solidFill>
                  <a:schemeClr val="bg1">
                    <a:lumMod val="95000"/>
                  </a:schemeClr>
                </a:solidFill>
                <a:latin typeface="Open Sans Light"/>
                <a:cs typeface="Open Sans Light"/>
              </a:rPr>
              <a:t>Rapid response to support non-profits with community engagement</a:t>
            </a:r>
          </a:p>
        </p:txBody>
      </p:sp>
      <p:sp>
        <p:nvSpPr>
          <p:cNvPr id="28" name="TextBox 27"/>
          <p:cNvSpPr txBox="1"/>
          <p:nvPr/>
        </p:nvSpPr>
        <p:spPr>
          <a:xfrm>
            <a:off x="2811500" y="1671540"/>
            <a:ext cx="1619249" cy="507831"/>
          </a:xfrm>
          <a:prstGeom prst="rect">
            <a:avLst/>
          </a:prstGeom>
          <a:noFill/>
        </p:spPr>
        <p:txBody>
          <a:bodyPr wrap="square" rtlCol="0">
            <a:spAutoFit/>
          </a:bodyPr>
          <a:lstStyle>
            <a:defPPr>
              <a:defRPr lang="en-US"/>
            </a:defPPr>
            <a:lvl1pPr algn="ctr">
              <a:defRPr sz="1200">
                <a:solidFill>
                  <a:schemeClr val="bg1">
                    <a:lumMod val="95000"/>
                  </a:schemeClr>
                </a:solidFill>
                <a:latin typeface="Open Sans Light"/>
                <a:cs typeface="Open Sans Light"/>
              </a:defRPr>
            </a:lvl1pPr>
          </a:lstStyle>
          <a:p>
            <a:r>
              <a:rPr lang="en-US" sz="900" dirty="0"/>
              <a:t>Creation of long-term content, </a:t>
            </a:r>
            <a:r>
              <a:rPr lang="en-US" sz="900"/>
              <a:t>simplified and</a:t>
            </a:r>
          </a:p>
          <a:p>
            <a:r>
              <a:rPr lang="en-US" sz="900"/>
              <a:t> </a:t>
            </a:r>
            <a:r>
              <a:rPr lang="en-US" sz="900" dirty="0"/>
              <a:t>in local languages</a:t>
            </a:r>
          </a:p>
        </p:txBody>
      </p:sp>
      <p:sp>
        <p:nvSpPr>
          <p:cNvPr id="29" name="TextBox 28"/>
          <p:cNvSpPr txBox="1"/>
          <p:nvPr/>
        </p:nvSpPr>
        <p:spPr>
          <a:xfrm>
            <a:off x="4499114" y="1668139"/>
            <a:ext cx="1608942" cy="507831"/>
          </a:xfrm>
          <a:prstGeom prst="rect">
            <a:avLst/>
          </a:prstGeom>
          <a:noFill/>
        </p:spPr>
        <p:txBody>
          <a:bodyPr wrap="square" rtlCol="0">
            <a:spAutoFit/>
          </a:bodyPr>
          <a:lstStyle>
            <a:defPPr>
              <a:defRPr lang="en-US"/>
            </a:defPPr>
            <a:lvl1pPr algn="ctr">
              <a:defRPr sz="1200">
                <a:solidFill>
                  <a:schemeClr val="bg1">
                    <a:lumMod val="95000"/>
                  </a:schemeClr>
                </a:solidFill>
                <a:latin typeface="Open Sans Light"/>
                <a:cs typeface="Open Sans Light"/>
              </a:defRPr>
            </a:lvl1pPr>
          </a:lstStyle>
          <a:p>
            <a:r>
              <a:rPr lang="en-US" sz="900" dirty="0"/>
              <a:t>Create content platforms</a:t>
            </a:r>
            <a:br>
              <a:rPr lang="en-US" sz="900" dirty="0"/>
            </a:br>
            <a:r>
              <a:rPr lang="en-US" sz="900" dirty="0"/>
              <a:t> to integrate with partner delivery channels</a:t>
            </a:r>
          </a:p>
        </p:txBody>
      </p:sp>
      <p:pic>
        <p:nvPicPr>
          <p:cNvPr id="35" name="Picture 10" descr="icon-transla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0005" y="720888"/>
            <a:ext cx="479822" cy="48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2"/>
          <p:cNvGrpSpPr/>
          <p:nvPr/>
        </p:nvGrpSpPr>
        <p:grpSpPr>
          <a:xfrm>
            <a:off x="2789803" y="1113588"/>
            <a:ext cx="3509567" cy="3344876"/>
            <a:chOff x="1372843" y="1019248"/>
            <a:chExt cx="3809250" cy="2181151"/>
          </a:xfrm>
        </p:grpSpPr>
        <p:grpSp>
          <p:nvGrpSpPr>
            <p:cNvPr id="20" name="Group 19"/>
            <p:cNvGrpSpPr/>
            <p:nvPr/>
          </p:nvGrpSpPr>
          <p:grpSpPr>
            <a:xfrm>
              <a:off x="3277086" y="1019248"/>
              <a:ext cx="1905007" cy="2161309"/>
              <a:chOff x="3267355" y="1039091"/>
              <a:chExt cx="2493826" cy="2008909"/>
            </a:xfrm>
          </p:grpSpPr>
          <p:cxnSp>
            <p:nvCxnSpPr>
              <p:cNvPr id="12" name="Straight Connector 11"/>
              <p:cNvCxnSpPr/>
              <p:nvPr/>
            </p:nvCxnSpPr>
            <p:spPr>
              <a:xfrm>
                <a:off x="3267355" y="1039091"/>
                <a:ext cx="0" cy="2008909"/>
              </a:xfrm>
              <a:prstGeom prst="line">
                <a:avLst/>
              </a:prstGeom>
              <a:ln w="19050" cmpd="sng">
                <a:solidFill>
                  <a:srgbClr val="FFFFFF"/>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761181" y="1039091"/>
                <a:ext cx="0" cy="2008909"/>
              </a:xfrm>
              <a:prstGeom prst="line">
                <a:avLst/>
              </a:prstGeom>
              <a:ln w="19050" cmpd="sng">
                <a:solidFill>
                  <a:srgbClr val="FFFFFF"/>
                </a:solidFill>
              </a:ln>
            </p:spPr>
            <p:style>
              <a:lnRef idx="1">
                <a:schemeClr val="dk1"/>
              </a:lnRef>
              <a:fillRef idx="0">
                <a:schemeClr val="dk1"/>
              </a:fillRef>
              <a:effectRef idx="0">
                <a:schemeClr val="dk1"/>
              </a:effectRef>
              <a:fontRef idx="minor">
                <a:schemeClr val="tx1"/>
              </a:fontRef>
            </p:style>
          </p:cxnSp>
        </p:grpSp>
        <p:grpSp>
          <p:nvGrpSpPr>
            <p:cNvPr id="36" name="Group 35"/>
            <p:cNvGrpSpPr/>
            <p:nvPr/>
          </p:nvGrpSpPr>
          <p:grpSpPr>
            <a:xfrm>
              <a:off x="1372843" y="1039090"/>
              <a:ext cx="1905007" cy="2161309"/>
              <a:chOff x="3267355" y="1039091"/>
              <a:chExt cx="2493826" cy="2008909"/>
            </a:xfrm>
          </p:grpSpPr>
          <p:cxnSp>
            <p:nvCxnSpPr>
              <p:cNvPr id="37" name="Straight Connector 36"/>
              <p:cNvCxnSpPr/>
              <p:nvPr/>
            </p:nvCxnSpPr>
            <p:spPr>
              <a:xfrm>
                <a:off x="3267355" y="1039091"/>
                <a:ext cx="0" cy="2008909"/>
              </a:xfrm>
              <a:prstGeom prst="line">
                <a:avLst/>
              </a:prstGeom>
              <a:ln w="19050" cmpd="sng">
                <a:solidFill>
                  <a:srgbClr val="FFFFFF"/>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5761181" y="1039091"/>
                <a:ext cx="0" cy="2008909"/>
              </a:xfrm>
              <a:prstGeom prst="line">
                <a:avLst/>
              </a:prstGeom>
              <a:ln w="19050" cmpd="sng">
                <a:solidFill>
                  <a:srgbClr val="FFFFFF"/>
                </a:solidFill>
              </a:ln>
            </p:spPr>
            <p:style>
              <a:lnRef idx="1">
                <a:schemeClr val="dk1"/>
              </a:lnRef>
              <a:fillRef idx="0">
                <a:schemeClr val="dk1"/>
              </a:fillRef>
              <a:effectRef idx="0">
                <a:schemeClr val="dk1"/>
              </a:effectRef>
              <a:fontRef idx="minor">
                <a:schemeClr val="tx1"/>
              </a:fontRef>
            </p:style>
          </p:cxnSp>
        </p:grpSp>
      </p:grpSp>
      <p:sp>
        <p:nvSpPr>
          <p:cNvPr id="39" name="TextBox 38"/>
          <p:cNvSpPr txBox="1"/>
          <p:nvPr/>
        </p:nvSpPr>
        <p:spPr>
          <a:xfrm>
            <a:off x="6417899" y="1403283"/>
            <a:ext cx="1056334" cy="300082"/>
          </a:xfrm>
          <a:prstGeom prst="rect">
            <a:avLst/>
          </a:prstGeom>
          <a:noFill/>
        </p:spPr>
        <p:txBody>
          <a:bodyPr wrap="square" rtlCol="0">
            <a:spAutoFit/>
          </a:bodyPr>
          <a:lstStyle/>
          <a:p>
            <a:pPr algn="ctr"/>
            <a:r>
              <a:rPr lang="en-US" sz="1350" dirty="0">
                <a:solidFill>
                  <a:schemeClr val="bg1"/>
                </a:solidFill>
                <a:latin typeface="Open Sans Semibold"/>
                <a:cs typeface="Open Sans Semibold"/>
              </a:rPr>
              <a:t>Advocacy</a:t>
            </a:r>
            <a:endParaRPr lang="en-US" sz="1200" dirty="0">
              <a:solidFill>
                <a:schemeClr val="bg1"/>
              </a:solidFill>
              <a:latin typeface="Open Sans Semibold"/>
              <a:cs typeface="Open Sans Semibold"/>
            </a:endParaRPr>
          </a:p>
        </p:txBody>
      </p:sp>
      <p:sp>
        <p:nvSpPr>
          <p:cNvPr id="40" name="TextBox 39"/>
          <p:cNvSpPr txBox="1"/>
          <p:nvPr/>
        </p:nvSpPr>
        <p:spPr>
          <a:xfrm>
            <a:off x="6258287" y="1669788"/>
            <a:ext cx="1625083" cy="507831"/>
          </a:xfrm>
          <a:prstGeom prst="rect">
            <a:avLst/>
          </a:prstGeom>
          <a:noFill/>
        </p:spPr>
        <p:txBody>
          <a:bodyPr wrap="square" rtlCol="0">
            <a:spAutoFit/>
          </a:bodyPr>
          <a:lstStyle>
            <a:defPPr>
              <a:defRPr lang="en-US"/>
            </a:defPPr>
            <a:lvl1pPr algn="ctr">
              <a:defRPr sz="1200">
                <a:solidFill>
                  <a:schemeClr val="bg1">
                    <a:lumMod val="95000"/>
                  </a:schemeClr>
                </a:solidFill>
                <a:latin typeface="Open Sans Light"/>
                <a:cs typeface="Open Sans Light"/>
              </a:defRPr>
            </a:lvl1pPr>
          </a:lstStyle>
          <a:p>
            <a:r>
              <a:rPr lang="en-US" sz="900" dirty="0"/>
              <a:t>Evangelize the need for community engagement through local languages</a:t>
            </a:r>
          </a:p>
        </p:txBody>
      </p:sp>
      <p:sp>
        <p:nvSpPr>
          <p:cNvPr id="2" name="TextBox 1"/>
          <p:cNvSpPr txBox="1"/>
          <p:nvPr/>
        </p:nvSpPr>
        <p:spPr>
          <a:xfrm>
            <a:off x="2863145" y="2315189"/>
            <a:ext cx="1532498" cy="1892826"/>
          </a:xfrm>
          <a:prstGeom prst="rect">
            <a:avLst/>
          </a:prstGeom>
          <a:noFill/>
        </p:spPr>
        <p:txBody>
          <a:bodyPr wrap="square" rtlCol="0">
            <a:spAutoFit/>
          </a:bodyPr>
          <a:lstStyle/>
          <a:p>
            <a:pPr marL="128588" indent="-128588">
              <a:buFont typeface="Arial" charset="0"/>
              <a:buChar char="•"/>
            </a:pPr>
            <a:r>
              <a:rPr lang="en-US" sz="900" dirty="0">
                <a:solidFill>
                  <a:schemeClr val="bg1"/>
                </a:solidFill>
                <a:latin typeface="Open Sans Light"/>
                <a:cs typeface="Open Sans Light"/>
              </a:rPr>
              <a:t>Simplification of health content for community health workers</a:t>
            </a:r>
          </a:p>
          <a:p>
            <a:pPr marL="128588" indent="-128588">
              <a:buFont typeface="Arial" charset="0"/>
              <a:buChar char="•"/>
            </a:pPr>
            <a:r>
              <a:rPr lang="en-US" sz="900" dirty="0">
                <a:solidFill>
                  <a:schemeClr val="bg1"/>
                </a:solidFill>
                <a:latin typeface="Open Sans Light"/>
                <a:cs typeface="Open Sans Light"/>
              </a:rPr>
              <a:t>Training of new local translators in local languages</a:t>
            </a:r>
          </a:p>
          <a:p>
            <a:pPr marL="128588" indent="-128588">
              <a:buFont typeface="Arial" charset="0"/>
              <a:buChar char="•"/>
            </a:pPr>
            <a:r>
              <a:rPr lang="en-US" sz="900" dirty="0">
                <a:solidFill>
                  <a:schemeClr val="bg1"/>
                </a:solidFill>
                <a:latin typeface="Open Sans Light"/>
                <a:cs typeface="Open Sans Light"/>
              </a:rPr>
              <a:t>Translation of standard medical content into local lingua </a:t>
            </a:r>
            <a:r>
              <a:rPr lang="en-US" sz="900" dirty="0" err="1">
                <a:solidFill>
                  <a:schemeClr val="bg1"/>
                </a:solidFill>
                <a:latin typeface="Open Sans Light"/>
                <a:cs typeface="Open Sans Light"/>
              </a:rPr>
              <a:t>francas</a:t>
            </a:r>
            <a:endParaRPr lang="en-US" sz="900" dirty="0">
              <a:solidFill>
                <a:schemeClr val="bg1"/>
              </a:solidFill>
              <a:latin typeface="Open Sans Light"/>
              <a:cs typeface="Open Sans Light"/>
            </a:endParaRPr>
          </a:p>
          <a:p>
            <a:pPr marL="128588" indent="-128588">
              <a:buFont typeface="Arial" charset="0"/>
              <a:buChar char="•"/>
            </a:pPr>
            <a:r>
              <a:rPr lang="en-US" sz="900" dirty="0">
                <a:solidFill>
                  <a:schemeClr val="bg1">
                    <a:lumMod val="95000"/>
                  </a:schemeClr>
                </a:solidFill>
                <a:latin typeface="Open Sans Light"/>
                <a:cs typeface="Open Sans Light"/>
              </a:rPr>
              <a:t>Campaign-driven content into local languages</a:t>
            </a:r>
          </a:p>
          <a:p>
            <a:pPr marL="128588" indent="-128588">
              <a:buFont typeface="Arial" charset="0"/>
              <a:buChar char="•"/>
            </a:pPr>
            <a:endParaRPr lang="en-US" sz="900" dirty="0">
              <a:solidFill>
                <a:schemeClr val="bg1">
                  <a:lumMod val="95000"/>
                </a:schemeClr>
              </a:solidFill>
              <a:latin typeface="Open Sans Light"/>
              <a:cs typeface="Open Sans Light"/>
            </a:endParaRPr>
          </a:p>
        </p:txBody>
      </p:sp>
      <p:sp>
        <p:nvSpPr>
          <p:cNvPr id="42" name="TextBox 41"/>
          <p:cNvSpPr txBox="1"/>
          <p:nvPr/>
        </p:nvSpPr>
        <p:spPr>
          <a:xfrm>
            <a:off x="1258997" y="2307507"/>
            <a:ext cx="1532498" cy="2585323"/>
          </a:xfrm>
          <a:prstGeom prst="rect">
            <a:avLst/>
          </a:prstGeom>
          <a:noFill/>
        </p:spPr>
        <p:txBody>
          <a:bodyPr wrap="square" rtlCol="0">
            <a:spAutoFit/>
          </a:bodyPr>
          <a:lstStyle/>
          <a:p>
            <a:pPr marL="128588" indent="-128588">
              <a:buFont typeface="Arial" charset="0"/>
              <a:buChar char="•"/>
            </a:pPr>
            <a:r>
              <a:rPr lang="en-US" sz="900" dirty="0">
                <a:solidFill>
                  <a:schemeClr val="bg1">
                    <a:lumMod val="95000"/>
                  </a:schemeClr>
                </a:solidFill>
                <a:latin typeface="Open Sans Light"/>
                <a:cs typeface="Open Sans Light"/>
              </a:rPr>
              <a:t>Rapid creation of networks of local language experts </a:t>
            </a:r>
          </a:p>
          <a:p>
            <a:pPr marL="128588" indent="-128588">
              <a:buFont typeface="Arial" charset="0"/>
              <a:buChar char="•"/>
            </a:pPr>
            <a:r>
              <a:rPr lang="en-US" sz="900" dirty="0">
                <a:solidFill>
                  <a:schemeClr val="bg1">
                    <a:lumMod val="95000"/>
                  </a:schemeClr>
                </a:solidFill>
                <a:latin typeface="Open Sans Light"/>
                <a:cs typeface="Open Sans Light"/>
              </a:rPr>
              <a:t>Monitoring of local </a:t>
            </a:r>
            <a:r>
              <a:rPr lang="en-US" sz="900" dirty="0">
                <a:solidFill>
                  <a:schemeClr val="bg1"/>
                </a:solidFill>
                <a:latin typeface="Open Sans Light"/>
                <a:cs typeface="Open Sans Light"/>
              </a:rPr>
              <a:t>language social media</a:t>
            </a:r>
          </a:p>
          <a:p>
            <a:pPr marL="128588" indent="-128588">
              <a:buFont typeface="Arial" charset="0"/>
              <a:buChar char="•"/>
            </a:pPr>
            <a:r>
              <a:rPr lang="en-US" sz="900" dirty="0">
                <a:solidFill>
                  <a:schemeClr val="bg1"/>
                </a:solidFill>
                <a:latin typeface="Open Sans Light"/>
                <a:cs typeface="Open Sans Light"/>
              </a:rPr>
              <a:t>Training of rapid response translators</a:t>
            </a:r>
          </a:p>
          <a:p>
            <a:pPr marL="128588" indent="-128588">
              <a:buFont typeface="Arial" charset="0"/>
              <a:buChar char="•"/>
            </a:pPr>
            <a:r>
              <a:rPr lang="en-US" sz="900" dirty="0">
                <a:solidFill>
                  <a:schemeClr val="bg1"/>
                </a:solidFill>
                <a:latin typeface="Open Sans Light"/>
                <a:cs typeface="Open Sans Light"/>
              </a:rPr>
              <a:t>Creation and/or translation of crisis-specific local language content  (message libraries)</a:t>
            </a:r>
          </a:p>
          <a:p>
            <a:pPr marL="128588" indent="-128588">
              <a:buFont typeface="Arial" charset="0"/>
              <a:buChar char="•"/>
            </a:pPr>
            <a:r>
              <a:rPr lang="en-US" sz="900" dirty="0">
                <a:solidFill>
                  <a:schemeClr val="bg1"/>
                </a:solidFill>
                <a:latin typeface="Open Sans Light"/>
                <a:cs typeface="Open Sans Light"/>
              </a:rPr>
              <a:t>Assessments of content</a:t>
            </a:r>
          </a:p>
          <a:p>
            <a:pPr marL="128588" indent="-128588">
              <a:buFont typeface="Arial" charset="0"/>
              <a:buChar char="•"/>
            </a:pPr>
            <a:r>
              <a:rPr lang="en-US" sz="900" dirty="0">
                <a:solidFill>
                  <a:schemeClr val="bg1"/>
                </a:solidFill>
                <a:latin typeface="Open Sans Light"/>
                <a:cs typeface="Open Sans Light"/>
              </a:rPr>
              <a:t>Training new translators and interpreters</a:t>
            </a:r>
          </a:p>
          <a:p>
            <a:pPr marL="128588" indent="-128588">
              <a:buFont typeface="Arial" charset="0"/>
              <a:buChar char="•"/>
            </a:pPr>
            <a:r>
              <a:rPr lang="en-US" sz="900" dirty="0">
                <a:solidFill>
                  <a:schemeClr val="bg1"/>
                </a:solidFill>
                <a:latin typeface="Open Sans Light"/>
                <a:cs typeface="Open Sans Light"/>
              </a:rPr>
              <a:t>Connecting aid organizations with interpreters</a:t>
            </a:r>
          </a:p>
        </p:txBody>
      </p:sp>
      <p:sp>
        <p:nvSpPr>
          <p:cNvPr id="43" name="TextBox 42"/>
          <p:cNvSpPr txBox="1"/>
          <p:nvPr/>
        </p:nvSpPr>
        <p:spPr>
          <a:xfrm>
            <a:off x="4542617" y="2311722"/>
            <a:ext cx="1565439" cy="2169825"/>
          </a:xfrm>
          <a:prstGeom prst="rect">
            <a:avLst/>
          </a:prstGeom>
          <a:noFill/>
        </p:spPr>
        <p:txBody>
          <a:bodyPr wrap="square" rtlCol="0">
            <a:spAutoFit/>
          </a:bodyPr>
          <a:lstStyle/>
          <a:p>
            <a:pPr marL="128588" indent="-128588">
              <a:buFont typeface="Arial" charset="0"/>
              <a:buChar char="•"/>
            </a:pPr>
            <a:r>
              <a:rPr lang="en-US" sz="900" dirty="0">
                <a:solidFill>
                  <a:schemeClr val="bg1">
                    <a:lumMod val="95000"/>
                  </a:schemeClr>
                </a:solidFill>
                <a:latin typeface="Open Sans Light"/>
                <a:cs typeface="Open Sans Light"/>
              </a:rPr>
              <a:t>Rapid response message handling platform</a:t>
            </a:r>
          </a:p>
          <a:p>
            <a:pPr marL="128588" indent="-128588">
              <a:buFont typeface="Arial" charset="0"/>
              <a:buChar char="•"/>
            </a:pPr>
            <a:r>
              <a:rPr lang="en-US" sz="900" dirty="0">
                <a:solidFill>
                  <a:schemeClr val="bg1">
                    <a:lumMod val="95000"/>
                  </a:schemeClr>
                </a:solidFill>
                <a:latin typeface="Open Sans Light"/>
                <a:cs typeface="Open Sans Light"/>
              </a:rPr>
              <a:t>Platform for volunteer </a:t>
            </a:r>
            <a:r>
              <a:rPr lang="en-US" sz="900" dirty="0">
                <a:solidFill>
                  <a:schemeClr val="bg1"/>
                </a:solidFill>
                <a:latin typeface="Open Sans Light"/>
                <a:cs typeface="Open Sans Light"/>
              </a:rPr>
              <a:t>translation of development content</a:t>
            </a:r>
          </a:p>
          <a:p>
            <a:pPr marL="128588" indent="-128588">
              <a:buFont typeface="Arial" charset="0"/>
              <a:buChar char="•"/>
            </a:pPr>
            <a:r>
              <a:rPr lang="en-US" sz="900" dirty="0">
                <a:solidFill>
                  <a:schemeClr val="bg1"/>
                </a:solidFill>
                <a:latin typeface="Open Sans Light"/>
                <a:cs typeface="Open Sans Light"/>
              </a:rPr>
              <a:t>Training all translators in translation, business and project management tools</a:t>
            </a:r>
          </a:p>
          <a:p>
            <a:pPr marL="128588" indent="-128588">
              <a:buFont typeface="Arial" charset="0"/>
              <a:buChar char="•"/>
            </a:pPr>
            <a:r>
              <a:rPr lang="en-US" sz="900" dirty="0">
                <a:solidFill>
                  <a:schemeClr val="bg1"/>
                </a:solidFill>
                <a:latin typeface="Open Sans Light"/>
                <a:cs typeface="Open Sans Light"/>
              </a:rPr>
              <a:t>Translation automation for local languages</a:t>
            </a:r>
          </a:p>
          <a:p>
            <a:pPr marL="128588" indent="-128588">
              <a:buFont typeface="Arial" charset="0"/>
              <a:buChar char="•"/>
            </a:pPr>
            <a:r>
              <a:rPr lang="en-US" sz="900" dirty="0">
                <a:solidFill>
                  <a:schemeClr val="bg1"/>
                </a:solidFill>
                <a:latin typeface="Open Sans Light"/>
                <a:cs typeface="Open Sans Light"/>
              </a:rPr>
              <a:t>Machine Translation for all languages</a:t>
            </a:r>
          </a:p>
          <a:p>
            <a:pPr marL="128588" indent="-128588">
              <a:buFont typeface="Arial" charset="0"/>
              <a:buChar char="•"/>
            </a:pPr>
            <a:r>
              <a:rPr lang="en-US" sz="900" dirty="0">
                <a:solidFill>
                  <a:schemeClr val="bg1"/>
                </a:solidFill>
                <a:latin typeface="Open Sans Light"/>
                <a:cs typeface="Open Sans Light"/>
              </a:rPr>
              <a:t>Innovative approach to distribution of content</a:t>
            </a:r>
          </a:p>
        </p:txBody>
      </p:sp>
      <p:sp>
        <p:nvSpPr>
          <p:cNvPr id="44" name="TextBox 43"/>
          <p:cNvSpPr txBox="1"/>
          <p:nvPr/>
        </p:nvSpPr>
        <p:spPr>
          <a:xfrm>
            <a:off x="6299370" y="2315189"/>
            <a:ext cx="1532498" cy="2031325"/>
          </a:xfrm>
          <a:prstGeom prst="rect">
            <a:avLst/>
          </a:prstGeom>
          <a:noFill/>
        </p:spPr>
        <p:txBody>
          <a:bodyPr wrap="square" rtlCol="0">
            <a:spAutoFit/>
          </a:bodyPr>
          <a:lstStyle/>
          <a:p>
            <a:pPr marL="128588" indent="-128588">
              <a:buFont typeface="Arial" charset="0"/>
              <a:buChar char="•"/>
            </a:pPr>
            <a:r>
              <a:rPr lang="en-US" sz="900" dirty="0">
                <a:solidFill>
                  <a:schemeClr val="bg1">
                    <a:lumMod val="95000"/>
                  </a:schemeClr>
                </a:solidFill>
                <a:latin typeface="Open Sans Light"/>
                <a:cs typeface="Open Sans Light"/>
              </a:rPr>
              <a:t>Broaden understanding of the need for content in humanitarian work</a:t>
            </a:r>
          </a:p>
          <a:p>
            <a:pPr marL="128588" indent="-128588">
              <a:buFont typeface="Arial" charset="0"/>
              <a:buChar char="•"/>
            </a:pPr>
            <a:r>
              <a:rPr lang="en-US" sz="900" dirty="0">
                <a:solidFill>
                  <a:schemeClr val="bg1">
                    <a:lumMod val="95000"/>
                  </a:schemeClr>
                </a:solidFill>
                <a:latin typeface="Open Sans Light"/>
                <a:cs typeface="Open Sans Light"/>
              </a:rPr>
              <a:t>Develop strategic planning influence on </a:t>
            </a:r>
            <a:r>
              <a:rPr lang="en-US" sz="900" dirty="0">
                <a:solidFill>
                  <a:schemeClr val="bg1"/>
                </a:solidFill>
                <a:latin typeface="Open Sans Light"/>
                <a:cs typeface="Open Sans Light"/>
              </a:rPr>
              <a:t>content needs for local communities</a:t>
            </a:r>
          </a:p>
          <a:p>
            <a:pPr marL="128588" indent="-128588">
              <a:buFont typeface="Arial" charset="0"/>
              <a:buChar char="•"/>
            </a:pPr>
            <a:r>
              <a:rPr lang="en-US" sz="900" dirty="0">
                <a:solidFill>
                  <a:schemeClr val="bg1"/>
                </a:solidFill>
                <a:latin typeface="Open Sans Light"/>
                <a:cs typeface="Open Sans Light"/>
              </a:rPr>
              <a:t>Comprehension studies and advocacy for information as a key component of response</a:t>
            </a:r>
          </a:p>
          <a:p>
            <a:pPr marL="128588" indent="-128588">
              <a:buFont typeface="Arial" charset="0"/>
              <a:buChar char="•"/>
            </a:pPr>
            <a:r>
              <a:rPr lang="en-US" sz="900" dirty="0">
                <a:solidFill>
                  <a:schemeClr val="bg1"/>
                </a:solidFill>
                <a:latin typeface="Open Sans Light"/>
                <a:cs typeface="Open Sans Light"/>
              </a:rPr>
              <a:t>Foster relations between agencies on content best practice</a:t>
            </a:r>
          </a:p>
        </p:txBody>
      </p:sp>
      <p:pic>
        <p:nvPicPr>
          <p:cNvPr id="32" name="Picture 31" descr="ato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9754" y="521813"/>
            <a:ext cx="891841" cy="890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40" descr="ICON-TRANSLAT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34503" y="668350"/>
            <a:ext cx="597694" cy="597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44" descr="icon-documen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94354" y="735025"/>
            <a:ext cx="529829" cy="531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itle 1"/>
          <p:cNvSpPr txBox="1">
            <a:spLocks/>
          </p:cNvSpPr>
          <p:nvPr/>
        </p:nvSpPr>
        <p:spPr>
          <a:xfrm>
            <a:off x="36398" y="152037"/>
            <a:ext cx="9144000" cy="501466"/>
          </a:xfrm>
          <a:prstGeom prst="rect">
            <a:avLst/>
          </a:prstGeom>
          <a:solidFill>
            <a:srgbClr val="334666"/>
          </a:solidFill>
        </p:spPr>
        <p:txBody>
          <a:bodyPr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a:solidFill>
                  <a:schemeClr val="bg1"/>
                </a:solidFill>
              </a:rPr>
              <a:t>TWB’s Program</a:t>
            </a:r>
          </a:p>
        </p:txBody>
      </p:sp>
    </p:spTree>
    <p:extLst>
      <p:ext uri="{BB962C8B-B14F-4D97-AF65-F5344CB8AC3E}">
        <p14:creationId xmlns:p14="http://schemas.microsoft.com/office/powerpoint/2010/main" val="1739000681"/>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8" grpId="0"/>
      <p:bldP spid="29" grpId="0"/>
      <p:bldP spid="39"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extLst>
              <a:ext uri="{28A0092B-C50C-407E-A947-70E740481C1C}">
                <a14:useLocalDpi xmlns:a14="http://schemas.microsoft.com/office/drawing/2010/main" val="0"/>
              </a:ext>
            </a:extLst>
          </a:blip>
          <a:srcRect l="2003" t="6631" r="1868" b="9105"/>
          <a:stretch/>
        </p:blipFill>
        <p:spPr bwMode="auto">
          <a:xfrm rot="5400000">
            <a:off x="2055860" y="1985736"/>
            <a:ext cx="5220335" cy="343217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301067" y="1120743"/>
            <a:ext cx="4572000" cy="369332"/>
          </a:xfrm>
          <a:prstGeom prst="rect">
            <a:avLst/>
          </a:prstGeom>
        </p:spPr>
        <p:txBody>
          <a:bodyPr>
            <a:spAutoFit/>
          </a:bodyPr>
          <a:lstStyle/>
          <a:p>
            <a:pPr marL="342900" marR="0" lvl="0" indent="-342900" algn="just">
              <a:spcBef>
                <a:spcPts val="0"/>
              </a:spcBef>
              <a:spcAft>
                <a:spcPts val="0"/>
              </a:spcAft>
              <a:buFont typeface="Symbol" panose="05050102010706020507" pitchFamily="18" charset="2"/>
              <a:buChar char=""/>
            </a:pP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29634" y="91524"/>
            <a:ext cx="9144000" cy="1000132"/>
          </a:xfrm>
          <a:prstGeom prst="rect">
            <a:avLst/>
          </a:prstGeom>
          <a:solidFill>
            <a:srgbClr val="334666"/>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a:solidFill>
                  <a:schemeClr val="bg1"/>
                </a:solidFill>
              </a:rPr>
              <a:t>Migrants and Language</a:t>
            </a:r>
          </a:p>
        </p:txBody>
      </p:sp>
      <p:sp>
        <p:nvSpPr>
          <p:cNvPr id="5" name="TextBox 4"/>
          <p:cNvSpPr txBox="1"/>
          <p:nvPr/>
        </p:nvSpPr>
        <p:spPr>
          <a:xfrm>
            <a:off x="230885" y="2679671"/>
            <a:ext cx="2660472" cy="1938992"/>
          </a:xfrm>
          <a:prstGeom prst="rect">
            <a:avLst/>
          </a:prstGeom>
          <a:noFill/>
        </p:spPr>
        <p:txBody>
          <a:bodyPr wrap="none" rtlCol="0">
            <a:spAutoFit/>
          </a:bodyPr>
          <a:lstStyle/>
          <a:p>
            <a:r>
              <a:rPr lang="en-US" sz="2400" dirty="0">
                <a:solidFill>
                  <a:schemeClr val="bg1"/>
                </a:solidFill>
              </a:rPr>
              <a:t>Is the information:</a:t>
            </a:r>
          </a:p>
          <a:p>
            <a:pPr marL="285750" indent="-285750">
              <a:buFont typeface="Arial" panose="020B0604020202020204" pitchFamily="34" charset="0"/>
              <a:buChar char="•"/>
            </a:pPr>
            <a:r>
              <a:rPr lang="en-US" sz="2400" dirty="0">
                <a:solidFill>
                  <a:schemeClr val="bg1"/>
                </a:solidFill>
              </a:rPr>
              <a:t>Accessible?</a:t>
            </a:r>
          </a:p>
          <a:p>
            <a:pPr marL="285750" indent="-285750">
              <a:buFont typeface="Arial" panose="020B0604020202020204" pitchFamily="34" charset="0"/>
              <a:buChar char="•"/>
            </a:pPr>
            <a:r>
              <a:rPr lang="en-US" sz="2400" dirty="0">
                <a:solidFill>
                  <a:schemeClr val="bg1"/>
                </a:solidFill>
              </a:rPr>
              <a:t>Readable?</a:t>
            </a:r>
          </a:p>
          <a:p>
            <a:pPr marL="285750" indent="-285750">
              <a:buFont typeface="Arial" panose="020B0604020202020204" pitchFamily="34" charset="0"/>
              <a:buChar char="•"/>
            </a:pPr>
            <a:r>
              <a:rPr lang="en-US" sz="2400" dirty="0">
                <a:solidFill>
                  <a:schemeClr val="bg1"/>
                </a:solidFill>
              </a:rPr>
              <a:t>Comprehensible?</a:t>
            </a:r>
          </a:p>
          <a:p>
            <a:pPr marL="285750" indent="-285750">
              <a:buFont typeface="Arial" panose="020B0604020202020204" pitchFamily="34" charset="0"/>
              <a:buChar char="•"/>
            </a:pPr>
            <a:r>
              <a:rPr lang="en-US" sz="2400" dirty="0">
                <a:solidFill>
                  <a:schemeClr val="bg1"/>
                </a:solidFill>
              </a:rPr>
              <a:t>Useful?</a:t>
            </a:r>
          </a:p>
        </p:txBody>
      </p:sp>
    </p:spTree>
    <p:extLst>
      <p:ext uri="{BB962C8B-B14F-4D97-AF65-F5344CB8AC3E}">
        <p14:creationId xmlns:p14="http://schemas.microsoft.com/office/powerpoint/2010/main" val="3418043423"/>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28590"/>
            <a:ext cx="9144000" cy="1000132"/>
          </a:xfrm>
          <a:prstGeom prst="rect">
            <a:avLst/>
          </a:prstGeom>
          <a:solidFill>
            <a:srgbClr val="334666"/>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a:solidFill>
                  <a:schemeClr val="bg1"/>
                </a:solidFill>
              </a:rPr>
              <a:t>What language?</a:t>
            </a:r>
          </a:p>
        </p:txBody>
      </p:sp>
      <p:pic>
        <p:nvPicPr>
          <p:cNvPr id="6" name="Bild 3" descr="twb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22006" y="4087853"/>
            <a:ext cx="949835" cy="965989"/>
          </a:xfrm>
          <a:prstGeom prst="rect">
            <a:avLst/>
          </a:prstGeom>
        </p:spPr>
      </p:pic>
      <p:pic>
        <p:nvPicPr>
          <p:cNvPr id="7" name="image2.png" descr="Italy Arrival Numbers vs Languages.png"/>
          <p:cNvPicPr/>
          <p:nvPr/>
        </p:nvPicPr>
        <p:blipFill>
          <a:blip r:embed="rId4"/>
          <a:srcRect r="5128"/>
          <a:stretch>
            <a:fillRect/>
          </a:stretch>
        </p:blipFill>
        <p:spPr>
          <a:xfrm>
            <a:off x="532436" y="1591767"/>
            <a:ext cx="6021058" cy="3324225"/>
          </a:xfrm>
          <a:prstGeom prst="rect">
            <a:avLst/>
          </a:prstGeom>
          <a:solidFill>
            <a:schemeClr val="bg1"/>
          </a:solidFill>
          <a:ln/>
        </p:spPr>
      </p:pic>
      <p:sp>
        <p:nvSpPr>
          <p:cNvPr id="4" name="TextBox 3"/>
          <p:cNvSpPr txBox="1"/>
          <p:nvPr/>
        </p:nvSpPr>
        <p:spPr>
          <a:xfrm>
            <a:off x="6724891" y="1434862"/>
            <a:ext cx="2246950" cy="2546851"/>
          </a:xfrm>
          <a:prstGeom prst="rect">
            <a:avLst/>
          </a:prstGeom>
          <a:solidFill>
            <a:srgbClr val="FFC000"/>
          </a:solidFill>
        </p:spPr>
        <p:txBody>
          <a:bodyPr wrap="square" rtlCol="0">
            <a:spAutoFit/>
          </a:bodyPr>
          <a:lstStyle/>
          <a:p>
            <a:r>
              <a:rPr lang="en-GB" sz="1450" dirty="0">
                <a:solidFill>
                  <a:srgbClr val="3A2D00"/>
                </a:solidFill>
                <a:latin typeface="+mj-lt"/>
              </a:rPr>
              <a:t>‘These are often Italians speaking English as a second language, trying to communicate with migrants speaking English as a second or third language. […] The migrants get frustrated so they leave the formal mechanisms.’- Social worker, Catania, Sicily</a:t>
            </a:r>
          </a:p>
        </p:txBody>
      </p:sp>
    </p:spTree>
    <p:extLst>
      <p:ext uri="{BB962C8B-B14F-4D97-AF65-F5344CB8AC3E}">
        <p14:creationId xmlns:p14="http://schemas.microsoft.com/office/powerpoint/2010/main" val="721816057"/>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8F2D-5198-488D-A956-90CD3816EFB2}"/>
              </a:ext>
            </a:extLst>
          </p:cNvPr>
          <p:cNvSpPr txBox="1">
            <a:spLocks/>
          </p:cNvSpPr>
          <p:nvPr/>
        </p:nvSpPr>
        <p:spPr>
          <a:xfrm>
            <a:off x="0" y="328590"/>
            <a:ext cx="9144000" cy="1000132"/>
          </a:xfrm>
          <a:prstGeom prst="rect">
            <a:avLst/>
          </a:prstGeom>
          <a:solidFill>
            <a:srgbClr val="334666"/>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a:solidFill>
                  <a:schemeClr val="bg1"/>
                </a:solidFill>
              </a:rPr>
              <a:t>Understandable?</a:t>
            </a:r>
          </a:p>
        </p:txBody>
      </p:sp>
      <p:pic>
        <p:nvPicPr>
          <p:cNvPr id="1026" name="Picture 2" descr="Related image">
            <a:extLst>
              <a:ext uri="{FF2B5EF4-FFF2-40B4-BE49-F238E27FC236}">
                <a16:creationId xmlns:a16="http://schemas.microsoft.com/office/drawing/2014/main" id="{BEFF5D62-655D-426A-9222-C05C7DC0B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811" y="1381072"/>
            <a:ext cx="2892748" cy="3615935"/>
          </a:xfrm>
          <a:prstGeom prst="rect">
            <a:avLst/>
          </a:prstGeom>
          <a:noFill/>
          <a:extLst>
            <a:ext uri="{909E8E84-426E-40DD-AFC4-6F175D3DCCD1}">
              <a14:hiddenFill xmlns:a14="http://schemas.microsoft.com/office/drawing/2010/main">
                <a:solidFill>
                  <a:srgbClr val="FFFFFF"/>
                </a:solidFill>
              </a14:hiddenFill>
            </a:ext>
          </a:extLst>
        </p:spPr>
      </p:pic>
      <p:pic>
        <p:nvPicPr>
          <p:cNvPr id="4" name="Bild 3" descr="twblogo.png">
            <a:extLst>
              <a:ext uri="{FF2B5EF4-FFF2-40B4-BE49-F238E27FC236}">
                <a16:creationId xmlns:a16="http://schemas.microsoft.com/office/drawing/2014/main" id="{26A750A5-912F-4A58-A75F-3B6BB57ACAD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2006" y="4087853"/>
            <a:ext cx="949835" cy="965989"/>
          </a:xfrm>
          <a:prstGeom prst="rect">
            <a:avLst/>
          </a:prstGeom>
        </p:spPr>
      </p:pic>
    </p:spTree>
    <p:extLst>
      <p:ext uri="{BB962C8B-B14F-4D97-AF65-F5344CB8AC3E}">
        <p14:creationId xmlns:p14="http://schemas.microsoft.com/office/powerpoint/2010/main" val="2169945911"/>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Shape 63"/>
          <p:cNvSpPr txBox="1">
            <a:spLocks noGrp="1"/>
          </p:cNvSpPr>
          <p:nvPr>
            <p:ph type="title" idx="4294967295"/>
          </p:nvPr>
        </p:nvSpPr>
        <p:spPr>
          <a:xfrm>
            <a:off x="194733" y="187035"/>
            <a:ext cx="6391275" cy="430212"/>
          </a:xfrm>
          <a:prstGeom prst="rect">
            <a:avLst/>
          </a:prstGeom>
        </p:spPr>
        <p:txBody>
          <a:bodyPr vert="horz" lIns="68569" tIns="68569" rIns="68569" bIns="68569" rtlCol="0" anchor="t" anchorCtr="0">
            <a:noAutofit/>
          </a:bodyPr>
          <a:lstStyle/>
          <a:p>
            <a:r>
              <a:rPr lang="en" dirty="0">
                <a:solidFill>
                  <a:schemeClr val="bg1"/>
                </a:solidFill>
              </a:rPr>
              <a:t>Glossary app for humanitarian interpreters</a:t>
            </a:r>
          </a:p>
        </p:txBody>
      </p:sp>
      <p:pic>
        <p:nvPicPr>
          <p:cNvPr id="64" name="Shape 64" descr="logo_transparent.png"/>
          <p:cNvPicPr preferRelativeResize="0"/>
          <p:nvPr/>
        </p:nvPicPr>
        <p:blipFill>
          <a:blip r:embed="rId3">
            <a:alphaModFix/>
          </a:blip>
          <a:stretch>
            <a:fillRect/>
          </a:stretch>
        </p:blipFill>
        <p:spPr>
          <a:xfrm>
            <a:off x="6707206" y="697741"/>
            <a:ext cx="1408094" cy="286313"/>
          </a:xfrm>
          <a:prstGeom prst="rect">
            <a:avLst/>
          </a:prstGeom>
          <a:noFill/>
          <a:ln>
            <a:noFill/>
          </a:ln>
        </p:spPr>
      </p:pic>
      <p:sp>
        <p:nvSpPr>
          <p:cNvPr id="12" name="Title 1">
            <a:extLst>
              <a:ext uri="{FF2B5EF4-FFF2-40B4-BE49-F238E27FC236}">
                <a16:creationId xmlns:a16="http://schemas.microsoft.com/office/drawing/2014/main" id="{A4D83593-C7BC-42C4-A647-A0E308967169}"/>
              </a:ext>
            </a:extLst>
          </p:cNvPr>
          <p:cNvSpPr txBox="1">
            <a:spLocks/>
          </p:cNvSpPr>
          <p:nvPr/>
        </p:nvSpPr>
        <p:spPr>
          <a:xfrm>
            <a:off x="0" y="328590"/>
            <a:ext cx="9144000" cy="1000132"/>
          </a:xfrm>
          <a:prstGeom prst="rect">
            <a:avLst/>
          </a:prstGeom>
          <a:solidFill>
            <a:srgbClr val="334666"/>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a:solidFill>
                  <a:schemeClr val="bg1"/>
                </a:solidFill>
              </a:rPr>
              <a:t>Format?</a:t>
            </a:r>
          </a:p>
        </p:txBody>
      </p:sp>
      <p:pic>
        <p:nvPicPr>
          <p:cNvPr id="13" name="Bild 3" descr="twblogo.png">
            <a:extLst>
              <a:ext uri="{FF2B5EF4-FFF2-40B4-BE49-F238E27FC236}">
                <a16:creationId xmlns:a16="http://schemas.microsoft.com/office/drawing/2014/main" id="{19AC4788-3104-4F5A-A03B-31E4F883EF1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2006" y="4087853"/>
            <a:ext cx="949835" cy="965989"/>
          </a:xfrm>
          <a:prstGeom prst="rect">
            <a:avLst/>
          </a:prstGeom>
        </p:spPr>
      </p:pic>
      <p:pic>
        <p:nvPicPr>
          <p:cNvPr id="2" name="Picture 1">
            <a:extLst>
              <a:ext uri="{FF2B5EF4-FFF2-40B4-BE49-F238E27FC236}">
                <a16:creationId xmlns:a16="http://schemas.microsoft.com/office/drawing/2014/main" id="{F245CC9E-00AF-4D63-9D2B-FA56804713A7}"/>
              </a:ext>
            </a:extLst>
          </p:cNvPr>
          <p:cNvPicPr>
            <a:picLocks noChangeAspect="1"/>
          </p:cNvPicPr>
          <p:nvPr/>
        </p:nvPicPr>
        <p:blipFill>
          <a:blip r:embed="rId5"/>
          <a:stretch>
            <a:fillRect/>
          </a:stretch>
        </p:blipFill>
        <p:spPr>
          <a:xfrm>
            <a:off x="1278996" y="1470277"/>
            <a:ext cx="6586008" cy="3485954"/>
          </a:xfrm>
          <a:prstGeom prst="rect">
            <a:avLst/>
          </a:prstGeom>
        </p:spPr>
      </p:pic>
    </p:spTree>
    <p:extLst>
      <p:ext uri="{BB962C8B-B14F-4D97-AF65-F5344CB8AC3E}">
        <p14:creationId xmlns:p14="http://schemas.microsoft.com/office/powerpoint/2010/main" val="1638889191"/>
      </p:ext>
    </p:extLst>
  </p:cSld>
  <p:clrMapOvr>
    <a:masterClrMapping/>
  </p:clrMapOvr>
  <mc:AlternateContent xmlns:mc="http://schemas.openxmlformats.org/markup-compatibility/2006" xmlns:p14="http://schemas.microsoft.com/office/powerpoint/2010/main">
    <mc:Choice Requires="p14">
      <p:transition p14:dur="150" advClick="0" advTm="15000">
        <p:fade/>
      </p:transition>
    </mc:Choice>
    <mc:Fallback xmlns="">
      <p:transition advClick="0"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96631" y="1570468"/>
            <a:ext cx="6620639" cy="1938992"/>
          </a:xfrm>
          <a:prstGeom prst="rect">
            <a:avLst/>
          </a:prstGeom>
        </p:spPr>
        <p:txBody>
          <a:bodyPr wrap="square">
            <a:spAutoFit/>
          </a:bodyPr>
          <a:lstStyle/>
          <a:p>
            <a:r>
              <a:rPr lang="en-US" sz="6000" b="1" dirty="0">
                <a:solidFill>
                  <a:srgbClr val="FFFFFF"/>
                </a:solidFill>
                <a:latin typeface="Open Sans Semibold"/>
                <a:cs typeface="Open Sans Semibold"/>
              </a:rPr>
              <a:t>LANGUAGE MATTERS</a:t>
            </a:r>
          </a:p>
        </p:txBody>
      </p:sp>
      <p:pic>
        <p:nvPicPr>
          <p:cNvPr id="5" name="Bild 3" descr="twb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22006" y="4087853"/>
            <a:ext cx="949835" cy="965989"/>
          </a:xfrm>
          <a:prstGeom prst="rect">
            <a:avLst/>
          </a:prstGeom>
        </p:spPr>
      </p:pic>
      <p:sp>
        <p:nvSpPr>
          <p:cNvPr id="6" name="TextBox 5"/>
          <p:cNvSpPr txBox="1"/>
          <p:nvPr/>
        </p:nvSpPr>
        <p:spPr>
          <a:xfrm>
            <a:off x="1346252" y="3884319"/>
            <a:ext cx="2056973" cy="923330"/>
          </a:xfrm>
          <a:prstGeom prst="rect">
            <a:avLst/>
          </a:prstGeom>
          <a:noFill/>
        </p:spPr>
        <p:txBody>
          <a:bodyPr wrap="none" rtlCol="0">
            <a:spAutoFit/>
          </a:bodyPr>
          <a:lstStyle/>
          <a:p>
            <a:r>
              <a:rPr lang="en-US" dirty="0">
                <a:solidFill>
                  <a:schemeClr val="bg1"/>
                </a:solidFill>
                <a:latin typeface="Open Sans Light"/>
                <a:cs typeface="Open Sans Light"/>
              </a:rPr>
              <a:t>Aimee Ansari</a:t>
            </a:r>
          </a:p>
          <a:p>
            <a:r>
              <a:rPr lang="en-US" dirty="0">
                <a:solidFill>
                  <a:schemeClr val="bg1"/>
                </a:solidFill>
                <a:latin typeface="Open Sans Light"/>
              </a:rPr>
              <a:t>Executive Director</a:t>
            </a:r>
            <a:endParaRPr lang="en-US" dirty="0">
              <a:solidFill>
                <a:schemeClr val="bg1"/>
              </a:solidFill>
            </a:endParaRPr>
          </a:p>
          <a:p>
            <a:endParaRPr lang="en-US" dirty="0">
              <a:solidFill>
                <a:schemeClr val="bg1"/>
              </a:solidFill>
              <a:latin typeface="Open Sans Light"/>
              <a:cs typeface="Open Sans Light"/>
            </a:endParaRPr>
          </a:p>
        </p:txBody>
      </p:sp>
    </p:spTree>
    <p:extLst>
      <p:ext uri="{BB962C8B-B14F-4D97-AF65-F5344CB8AC3E}">
        <p14:creationId xmlns:p14="http://schemas.microsoft.com/office/powerpoint/2010/main" val="318180254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theme/theme1.xml><?xml version="1.0" encoding="utf-8"?>
<a:theme xmlns:a="http://schemas.openxmlformats.org/drawingml/2006/main" name="Acrolinx Light 2">
  <a:themeElements>
    <a:clrScheme name="Acrolinx Colors">
      <a:dk1>
        <a:srgbClr val="7F7F7F"/>
      </a:dk1>
      <a:lt1>
        <a:sysClr val="window" lastClr="FFFFFF"/>
      </a:lt1>
      <a:dk2>
        <a:srgbClr val="1F497D"/>
      </a:dk2>
      <a:lt2>
        <a:srgbClr val="EEECE1"/>
      </a:lt2>
      <a:accent1>
        <a:srgbClr val="C5281F"/>
      </a:accent1>
      <a:accent2>
        <a:srgbClr val="ED9B26"/>
      </a:accent2>
      <a:accent3>
        <a:srgbClr val="46B5B0"/>
      </a:accent3>
      <a:accent4>
        <a:srgbClr val="334666"/>
      </a:accent4>
      <a:accent5>
        <a:srgbClr val="EB7164"/>
      </a:accent5>
      <a:accent6>
        <a:srgbClr val="F8D35E"/>
      </a:accent6>
      <a:hlink>
        <a:srgbClr val="54D5BA"/>
      </a:hlink>
      <a:folHlink>
        <a:srgbClr val="4C4C4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B7164"/>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D848CDE-622F-475F-B78C-DEC8FBBBD28F}"/>
</file>

<file path=customXml/itemProps2.xml><?xml version="1.0" encoding="utf-8"?>
<ds:datastoreItem xmlns:ds="http://schemas.openxmlformats.org/officeDocument/2006/customXml" ds:itemID="{CDF969CD-66BF-4EB2-BEF6-780354ADCE21}"/>
</file>

<file path=customXml/itemProps3.xml><?xml version="1.0" encoding="utf-8"?>
<ds:datastoreItem xmlns:ds="http://schemas.openxmlformats.org/officeDocument/2006/customXml" ds:itemID="{41DB4F20-895E-4928-AA77-1FA803E70886}"/>
</file>

<file path=docProps/app.xml><?xml version="1.0" encoding="utf-8"?>
<Properties xmlns="http://schemas.openxmlformats.org/officeDocument/2006/extended-properties" xmlns:vt="http://schemas.openxmlformats.org/officeDocument/2006/docPropsVTypes">
  <Template>Acrolinx Light 2.potx</Template>
  <TotalTime>28992</TotalTime>
  <Words>1555</Words>
  <Application>Microsoft Office PowerPoint</Application>
  <PresentationFormat>On-screen Show (16:9)</PresentationFormat>
  <Paragraphs>123</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Open Sans Light</vt:lpstr>
      <vt:lpstr>Open Sans Semibold</vt:lpstr>
      <vt:lpstr>Symbol</vt:lpstr>
      <vt:lpstr>Times New Roman</vt:lpstr>
      <vt:lpstr>Acrolinx Light 2</vt:lpstr>
      <vt:lpstr>PowerPoint Presentation</vt:lpstr>
      <vt:lpstr>PowerPoint Presentation</vt:lpstr>
      <vt:lpstr>PowerPoint Presentation</vt:lpstr>
      <vt:lpstr>PowerPoint Presentation</vt:lpstr>
      <vt:lpstr>PowerPoint Presentation</vt:lpstr>
      <vt:lpstr>Glossary app for humanitarian interpreters</vt:lpstr>
      <vt:lpstr>PowerPoint Presentation</vt:lpstr>
    </vt:vector>
  </TitlesOfParts>
  <Compan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Rotter</dc:creator>
  <cp:lastModifiedBy>Minna Hojland</cp:lastModifiedBy>
  <cp:revision>282</cp:revision>
  <cp:lastPrinted>2017-10-12T06:59:55Z</cp:lastPrinted>
  <dcterms:created xsi:type="dcterms:W3CDTF">2015-03-20T20:19:29Z</dcterms:created>
  <dcterms:modified xsi:type="dcterms:W3CDTF">2017-10-26T12:58:56Z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