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bin" ContentType="application/vnd.openxmlformats-officedocument.presentationml.printerSettings"/>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Default Extension="jpeg" ContentType="image/jpeg"/>
  <Default Extension="emf" ContentType="image/x-emf"/>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1" r:id="rId2"/>
    <p:sldId id="269" r:id="rId3"/>
    <p:sldId id="268" r:id="rId4"/>
    <p:sldId id="274" r:id="rId5"/>
    <p:sldId id="270" r:id="rId6"/>
    <p:sldId id="257" r:id="rId7"/>
    <p:sldId id="258" r:id="rId8"/>
    <p:sldId id="259" r:id="rId9"/>
    <p:sldId id="260" r:id="rId10"/>
    <p:sldId id="261" r:id="rId11"/>
    <p:sldId id="265" r:id="rId12"/>
    <p:sldId id="264" r:id="rId13"/>
    <p:sldId id="262" r:id="rId14"/>
    <p:sldId id="266" r:id="rId15"/>
    <p:sldId id="277" r:id="rId16"/>
    <p:sldId id="267"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6">
          <p15:clr>
            <a:srgbClr val="A4A3A4"/>
          </p15:clr>
        </p15:guide>
        <p15:guide id="2" pos="7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3E"/>
    <a:srgbClr val="F38B3C"/>
    <a:srgbClr val="415866"/>
    <a:srgbClr val="4158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23" autoAdjust="0"/>
    <p:restoredTop sz="93568" autoAdjust="0"/>
  </p:normalViewPr>
  <p:slideViewPr>
    <p:cSldViewPr>
      <p:cViewPr>
        <p:scale>
          <a:sx n="66" d="100"/>
          <a:sy n="66" d="100"/>
        </p:scale>
        <p:origin x="-1664" y="-768"/>
      </p:cViewPr>
      <p:guideLst>
        <p:guide orient="horz" pos="2886"/>
        <p:guide pos="703"/>
      </p:guideLst>
    </p:cSldViewPr>
  </p:slideViewPr>
  <p:notesTextViewPr>
    <p:cViewPr>
      <p:scale>
        <a:sx n="1" d="1"/>
        <a:sy n="1" d="1"/>
      </p:scale>
      <p:origin x="0" y="0"/>
    </p:cViewPr>
  </p:notesTextViewPr>
  <p:sorterViewPr>
    <p:cViewPr>
      <p:scale>
        <a:sx n="100" d="100"/>
        <a:sy n="100" d="100"/>
      </p:scale>
      <p:origin x="0" y="-266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8" Type="http://schemas.openxmlformats.org/officeDocument/2006/relationships/slide" Target="slides/slide7.xml"/><Relationship Id="rId26" Type="http://schemas.openxmlformats.org/officeDocument/2006/relationships/customXml" Target="../customXml/item3.xml"/><Relationship Id="rId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5" Type="http://schemas.openxmlformats.org/officeDocument/2006/relationships/customXml" Target="../customXml/item2.xml"/><Relationship Id="rId20" Type="http://schemas.openxmlformats.org/officeDocument/2006/relationships/presProps" Target="presProps.xml"/><Relationship Id="rId16" Type="http://schemas.openxmlformats.org/officeDocument/2006/relationships/slide" Target="slides/slide15.xml"/><Relationship Id="rId2" Type="http://schemas.openxmlformats.org/officeDocument/2006/relationships/slide" Target="slides/slide1.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4" Type="http://schemas.openxmlformats.org/officeDocument/2006/relationships/customXml" Target="../customXml/item1.xml"/><Relationship Id="rId23" Type="http://schemas.openxmlformats.org/officeDocument/2006/relationships/tableStyles" Target="tableStyles.xml"/><Relationship Id="rId15" Type="http://schemas.openxmlformats.org/officeDocument/2006/relationships/slide" Target="slides/slide1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interSettings" Target="printerSettings/printerSettings1.bin"/><Relationship Id="rId9" Type="http://schemas.openxmlformats.org/officeDocument/2006/relationships/slide" Target="slides/slide8.xml"/><Relationship Id="rId22" Type="http://schemas.openxmlformats.org/officeDocument/2006/relationships/theme" Target="theme/theme1.xml"/><Relationship Id="rId14" Type="http://schemas.openxmlformats.org/officeDocument/2006/relationships/slide" Target="slides/slide13.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6B310F-E689-498B-87BE-BD20B0946994}" type="datetimeFigureOut">
              <a:rPr lang="en-GB" smtClean="0"/>
              <a:t>4/27/16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967C06-C664-4D3A-985E-289C9E0929C2}" type="slidenum">
              <a:rPr lang="en-GB" smtClean="0"/>
              <a:t>‹#›</a:t>
            </a:fld>
            <a:endParaRPr lang="en-GB"/>
          </a:p>
        </p:txBody>
      </p:sp>
    </p:spTree>
    <p:extLst>
      <p:ext uri="{BB962C8B-B14F-4D97-AF65-F5344CB8AC3E}">
        <p14:creationId xmlns:p14="http://schemas.microsoft.com/office/powerpoint/2010/main" val="627833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6B310F-E689-498B-87BE-BD20B0946994}" type="datetimeFigureOut">
              <a:rPr lang="en-GB" smtClean="0"/>
              <a:t>4/27/16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967C06-C664-4D3A-985E-289C9E0929C2}" type="slidenum">
              <a:rPr lang="en-GB" smtClean="0"/>
              <a:t>‹#›</a:t>
            </a:fld>
            <a:endParaRPr lang="en-GB"/>
          </a:p>
        </p:txBody>
      </p:sp>
    </p:spTree>
    <p:extLst>
      <p:ext uri="{BB962C8B-B14F-4D97-AF65-F5344CB8AC3E}">
        <p14:creationId xmlns:p14="http://schemas.microsoft.com/office/powerpoint/2010/main" val="3354257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6B310F-E689-498B-87BE-BD20B0946994}" type="datetimeFigureOut">
              <a:rPr lang="en-GB" smtClean="0"/>
              <a:t>4/27/16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967C06-C664-4D3A-985E-289C9E0929C2}" type="slidenum">
              <a:rPr lang="en-GB" smtClean="0"/>
              <a:t>‹#›</a:t>
            </a:fld>
            <a:endParaRPr lang="en-GB"/>
          </a:p>
        </p:txBody>
      </p:sp>
    </p:spTree>
    <p:extLst>
      <p:ext uri="{BB962C8B-B14F-4D97-AF65-F5344CB8AC3E}">
        <p14:creationId xmlns:p14="http://schemas.microsoft.com/office/powerpoint/2010/main" val="4185509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6B310F-E689-498B-87BE-BD20B0946994}" type="datetimeFigureOut">
              <a:rPr lang="en-GB" smtClean="0"/>
              <a:t>4/27/16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967C06-C664-4D3A-985E-289C9E0929C2}" type="slidenum">
              <a:rPr lang="en-GB" smtClean="0"/>
              <a:t>‹#›</a:t>
            </a:fld>
            <a:endParaRPr lang="en-GB"/>
          </a:p>
        </p:txBody>
      </p:sp>
    </p:spTree>
    <p:extLst>
      <p:ext uri="{BB962C8B-B14F-4D97-AF65-F5344CB8AC3E}">
        <p14:creationId xmlns:p14="http://schemas.microsoft.com/office/powerpoint/2010/main" val="520047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6B310F-E689-498B-87BE-BD20B0946994}" type="datetimeFigureOut">
              <a:rPr lang="en-GB" smtClean="0"/>
              <a:t>4/27/16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967C06-C664-4D3A-985E-289C9E0929C2}" type="slidenum">
              <a:rPr lang="en-GB" smtClean="0"/>
              <a:t>‹#›</a:t>
            </a:fld>
            <a:endParaRPr lang="en-GB"/>
          </a:p>
        </p:txBody>
      </p:sp>
    </p:spTree>
    <p:extLst>
      <p:ext uri="{BB962C8B-B14F-4D97-AF65-F5344CB8AC3E}">
        <p14:creationId xmlns:p14="http://schemas.microsoft.com/office/powerpoint/2010/main" val="1391199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6B310F-E689-498B-87BE-BD20B0946994}" type="datetimeFigureOut">
              <a:rPr lang="en-GB" smtClean="0"/>
              <a:t>4/27/16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967C06-C664-4D3A-985E-289C9E0929C2}" type="slidenum">
              <a:rPr lang="en-GB" smtClean="0"/>
              <a:t>‹#›</a:t>
            </a:fld>
            <a:endParaRPr lang="en-GB"/>
          </a:p>
        </p:txBody>
      </p:sp>
    </p:spTree>
    <p:extLst>
      <p:ext uri="{BB962C8B-B14F-4D97-AF65-F5344CB8AC3E}">
        <p14:creationId xmlns:p14="http://schemas.microsoft.com/office/powerpoint/2010/main" val="3353585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6B310F-E689-498B-87BE-BD20B0946994}" type="datetimeFigureOut">
              <a:rPr lang="en-GB" smtClean="0"/>
              <a:t>4/27/16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967C06-C664-4D3A-985E-289C9E0929C2}" type="slidenum">
              <a:rPr lang="en-GB" smtClean="0"/>
              <a:t>‹#›</a:t>
            </a:fld>
            <a:endParaRPr lang="en-GB"/>
          </a:p>
        </p:txBody>
      </p:sp>
    </p:spTree>
    <p:extLst>
      <p:ext uri="{BB962C8B-B14F-4D97-AF65-F5344CB8AC3E}">
        <p14:creationId xmlns:p14="http://schemas.microsoft.com/office/powerpoint/2010/main" val="282273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6B310F-E689-498B-87BE-BD20B0946994}" type="datetimeFigureOut">
              <a:rPr lang="en-GB" smtClean="0"/>
              <a:t>4/27/16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967C06-C664-4D3A-985E-289C9E0929C2}" type="slidenum">
              <a:rPr lang="en-GB" smtClean="0"/>
              <a:t>‹#›</a:t>
            </a:fld>
            <a:endParaRPr lang="en-GB"/>
          </a:p>
        </p:txBody>
      </p:sp>
    </p:spTree>
    <p:extLst>
      <p:ext uri="{BB962C8B-B14F-4D97-AF65-F5344CB8AC3E}">
        <p14:creationId xmlns:p14="http://schemas.microsoft.com/office/powerpoint/2010/main" val="2133287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B310F-E689-498B-87BE-BD20B0946994}" type="datetimeFigureOut">
              <a:rPr lang="en-GB" smtClean="0"/>
              <a:t>4/27/16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967C06-C664-4D3A-985E-289C9E0929C2}" type="slidenum">
              <a:rPr lang="en-GB" smtClean="0"/>
              <a:t>‹#›</a:t>
            </a:fld>
            <a:endParaRPr lang="en-GB"/>
          </a:p>
        </p:txBody>
      </p:sp>
    </p:spTree>
    <p:extLst>
      <p:ext uri="{BB962C8B-B14F-4D97-AF65-F5344CB8AC3E}">
        <p14:creationId xmlns:p14="http://schemas.microsoft.com/office/powerpoint/2010/main" val="2426895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6B310F-E689-498B-87BE-BD20B0946994}" type="datetimeFigureOut">
              <a:rPr lang="en-GB" smtClean="0"/>
              <a:t>4/27/16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967C06-C664-4D3A-985E-289C9E0929C2}" type="slidenum">
              <a:rPr lang="en-GB" smtClean="0"/>
              <a:t>‹#›</a:t>
            </a:fld>
            <a:endParaRPr lang="en-GB"/>
          </a:p>
        </p:txBody>
      </p:sp>
    </p:spTree>
    <p:extLst>
      <p:ext uri="{BB962C8B-B14F-4D97-AF65-F5344CB8AC3E}">
        <p14:creationId xmlns:p14="http://schemas.microsoft.com/office/powerpoint/2010/main" val="3269396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6B310F-E689-498B-87BE-BD20B0946994}" type="datetimeFigureOut">
              <a:rPr lang="en-GB" smtClean="0"/>
              <a:t>4/27/16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967C06-C664-4D3A-985E-289C9E0929C2}" type="slidenum">
              <a:rPr lang="en-GB" smtClean="0"/>
              <a:t>‹#›</a:t>
            </a:fld>
            <a:endParaRPr lang="en-GB"/>
          </a:p>
        </p:txBody>
      </p:sp>
    </p:spTree>
    <p:extLst>
      <p:ext uri="{BB962C8B-B14F-4D97-AF65-F5344CB8AC3E}">
        <p14:creationId xmlns:p14="http://schemas.microsoft.com/office/powerpoint/2010/main" val="490506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B310F-E689-498B-87BE-BD20B0946994}" type="datetimeFigureOut">
              <a:rPr lang="en-GB" smtClean="0"/>
              <a:t>4/27/16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967C06-C664-4D3A-985E-289C9E0929C2}" type="slidenum">
              <a:rPr lang="en-GB" smtClean="0"/>
              <a:t>‹#›</a:t>
            </a:fld>
            <a:endParaRPr lang="en-GB"/>
          </a:p>
        </p:txBody>
      </p:sp>
      <p:pic>
        <p:nvPicPr>
          <p:cNvPr id="7" name="Picture 6" descr="EJN logo_horizont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1521" y="260649"/>
            <a:ext cx="2269014" cy="720080"/>
          </a:xfrm>
          <a:prstGeom prst="rect">
            <a:avLst/>
          </a:prstGeom>
        </p:spPr>
      </p:pic>
      <p:pic>
        <p:nvPicPr>
          <p:cNvPr id="8" name="Picture 7"/>
          <p:cNvPicPr>
            <a:picLocks noChangeAspect="1"/>
          </p:cNvPicPr>
          <p:nvPr userDrawn="1"/>
        </p:nvPicPr>
        <p:blipFill rotWithShape="1">
          <a:blip r:embed="rId14"/>
          <a:srcRect t="61016" r="2625" b="14702"/>
          <a:stretch/>
        </p:blipFill>
        <p:spPr>
          <a:xfrm>
            <a:off x="0" y="6309320"/>
            <a:ext cx="9252520" cy="648072"/>
          </a:xfrm>
          <a:prstGeom prst="rect">
            <a:avLst/>
          </a:prstGeom>
        </p:spPr>
      </p:pic>
      <p:sp>
        <p:nvSpPr>
          <p:cNvPr id="9" name="TextBox 8"/>
          <p:cNvSpPr txBox="1"/>
          <p:nvPr userDrawn="1"/>
        </p:nvSpPr>
        <p:spPr>
          <a:xfrm>
            <a:off x="0" y="6381328"/>
            <a:ext cx="9144000" cy="369332"/>
          </a:xfrm>
          <a:prstGeom prst="rect">
            <a:avLst/>
          </a:prstGeom>
          <a:noFill/>
        </p:spPr>
        <p:txBody>
          <a:bodyPr wrap="square" rtlCol="0">
            <a:spAutoFit/>
          </a:bodyPr>
          <a:lstStyle/>
          <a:p>
            <a:pPr algn="ctr"/>
            <a:r>
              <a:rPr lang="en-US" dirty="0" err="1">
                <a:solidFill>
                  <a:schemeClr val="bg1"/>
                </a:solidFill>
              </a:rPr>
              <a:t>ethicaljournalismnetwork.org</a:t>
            </a:r>
            <a:r>
              <a:rPr lang="en-US" dirty="0">
                <a:solidFill>
                  <a:schemeClr val="bg1"/>
                </a:solidFill>
              </a:rPr>
              <a:t>				@</a:t>
            </a:r>
            <a:r>
              <a:rPr lang="en-US" dirty="0" err="1">
                <a:solidFill>
                  <a:schemeClr val="bg1"/>
                </a:solidFill>
              </a:rPr>
              <a:t>EJNetwork</a:t>
            </a:r>
            <a:endParaRPr lang="en-US" dirty="0">
              <a:solidFill>
                <a:schemeClr val="bg1"/>
              </a:solidFill>
            </a:endParaRPr>
          </a:p>
        </p:txBody>
      </p:sp>
    </p:spTree>
    <p:extLst>
      <p:ext uri="{BB962C8B-B14F-4D97-AF65-F5344CB8AC3E}">
        <p14:creationId xmlns:p14="http://schemas.microsoft.com/office/powerpoint/2010/main" val="39517164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JN_Moving Stories_Full Report_Fiinal-page-001.jpg"/>
          <p:cNvPicPr>
            <a:picLocks noChangeAspect="1"/>
          </p:cNvPicPr>
          <p:nvPr/>
        </p:nvPicPr>
        <p:blipFill rotWithShape="1">
          <a:blip r:embed="rId2" cstate="print">
            <a:extLst>
              <a:ext uri="{28A0092B-C50C-407E-A947-70E740481C1C}">
                <a14:useLocalDpi xmlns:a14="http://schemas.microsoft.com/office/drawing/2010/main" val="0"/>
              </a:ext>
            </a:extLst>
          </a:blip>
          <a:srcRect t="17985" b="38067"/>
          <a:stretch/>
        </p:blipFill>
        <p:spPr>
          <a:xfrm>
            <a:off x="1" y="1124744"/>
            <a:ext cx="9222409" cy="5733257"/>
          </a:xfrm>
          <a:prstGeom prst="rect">
            <a:avLst/>
          </a:prstGeom>
        </p:spPr>
      </p:pic>
      <p:sp>
        <p:nvSpPr>
          <p:cNvPr id="2" name="Title 1"/>
          <p:cNvSpPr>
            <a:spLocks noGrp="1"/>
          </p:cNvSpPr>
          <p:nvPr>
            <p:ph type="title"/>
          </p:nvPr>
        </p:nvSpPr>
        <p:spPr/>
        <p:txBody>
          <a:bodyPr/>
          <a:lstStyle/>
          <a:p>
            <a:pPr algn="r"/>
            <a:r>
              <a:rPr lang="en-GB" dirty="0"/>
              <a:t>   			</a:t>
            </a:r>
            <a:r>
              <a:rPr lang="en-GB" sz="2800" b="1" dirty="0"/>
              <a:t>Aidan White, Director</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8109034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JN_Moving Stories_Full Report_Fiinal-page-001.jpg"/>
          <p:cNvPicPr>
            <a:picLocks noChangeAspect="1"/>
          </p:cNvPicPr>
          <p:nvPr/>
        </p:nvPicPr>
        <p:blipFill rotWithShape="1">
          <a:blip r:embed="rId2" cstate="print">
            <a:extLst>
              <a:ext uri="{28A0092B-C50C-407E-A947-70E740481C1C}">
                <a14:useLocalDpi xmlns:a14="http://schemas.microsoft.com/office/drawing/2010/main" val="0"/>
              </a:ext>
            </a:extLst>
          </a:blip>
          <a:srcRect t="60905" r="-384" b="15227"/>
          <a:stretch/>
        </p:blipFill>
        <p:spPr>
          <a:xfrm>
            <a:off x="-14324" y="-21161"/>
            <a:ext cx="9266844" cy="6474497"/>
          </a:xfrm>
          <a:prstGeom prst="rect">
            <a:avLst/>
          </a:prstGeom>
        </p:spPr>
      </p:pic>
      <p:sp>
        <p:nvSpPr>
          <p:cNvPr id="2" name="Title 1"/>
          <p:cNvSpPr>
            <a:spLocks noGrp="1"/>
          </p:cNvSpPr>
          <p:nvPr>
            <p:ph type="title"/>
          </p:nvPr>
        </p:nvSpPr>
        <p:spPr/>
        <p:txBody>
          <a:bodyPr/>
          <a:lstStyle/>
          <a:p>
            <a:pPr algn="ctr"/>
            <a:r>
              <a:rPr lang="en-GB" b="1" dirty="0">
                <a:solidFill>
                  <a:srgbClr val="F38B3C"/>
                </a:solidFill>
                <a:latin typeface="Bookman Old Style" panose="02050604050505020204" pitchFamily="18" charset="0"/>
              </a:rPr>
              <a:t>Ethical Challenges</a:t>
            </a:r>
          </a:p>
        </p:txBody>
      </p:sp>
      <p:sp>
        <p:nvSpPr>
          <p:cNvPr id="3" name="Content Placeholder 2"/>
          <p:cNvSpPr>
            <a:spLocks noGrp="1"/>
          </p:cNvSpPr>
          <p:nvPr>
            <p:ph idx="1"/>
          </p:nvPr>
        </p:nvSpPr>
        <p:spPr>
          <a:xfrm>
            <a:off x="467576" y="1196752"/>
            <a:ext cx="8280888" cy="5330093"/>
          </a:xfrm>
        </p:spPr>
        <p:txBody>
          <a:bodyPr>
            <a:normAutofit/>
          </a:bodyPr>
          <a:lstStyle/>
          <a:p>
            <a:r>
              <a:rPr lang="en-GB" sz="3200" dirty="0">
                <a:solidFill>
                  <a:srgbClr val="FFFFFF"/>
                </a:solidFill>
              </a:rPr>
              <a:t>Migrants and refugees are victims of hate-speech. Media fail to expose intolerance.</a:t>
            </a:r>
          </a:p>
          <a:p>
            <a:r>
              <a:rPr lang="en-GB" sz="3200" dirty="0">
                <a:solidFill>
                  <a:srgbClr val="FFFFFF"/>
                </a:solidFill>
              </a:rPr>
              <a:t>A rush to publish means fact-checking and verifying images is overlooked.</a:t>
            </a:r>
          </a:p>
          <a:p>
            <a:r>
              <a:rPr lang="en-GB" sz="3200" dirty="0">
                <a:solidFill>
                  <a:srgbClr val="FFFFFF"/>
                </a:solidFill>
              </a:rPr>
              <a:t>The rights of children and vulnerable minorities are  forgotten.</a:t>
            </a:r>
          </a:p>
          <a:p>
            <a:r>
              <a:rPr lang="en-GB" sz="3200" dirty="0">
                <a:solidFill>
                  <a:srgbClr val="FFFFFF"/>
                </a:solidFill>
              </a:rPr>
              <a:t>Access to few migrant sources leads to  unbalanced reporting and a lack of fairness.</a:t>
            </a:r>
          </a:p>
          <a:p>
            <a:r>
              <a:rPr lang="en-GB" sz="3200" dirty="0">
                <a:solidFill>
                  <a:srgbClr val="FFFFFF"/>
                </a:solidFill>
              </a:rPr>
              <a:t>There is not enough informed, factual and historical background to provide context</a:t>
            </a:r>
          </a:p>
          <a:p>
            <a:endParaRPr lang="en-GB" dirty="0"/>
          </a:p>
        </p:txBody>
      </p:sp>
    </p:spTree>
    <p:extLst>
      <p:ext uri="{BB962C8B-B14F-4D97-AF65-F5344CB8AC3E}">
        <p14:creationId xmlns:p14="http://schemas.microsoft.com/office/powerpoint/2010/main" val="27865426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JN_Moving Stories_Full Report_Fiinal-page-001.jpg"/>
          <p:cNvPicPr>
            <a:picLocks noChangeAspect="1"/>
          </p:cNvPicPr>
          <p:nvPr/>
        </p:nvPicPr>
        <p:blipFill rotWithShape="1">
          <a:blip r:embed="rId2" cstate="print">
            <a:extLst>
              <a:ext uri="{28A0092B-C50C-407E-A947-70E740481C1C}">
                <a14:useLocalDpi xmlns:a14="http://schemas.microsoft.com/office/drawing/2010/main" val="0"/>
              </a:ext>
            </a:extLst>
          </a:blip>
          <a:srcRect t="60905" r="-384" b="15227"/>
          <a:stretch/>
        </p:blipFill>
        <p:spPr>
          <a:xfrm>
            <a:off x="-14324" y="-21161"/>
            <a:ext cx="9266844" cy="6474497"/>
          </a:xfrm>
          <a:prstGeom prst="rect">
            <a:avLst/>
          </a:prstGeom>
        </p:spPr>
      </p:pic>
      <p:pic>
        <p:nvPicPr>
          <p:cNvPr id="2" name="Picture 1"/>
          <p:cNvPicPr>
            <a:picLocks noChangeAspect="1"/>
          </p:cNvPicPr>
          <p:nvPr/>
        </p:nvPicPr>
        <p:blipFill>
          <a:blip r:embed="rId3"/>
          <a:stretch>
            <a:fillRect/>
          </a:stretch>
        </p:blipFill>
        <p:spPr>
          <a:xfrm>
            <a:off x="899592" y="332656"/>
            <a:ext cx="7550508" cy="5801270"/>
          </a:xfrm>
          <a:prstGeom prst="rect">
            <a:avLst/>
          </a:prstGeom>
        </p:spPr>
      </p:pic>
    </p:spTree>
    <p:extLst>
      <p:ext uri="{BB962C8B-B14F-4D97-AF65-F5344CB8AC3E}">
        <p14:creationId xmlns:p14="http://schemas.microsoft.com/office/powerpoint/2010/main" val="32935531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JN_Moving Stories_Full Report_Fiinal-page-001.jpg"/>
          <p:cNvPicPr>
            <a:picLocks noChangeAspect="1"/>
          </p:cNvPicPr>
          <p:nvPr/>
        </p:nvPicPr>
        <p:blipFill rotWithShape="1">
          <a:blip r:embed="rId2" cstate="print">
            <a:extLst>
              <a:ext uri="{28A0092B-C50C-407E-A947-70E740481C1C}">
                <a14:useLocalDpi xmlns:a14="http://schemas.microsoft.com/office/drawing/2010/main" val="0"/>
              </a:ext>
            </a:extLst>
          </a:blip>
          <a:srcRect t="60905" r="-384" b="15227"/>
          <a:stretch/>
        </p:blipFill>
        <p:spPr>
          <a:xfrm>
            <a:off x="-14324" y="-21161"/>
            <a:ext cx="9266844" cy="6474497"/>
          </a:xfrm>
          <a:prstGeom prst="rect">
            <a:avLst/>
          </a:prstGeom>
        </p:spPr>
      </p:pic>
      <p:sp>
        <p:nvSpPr>
          <p:cNvPr id="2" name="Title 1"/>
          <p:cNvSpPr>
            <a:spLocks noGrp="1"/>
          </p:cNvSpPr>
          <p:nvPr>
            <p:ph type="title"/>
          </p:nvPr>
        </p:nvSpPr>
        <p:spPr/>
        <p:txBody>
          <a:bodyPr/>
          <a:lstStyle/>
          <a:p>
            <a:pPr algn="ctr"/>
            <a:r>
              <a:rPr lang="en-GB" b="1" dirty="0">
                <a:solidFill>
                  <a:srgbClr val="F38B3C"/>
                </a:solidFill>
                <a:latin typeface="Bookman Old Style" panose="02050604050505020204" pitchFamily="18" charset="0"/>
              </a:rPr>
              <a:t>Numbers or Humanity?</a:t>
            </a:r>
          </a:p>
        </p:txBody>
      </p:sp>
      <p:sp>
        <p:nvSpPr>
          <p:cNvPr id="3" name="Content Placeholder 2"/>
          <p:cNvSpPr>
            <a:spLocks noGrp="1"/>
          </p:cNvSpPr>
          <p:nvPr>
            <p:ph idx="1"/>
          </p:nvPr>
        </p:nvSpPr>
        <p:spPr/>
        <p:txBody>
          <a:bodyPr>
            <a:noAutofit/>
          </a:bodyPr>
          <a:lstStyle/>
          <a:p>
            <a:r>
              <a:rPr lang="en-GB" sz="3200" dirty="0">
                <a:solidFill>
                  <a:srgbClr val="FFFFFF"/>
                </a:solidFill>
              </a:rPr>
              <a:t>Media tell the story either according to the numbers – using pejorative terms like “waves, swarms, or invasions” – often driven by careless or deliberate political language </a:t>
            </a:r>
          </a:p>
          <a:p>
            <a:r>
              <a:rPr lang="en-GB" sz="3200" dirty="0">
                <a:solidFill>
                  <a:srgbClr val="FFFFFF"/>
                </a:solidFill>
              </a:rPr>
              <a:t>Or they focus on human tragedy – as in the case of </a:t>
            </a:r>
            <a:r>
              <a:rPr lang="en-GB" sz="3200" dirty="0" err="1">
                <a:solidFill>
                  <a:srgbClr val="FFFFFF"/>
                </a:solidFill>
              </a:rPr>
              <a:t>Aylan</a:t>
            </a:r>
            <a:r>
              <a:rPr lang="en-GB" sz="3200" dirty="0">
                <a:solidFill>
                  <a:srgbClr val="FFFFFF"/>
                </a:solidFill>
              </a:rPr>
              <a:t> </a:t>
            </a:r>
            <a:r>
              <a:rPr lang="en-GB" sz="3200" dirty="0" err="1">
                <a:solidFill>
                  <a:srgbClr val="FFFFFF"/>
                </a:solidFill>
              </a:rPr>
              <a:t>Kurdi</a:t>
            </a:r>
            <a:endParaRPr lang="en-GB" sz="3200" dirty="0">
              <a:solidFill>
                <a:srgbClr val="FFFFFF"/>
              </a:solidFill>
            </a:endParaRPr>
          </a:p>
          <a:p>
            <a:r>
              <a:rPr lang="en-GB" sz="3200" dirty="0">
                <a:solidFill>
                  <a:srgbClr val="FFFFFF"/>
                </a:solidFill>
              </a:rPr>
              <a:t>Both angles are legitimate, but a focus only on one is inevitably unbalanced</a:t>
            </a:r>
          </a:p>
        </p:txBody>
      </p:sp>
    </p:spTree>
    <p:extLst>
      <p:ext uri="{BB962C8B-B14F-4D97-AF65-F5344CB8AC3E}">
        <p14:creationId xmlns:p14="http://schemas.microsoft.com/office/powerpoint/2010/main" val="39768155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JN_Moving Stories_Full Report_Fiinal-page-001.jpg"/>
          <p:cNvPicPr>
            <a:picLocks noChangeAspect="1"/>
          </p:cNvPicPr>
          <p:nvPr/>
        </p:nvPicPr>
        <p:blipFill rotWithShape="1">
          <a:blip r:embed="rId2" cstate="print">
            <a:extLst>
              <a:ext uri="{28A0092B-C50C-407E-A947-70E740481C1C}">
                <a14:useLocalDpi xmlns:a14="http://schemas.microsoft.com/office/drawing/2010/main" val="0"/>
              </a:ext>
            </a:extLst>
          </a:blip>
          <a:srcRect t="60905" r="-384" b="15227"/>
          <a:stretch/>
        </p:blipFill>
        <p:spPr>
          <a:xfrm>
            <a:off x="-14324" y="-21161"/>
            <a:ext cx="9266844" cy="6474497"/>
          </a:xfrm>
          <a:prstGeom prst="rect">
            <a:avLst/>
          </a:prstGeom>
        </p:spPr>
      </p:pic>
      <p:pic>
        <p:nvPicPr>
          <p:cNvPr id="2" name="Picture 1"/>
          <p:cNvPicPr>
            <a:picLocks noChangeAspect="1"/>
          </p:cNvPicPr>
          <p:nvPr/>
        </p:nvPicPr>
        <p:blipFill rotWithShape="1">
          <a:blip r:embed="rId3"/>
          <a:srcRect l="1899" b="2397"/>
          <a:stretch/>
        </p:blipFill>
        <p:spPr>
          <a:xfrm>
            <a:off x="251520" y="476672"/>
            <a:ext cx="8694398" cy="5464106"/>
          </a:xfrm>
          <a:prstGeom prst="rect">
            <a:avLst/>
          </a:prstGeom>
        </p:spPr>
      </p:pic>
    </p:spTree>
    <p:extLst>
      <p:ext uri="{BB962C8B-B14F-4D97-AF65-F5344CB8AC3E}">
        <p14:creationId xmlns:p14="http://schemas.microsoft.com/office/powerpoint/2010/main" val="7885890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JN_Moving Stories_Full Report_Fiinal-page-001.jpg"/>
          <p:cNvPicPr>
            <a:picLocks noChangeAspect="1"/>
          </p:cNvPicPr>
          <p:nvPr/>
        </p:nvPicPr>
        <p:blipFill rotWithShape="1">
          <a:blip r:embed="rId2" cstate="print">
            <a:extLst>
              <a:ext uri="{28A0092B-C50C-407E-A947-70E740481C1C}">
                <a14:useLocalDpi xmlns:a14="http://schemas.microsoft.com/office/drawing/2010/main" val="0"/>
              </a:ext>
            </a:extLst>
          </a:blip>
          <a:srcRect t="60905" r="-384" b="15227"/>
          <a:stretch/>
        </p:blipFill>
        <p:spPr>
          <a:xfrm>
            <a:off x="-14324" y="-21161"/>
            <a:ext cx="9266844" cy="6474497"/>
          </a:xfrm>
          <a:prstGeom prst="rect">
            <a:avLst/>
          </a:prstGeom>
        </p:spPr>
      </p:pic>
      <p:sp>
        <p:nvSpPr>
          <p:cNvPr id="4" name="Title 3"/>
          <p:cNvSpPr>
            <a:spLocks noGrp="1"/>
          </p:cNvSpPr>
          <p:nvPr>
            <p:ph type="title"/>
          </p:nvPr>
        </p:nvSpPr>
        <p:spPr/>
        <p:txBody>
          <a:bodyPr/>
          <a:lstStyle/>
          <a:p>
            <a:pPr algn="ctr"/>
            <a:r>
              <a:rPr lang="en-GB" b="1" dirty="0">
                <a:solidFill>
                  <a:srgbClr val="F38B3C"/>
                </a:solidFill>
                <a:latin typeface="Bookman Old Style" panose="02050604050505020204" pitchFamily="18" charset="0"/>
              </a:rPr>
              <a:t>What Can We Do?</a:t>
            </a:r>
          </a:p>
        </p:txBody>
      </p:sp>
      <p:sp>
        <p:nvSpPr>
          <p:cNvPr id="5" name="Content Placeholder 4"/>
          <p:cNvSpPr>
            <a:spLocks noGrp="1"/>
          </p:cNvSpPr>
          <p:nvPr>
            <p:ph idx="1"/>
          </p:nvPr>
        </p:nvSpPr>
        <p:spPr>
          <a:xfrm>
            <a:off x="628650" y="1772816"/>
            <a:ext cx="8249478" cy="4056484"/>
          </a:xfrm>
        </p:spPr>
        <p:txBody>
          <a:bodyPr>
            <a:noAutofit/>
          </a:bodyPr>
          <a:lstStyle/>
          <a:p>
            <a:r>
              <a:rPr lang="en-GB" sz="3000" dirty="0">
                <a:solidFill>
                  <a:srgbClr val="FFFFFF"/>
                </a:solidFill>
              </a:rPr>
              <a:t>Hire specialist correspondents</a:t>
            </a:r>
          </a:p>
          <a:p>
            <a:r>
              <a:rPr lang="en-GB" sz="3000" dirty="0">
                <a:solidFill>
                  <a:srgbClr val="FFFFFF"/>
                </a:solidFill>
              </a:rPr>
              <a:t>Media training – on International law and rights</a:t>
            </a:r>
          </a:p>
          <a:p>
            <a:r>
              <a:rPr lang="en-GB" sz="3000" dirty="0">
                <a:solidFill>
                  <a:srgbClr val="FFFFFF"/>
                </a:solidFill>
              </a:rPr>
              <a:t>Establish links with migrant and refugee groups</a:t>
            </a:r>
          </a:p>
          <a:p>
            <a:r>
              <a:rPr lang="en-GB" sz="3000" dirty="0">
                <a:solidFill>
                  <a:srgbClr val="FFFFFF"/>
                </a:solidFill>
              </a:rPr>
              <a:t>Employ people from minorities in newsrooms</a:t>
            </a:r>
          </a:p>
          <a:p>
            <a:r>
              <a:rPr lang="en-GB" sz="3000" dirty="0">
                <a:solidFill>
                  <a:srgbClr val="FFFFFF"/>
                </a:solidFill>
              </a:rPr>
              <a:t>Use reliable sources and from migrant community</a:t>
            </a:r>
          </a:p>
          <a:p>
            <a:r>
              <a:rPr lang="en-GB" sz="3000" dirty="0">
                <a:solidFill>
                  <a:srgbClr val="FFFFFF"/>
                </a:solidFill>
              </a:rPr>
              <a:t>Challenge intolerance in political affairs</a:t>
            </a:r>
          </a:p>
          <a:p>
            <a:r>
              <a:rPr lang="en-GB" sz="3000" dirty="0">
                <a:solidFill>
                  <a:srgbClr val="FFFFFF"/>
                </a:solidFill>
              </a:rPr>
              <a:t>Promote responsible communications online</a:t>
            </a:r>
          </a:p>
        </p:txBody>
      </p:sp>
    </p:spTree>
    <p:extLst>
      <p:ext uri="{BB962C8B-B14F-4D97-AF65-F5344CB8AC3E}">
        <p14:creationId xmlns:p14="http://schemas.microsoft.com/office/powerpoint/2010/main" val="35446039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JN_Moving Stories_Full Report_Fiinal-page-001.jpg"/>
          <p:cNvPicPr>
            <a:picLocks noChangeAspect="1"/>
          </p:cNvPicPr>
          <p:nvPr/>
        </p:nvPicPr>
        <p:blipFill rotWithShape="1">
          <a:blip r:embed="rId2" cstate="print">
            <a:extLst>
              <a:ext uri="{28A0092B-C50C-407E-A947-70E740481C1C}">
                <a14:useLocalDpi xmlns:a14="http://schemas.microsoft.com/office/drawing/2010/main" val="0"/>
              </a:ext>
            </a:extLst>
          </a:blip>
          <a:srcRect t="60905" r="-384" b="15227"/>
          <a:stretch/>
        </p:blipFill>
        <p:spPr>
          <a:xfrm>
            <a:off x="-14324" y="-21161"/>
            <a:ext cx="9266844" cy="6474497"/>
          </a:xfrm>
          <a:prstGeom prst="rect">
            <a:avLst/>
          </a:prstGeom>
        </p:spPr>
      </p:pic>
      <p:sp>
        <p:nvSpPr>
          <p:cNvPr id="2" name="Title 1"/>
          <p:cNvSpPr>
            <a:spLocks noGrp="1"/>
          </p:cNvSpPr>
          <p:nvPr>
            <p:ph type="title"/>
          </p:nvPr>
        </p:nvSpPr>
        <p:spPr/>
        <p:txBody>
          <a:bodyPr/>
          <a:lstStyle/>
          <a:p>
            <a:pPr algn="ctr"/>
            <a:r>
              <a:rPr lang="en-GB" b="1" dirty="0">
                <a:solidFill>
                  <a:srgbClr val="F38B3C"/>
                </a:solidFill>
                <a:latin typeface="Bookman Old Style" panose="02050604050505020204" pitchFamily="18" charset="0"/>
              </a:rPr>
              <a:t>Focus on Hate - Speech</a:t>
            </a:r>
          </a:p>
        </p:txBody>
      </p:sp>
      <p:sp>
        <p:nvSpPr>
          <p:cNvPr id="3" name="Content Placeholder 2"/>
          <p:cNvSpPr>
            <a:spLocks noGrp="1"/>
          </p:cNvSpPr>
          <p:nvPr>
            <p:ph idx="1"/>
          </p:nvPr>
        </p:nvSpPr>
        <p:spPr>
          <a:xfrm>
            <a:off x="367323" y="1406768"/>
            <a:ext cx="8596923" cy="5220677"/>
          </a:xfrm>
        </p:spPr>
        <p:txBody>
          <a:bodyPr>
            <a:noAutofit/>
          </a:bodyPr>
          <a:lstStyle/>
          <a:p>
            <a:r>
              <a:rPr lang="en-GB" sz="3200" dirty="0">
                <a:solidFill>
                  <a:srgbClr val="FFFFFF"/>
                </a:solidFill>
              </a:rPr>
              <a:t>Develop Tools for Journalists, Educators and Others such as the 5-Point Test</a:t>
            </a:r>
          </a:p>
          <a:p>
            <a:pPr marL="514350" indent="-514350">
              <a:buFont typeface="+mj-lt"/>
              <a:buAutoNum type="arabicPeriod"/>
            </a:pPr>
            <a:r>
              <a:rPr lang="en-GB" sz="3200" dirty="0">
                <a:solidFill>
                  <a:srgbClr val="FFFFFF"/>
                </a:solidFill>
              </a:rPr>
              <a:t>Status of the Speaker</a:t>
            </a:r>
          </a:p>
          <a:p>
            <a:pPr marL="514350" indent="-514350">
              <a:buFont typeface="+mj-lt"/>
              <a:buAutoNum type="arabicPeriod"/>
            </a:pPr>
            <a:r>
              <a:rPr lang="en-GB" sz="3200" dirty="0">
                <a:solidFill>
                  <a:srgbClr val="FFFFFF"/>
                </a:solidFill>
              </a:rPr>
              <a:t>Reach of the Speech</a:t>
            </a:r>
          </a:p>
          <a:p>
            <a:pPr marL="514350" indent="-514350">
              <a:buFont typeface="+mj-lt"/>
              <a:buAutoNum type="arabicPeriod"/>
            </a:pPr>
            <a:r>
              <a:rPr lang="en-GB" sz="3200" dirty="0">
                <a:solidFill>
                  <a:srgbClr val="FFFFFF"/>
                </a:solidFill>
              </a:rPr>
              <a:t>Intention of the Speech</a:t>
            </a:r>
          </a:p>
          <a:p>
            <a:pPr marL="514350" indent="-514350">
              <a:buFont typeface="+mj-lt"/>
              <a:buAutoNum type="arabicPeriod"/>
            </a:pPr>
            <a:r>
              <a:rPr lang="en-GB" sz="3200" dirty="0">
                <a:solidFill>
                  <a:srgbClr val="FFFFFF"/>
                </a:solidFill>
              </a:rPr>
              <a:t>Content and Form</a:t>
            </a:r>
          </a:p>
          <a:p>
            <a:pPr marL="514350" indent="-514350">
              <a:buFont typeface="+mj-lt"/>
              <a:buAutoNum type="arabicPeriod"/>
            </a:pPr>
            <a:r>
              <a:rPr lang="en-GB" sz="3200" dirty="0">
                <a:solidFill>
                  <a:srgbClr val="FFFFFF"/>
                </a:solidFill>
              </a:rPr>
              <a:t>Economic, Social and Political Climate</a:t>
            </a:r>
          </a:p>
          <a:p>
            <a:r>
              <a:rPr lang="en-GB" sz="3200" dirty="0">
                <a:solidFill>
                  <a:srgbClr val="FFFFFF"/>
                </a:solidFill>
              </a:rPr>
              <a:t>Focus on Public Information – Media Literacy for Political, Religious, Community Leaders</a:t>
            </a:r>
          </a:p>
        </p:txBody>
      </p:sp>
    </p:spTree>
    <p:extLst>
      <p:ext uri="{BB962C8B-B14F-4D97-AF65-F5344CB8AC3E}">
        <p14:creationId xmlns:p14="http://schemas.microsoft.com/office/powerpoint/2010/main" val="39031553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JN_Moving Stories_Full Report_Fiinal-page-001.jpg"/>
          <p:cNvPicPr>
            <a:picLocks noChangeAspect="1"/>
          </p:cNvPicPr>
          <p:nvPr/>
        </p:nvPicPr>
        <p:blipFill rotWithShape="1">
          <a:blip r:embed="rId2" cstate="print">
            <a:extLst>
              <a:ext uri="{28A0092B-C50C-407E-A947-70E740481C1C}">
                <a14:useLocalDpi xmlns:a14="http://schemas.microsoft.com/office/drawing/2010/main" val="0"/>
              </a:ext>
            </a:extLst>
          </a:blip>
          <a:srcRect t="60905" r="-384" b="15227"/>
          <a:stretch/>
        </p:blipFill>
        <p:spPr>
          <a:xfrm>
            <a:off x="-14325" y="-21161"/>
            <a:ext cx="9988291" cy="6978553"/>
          </a:xfrm>
          <a:prstGeom prst="rect">
            <a:avLst/>
          </a:prstGeom>
        </p:spPr>
      </p:pic>
      <p:pic>
        <p:nvPicPr>
          <p:cNvPr id="7" name="Picture 6"/>
          <p:cNvPicPr>
            <a:picLocks noChangeAspect="1"/>
          </p:cNvPicPr>
          <p:nvPr/>
        </p:nvPicPr>
        <p:blipFill rotWithShape="1">
          <a:blip r:embed="rId3"/>
          <a:srcRect r="3685"/>
          <a:stretch/>
        </p:blipFill>
        <p:spPr>
          <a:xfrm>
            <a:off x="0" y="1"/>
            <a:ext cx="4840111" cy="6857999"/>
          </a:xfrm>
          <a:prstGeom prst="rect">
            <a:avLst/>
          </a:prstGeom>
        </p:spPr>
      </p:pic>
      <p:sp>
        <p:nvSpPr>
          <p:cNvPr id="10" name="Content Placeholder 9"/>
          <p:cNvSpPr>
            <a:spLocks noGrp="1"/>
          </p:cNvSpPr>
          <p:nvPr>
            <p:ph idx="1"/>
          </p:nvPr>
        </p:nvSpPr>
        <p:spPr>
          <a:xfrm>
            <a:off x="5111262" y="476672"/>
            <a:ext cx="3781218" cy="5700292"/>
          </a:xfrm>
        </p:spPr>
        <p:txBody>
          <a:bodyPr>
            <a:normAutofit/>
          </a:bodyPr>
          <a:lstStyle/>
          <a:p>
            <a:pPr marL="0" indent="0" algn="ctr">
              <a:buNone/>
            </a:pPr>
            <a:r>
              <a:rPr lang="en-GB" sz="3600" dirty="0"/>
              <a:t> </a:t>
            </a:r>
            <a:r>
              <a:rPr lang="en-GB" sz="3200" dirty="0">
                <a:solidFill>
                  <a:srgbClr val="FFFFFF"/>
                </a:solidFill>
              </a:rPr>
              <a:t>Migration is part of the human condition…</a:t>
            </a:r>
          </a:p>
          <a:p>
            <a:pPr marL="0" indent="0" algn="ctr">
              <a:buNone/>
            </a:pPr>
            <a:endParaRPr lang="en-GB" sz="3200" dirty="0">
              <a:solidFill>
                <a:srgbClr val="FFFFFF"/>
              </a:solidFill>
            </a:endParaRPr>
          </a:p>
          <a:p>
            <a:pPr marL="0" indent="0" algn="ctr">
              <a:buNone/>
            </a:pPr>
            <a:r>
              <a:rPr lang="en-GB" sz="3200" dirty="0">
                <a:solidFill>
                  <a:srgbClr val="FFFFFF"/>
                </a:solidFill>
              </a:rPr>
              <a:t>Our nations are built on migration … </a:t>
            </a:r>
          </a:p>
          <a:p>
            <a:pPr marL="0" indent="0" algn="ctr">
              <a:buNone/>
            </a:pPr>
            <a:endParaRPr lang="en-GB" sz="3200" dirty="0">
              <a:solidFill>
                <a:srgbClr val="FFFFFF"/>
              </a:solidFill>
            </a:endParaRPr>
          </a:p>
          <a:p>
            <a:pPr marL="0" indent="0" algn="ctr">
              <a:buNone/>
            </a:pPr>
            <a:r>
              <a:rPr lang="en-GB" sz="3200" dirty="0">
                <a:solidFill>
                  <a:srgbClr val="FFFFFF"/>
                </a:solidFill>
              </a:rPr>
              <a:t>Our economic and cultural future is rooted in the migration story. </a:t>
            </a:r>
          </a:p>
          <a:p>
            <a:pPr marL="0" indent="0" algn="ctr">
              <a:buNone/>
            </a:pPr>
            <a:endParaRPr lang="en-GB" sz="4000" dirty="0"/>
          </a:p>
        </p:txBody>
      </p:sp>
    </p:spTree>
    <p:extLst>
      <p:ext uri="{BB962C8B-B14F-4D97-AF65-F5344CB8AC3E}">
        <p14:creationId xmlns:p14="http://schemas.microsoft.com/office/powerpoint/2010/main" val="37222577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JN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1340768"/>
            <a:ext cx="3312368" cy="3725121"/>
          </a:xfrm>
          <a:prstGeom prst="rect">
            <a:avLst/>
          </a:prstGeom>
        </p:spPr>
      </p:pic>
    </p:spTree>
    <p:extLst>
      <p:ext uri="{BB962C8B-B14F-4D97-AF65-F5344CB8AC3E}">
        <p14:creationId xmlns:p14="http://schemas.microsoft.com/office/powerpoint/2010/main" val="8331595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JN_Moving Stories_Full Report_Fiinal-page-001.jpg"/>
          <p:cNvPicPr>
            <a:picLocks noChangeAspect="1"/>
          </p:cNvPicPr>
          <p:nvPr/>
        </p:nvPicPr>
        <p:blipFill rotWithShape="1">
          <a:blip r:embed="rId2" cstate="print">
            <a:extLst>
              <a:ext uri="{28A0092B-C50C-407E-A947-70E740481C1C}">
                <a14:useLocalDpi xmlns:a14="http://schemas.microsoft.com/office/drawing/2010/main" val="0"/>
              </a:ext>
            </a:extLst>
          </a:blip>
          <a:srcRect t="60905" r="-384" b="15227"/>
          <a:stretch/>
        </p:blipFill>
        <p:spPr>
          <a:xfrm>
            <a:off x="-14324" y="-21161"/>
            <a:ext cx="9266844" cy="6474497"/>
          </a:xfrm>
          <a:prstGeom prst="rect">
            <a:avLst/>
          </a:prstGeom>
        </p:spPr>
      </p:pic>
      <p:sp>
        <p:nvSpPr>
          <p:cNvPr id="2" name="Title 1"/>
          <p:cNvSpPr>
            <a:spLocks noGrp="1"/>
          </p:cNvSpPr>
          <p:nvPr>
            <p:ph type="title"/>
          </p:nvPr>
        </p:nvSpPr>
        <p:spPr>
          <a:xfrm>
            <a:off x="426939" y="1052736"/>
            <a:ext cx="8147248" cy="1440160"/>
          </a:xfrm>
        </p:spPr>
        <p:txBody>
          <a:bodyPr/>
          <a:lstStyle/>
          <a:p>
            <a:pPr algn="ctr"/>
            <a:r>
              <a:rPr lang="en-US" b="1" dirty="0">
                <a:solidFill>
                  <a:srgbClr val="F38B3C"/>
                </a:solidFill>
                <a:latin typeface="Bookman Old Style" panose="02050604050505020204" pitchFamily="18" charset="0"/>
              </a:rPr>
              <a:t>Who we are</a:t>
            </a:r>
          </a:p>
        </p:txBody>
      </p:sp>
      <p:sp>
        <p:nvSpPr>
          <p:cNvPr id="3" name="Content Placeholder 2"/>
          <p:cNvSpPr>
            <a:spLocks noGrp="1"/>
          </p:cNvSpPr>
          <p:nvPr>
            <p:ph idx="1"/>
          </p:nvPr>
        </p:nvSpPr>
        <p:spPr/>
        <p:txBody>
          <a:bodyPr>
            <a:normAutofit fontScale="92500" lnSpcReduction="20000"/>
          </a:bodyPr>
          <a:lstStyle/>
          <a:p>
            <a:pPr marL="114300" indent="0" algn="ctr">
              <a:buNone/>
            </a:pPr>
            <a:endParaRPr lang="en-US" sz="3600" dirty="0"/>
          </a:p>
          <a:p>
            <a:pPr marL="114300" indent="0" algn="ctr">
              <a:buNone/>
            </a:pPr>
            <a:r>
              <a:rPr lang="en-US" sz="4200" dirty="0">
                <a:solidFill>
                  <a:srgbClr val="FFFFFF"/>
                </a:solidFill>
              </a:rPr>
              <a:t>A coalition of media professional groups from around the world aiming to strengthen the craft of journalism by promoting ethics, good governance and media self-regulation in the digital age</a:t>
            </a:r>
            <a:endParaRPr lang="en-US" sz="4200" b="1" dirty="0">
              <a:solidFill>
                <a:srgbClr val="FFFFFF"/>
              </a:solidFill>
            </a:endParaRPr>
          </a:p>
          <a:p>
            <a:pPr marL="114300" indent="0" algn="ctr">
              <a:buNone/>
            </a:pPr>
            <a:endParaRPr lang="en-US" b="1" dirty="0"/>
          </a:p>
          <a:p>
            <a:pPr marL="114300" indent="0" algn="ctr">
              <a:buNone/>
            </a:pPr>
            <a:r>
              <a:rPr lang="en-US" sz="3600" b="1" dirty="0">
                <a:solidFill>
                  <a:srgbClr val="F38B3C"/>
                </a:solidFill>
              </a:rPr>
              <a:t>www.ethicaljournalismnetwork.org</a:t>
            </a:r>
            <a:endParaRPr lang="en-US" sz="3600" dirty="0">
              <a:solidFill>
                <a:srgbClr val="F38B3C"/>
              </a:solidFill>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Bookman Old Style" pitchFamily="18" charset="0"/>
                <a:ea typeface="Calibri" pitchFamily="34" charset="0"/>
                <a:cs typeface="Times New Roman" pitchFamily="18"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1924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Bookman Old Style" pitchFamily="18" charset="0"/>
                <a:ea typeface="Calibri" pitchFamily="34" charset="0"/>
                <a:cs typeface="Times New Roman" pitchFamily="18" charset="0"/>
              </a:rPr>
              <a:t>	</a:t>
            </a:r>
            <a:r>
              <a:rPr kumimoji="0" lang="en-US" sz="1100" b="0" i="0" u="none" strike="noStrike" cap="none" normalizeH="0" baseline="0" dirty="0">
                <a:ln>
                  <a:noFill/>
                </a:ln>
                <a:solidFill>
                  <a:schemeClr val="tx1"/>
                </a:solidFill>
                <a:effectLst/>
                <a:latin typeface="Arial" pitchFamily="34"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649583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JN_Moving Stories_Full Report_Fiinal-page-001.jpg"/>
          <p:cNvPicPr>
            <a:picLocks noChangeAspect="1"/>
          </p:cNvPicPr>
          <p:nvPr/>
        </p:nvPicPr>
        <p:blipFill rotWithShape="1">
          <a:blip r:embed="rId2" cstate="print">
            <a:extLst>
              <a:ext uri="{28A0092B-C50C-407E-A947-70E740481C1C}">
                <a14:useLocalDpi xmlns:a14="http://schemas.microsoft.com/office/drawing/2010/main" val="0"/>
              </a:ext>
            </a:extLst>
          </a:blip>
          <a:srcRect t="46708"/>
          <a:stretch/>
        </p:blipFill>
        <p:spPr>
          <a:xfrm>
            <a:off x="-1" y="0"/>
            <a:ext cx="9420482" cy="7101408"/>
          </a:xfrm>
          <a:prstGeom prst="rect">
            <a:avLst/>
          </a:prstGeom>
        </p:spPr>
      </p:pic>
      <p:sp>
        <p:nvSpPr>
          <p:cNvPr id="3" name="Content Placeholder 2"/>
          <p:cNvSpPr>
            <a:spLocks noGrp="1"/>
          </p:cNvSpPr>
          <p:nvPr>
            <p:ph idx="1"/>
          </p:nvPr>
        </p:nvSpPr>
        <p:spPr>
          <a:xfrm>
            <a:off x="827584" y="2132856"/>
            <a:ext cx="7742684" cy="2930769"/>
          </a:xfrm>
        </p:spPr>
        <p:txBody>
          <a:bodyPr/>
          <a:lstStyle/>
          <a:p>
            <a:pPr marL="0" indent="0">
              <a:buNone/>
            </a:pPr>
            <a:r>
              <a:rPr lang="en-GB" sz="3200" b="1" dirty="0">
                <a:solidFill>
                  <a:srgbClr val="F38B3C"/>
                </a:solidFill>
              </a:rPr>
              <a:t>Countries Covered:</a:t>
            </a:r>
          </a:p>
          <a:p>
            <a:pPr marL="0" indent="0">
              <a:buNone/>
            </a:pPr>
            <a:r>
              <a:rPr lang="en-GB" sz="3200" dirty="0">
                <a:solidFill>
                  <a:schemeClr val="bg1"/>
                </a:solidFill>
                <a:cs typeface="Georgia"/>
              </a:rPr>
              <a:t>Australia, Brazil, China, Bulgaria, Gambia, India, Italy, Lebanon, Nepal, Mexico, Great Britain, United States, South Africa, Turkey and European Union</a:t>
            </a:r>
          </a:p>
        </p:txBody>
      </p:sp>
    </p:spTree>
    <p:extLst>
      <p:ext uri="{BB962C8B-B14F-4D97-AF65-F5344CB8AC3E}">
        <p14:creationId xmlns:p14="http://schemas.microsoft.com/office/powerpoint/2010/main" val="6503467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JN_Moving Stories_Full Report_Fiinal-page-001.jpg"/>
          <p:cNvPicPr>
            <a:picLocks noChangeAspect="1"/>
          </p:cNvPicPr>
          <p:nvPr/>
        </p:nvPicPr>
        <p:blipFill rotWithShape="1">
          <a:blip r:embed="rId2" cstate="print">
            <a:extLst>
              <a:ext uri="{28A0092B-C50C-407E-A947-70E740481C1C}">
                <a14:useLocalDpi xmlns:a14="http://schemas.microsoft.com/office/drawing/2010/main" val="0"/>
              </a:ext>
            </a:extLst>
          </a:blip>
          <a:srcRect t="46708"/>
          <a:stretch/>
        </p:blipFill>
        <p:spPr>
          <a:xfrm>
            <a:off x="-1" y="0"/>
            <a:ext cx="9420482" cy="7101408"/>
          </a:xfrm>
          <a:prstGeom prst="rect">
            <a:avLst/>
          </a:prstGeom>
        </p:spPr>
      </p:pic>
      <p:sp>
        <p:nvSpPr>
          <p:cNvPr id="4" name="Text Placeholder 3"/>
          <p:cNvSpPr>
            <a:spLocks noGrp="1"/>
          </p:cNvSpPr>
          <p:nvPr>
            <p:ph sz="half" idx="4294967295"/>
          </p:nvPr>
        </p:nvSpPr>
        <p:spPr>
          <a:xfrm>
            <a:off x="899592" y="2060848"/>
            <a:ext cx="7776864" cy="2344064"/>
          </a:xfrm>
          <a:prstGeom prst="rect">
            <a:avLst/>
          </a:prstGeom>
        </p:spPr>
        <p:txBody>
          <a:bodyPr>
            <a:noAutofit/>
          </a:bodyPr>
          <a:lstStyle/>
          <a:p>
            <a:pPr marL="0" indent="0">
              <a:buNone/>
            </a:pPr>
            <a:r>
              <a:rPr lang="en-GB" sz="3200" b="1" dirty="0">
                <a:solidFill>
                  <a:srgbClr val="F38B3C"/>
                </a:solidFill>
                <a:cs typeface="Georgia"/>
              </a:rPr>
              <a:t>Aim of Report:</a:t>
            </a:r>
          </a:p>
          <a:p>
            <a:pPr marL="0" indent="0">
              <a:buNone/>
            </a:pPr>
            <a:r>
              <a:rPr lang="en-GB" sz="3200" dirty="0">
                <a:solidFill>
                  <a:srgbClr val="FFFFFF"/>
                </a:solidFill>
                <a:cs typeface="Georgia"/>
              </a:rPr>
              <a:t>To review media coverage of migration in 2015 and the biggest movement of people across borders since the Second World War. This is a review of coverage from a journalistic not an academic perspective</a:t>
            </a:r>
            <a:r>
              <a:rPr lang="en-GB" sz="3200" dirty="0">
                <a:solidFill>
                  <a:srgbClr val="FFFFFF"/>
                </a:solidFill>
              </a:rPr>
              <a:t>.</a:t>
            </a:r>
          </a:p>
        </p:txBody>
      </p:sp>
    </p:spTree>
    <p:extLst>
      <p:ext uri="{BB962C8B-B14F-4D97-AF65-F5344CB8AC3E}">
        <p14:creationId xmlns:p14="http://schemas.microsoft.com/office/powerpoint/2010/main" val="20739568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JN_Moving Stories_Full Report_Fiinal-page-001.jpg"/>
          <p:cNvPicPr>
            <a:picLocks noChangeAspect="1"/>
          </p:cNvPicPr>
          <p:nvPr/>
        </p:nvPicPr>
        <p:blipFill rotWithShape="1">
          <a:blip r:embed="rId2" cstate="print">
            <a:extLst>
              <a:ext uri="{28A0092B-C50C-407E-A947-70E740481C1C}">
                <a14:useLocalDpi xmlns:a14="http://schemas.microsoft.com/office/drawing/2010/main" val="0"/>
              </a:ext>
            </a:extLst>
          </a:blip>
          <a:srcRect t="60905" r="-384" b="15227"/>
          <a:stretch/>
        </p:blipFill>
        <p:spPr>
          <a:xfrm>
            <a:off x="-14324" y="-21161"/>
            <a:ext cx="9266844" cy="6474497"/>
          </a:xfrm>
          <a:prstGeom prst="rect">
            <a:avLst/>
          </a:prstGeom>
        </p:spPr>
      </p:pic>
      <p:sp>
        <p:nvSpPr>
          <p:cNvPr id="2" name="Title 1"/>
          <p:cNvSpPr>
            <a:spLocks noGrp="1"/>
          </p:cNvSpPr>
          <p:nvPr>
            <p:ph type="title"/>
          </p:nvPr>
        </p:nvSpPr>
        <p:spPr>
          <a:xfrm>
            <a:off x="683568" y="908720"/>
            <a:ext cx="7886700" cy="1325563"/>
          </a:xfrm>
        </p:spPr>
        <p:txBody>
          <a:bodyPr/>
          <a:lstStyle/>
          <a:p>
            <a:pPr algn="ctr"/>
            <a:r>
              <a:rPr lang="en-GB" b="1" dirty="0">
                <a:solidFill>
                  <a:srgbClr val="F38B3C"/>
                </a:solidFill>
                <a:latin typeface="Georgia"/>
                <a:cs typeface="Georgia"/>
              </a:rPr>
              <a:t>Findings: The Good, the Bad and the Ugly</a:t>
            </a:r>
          </a:p>
        </p:txBody>
      </p:sp>
      <p:sp>
        <p:nvSpPr>
          <p:cNvPr id="3" name="Content Placeholder 2"/>
          <p:cNvSpPr>
            <a:spLocks noGrp="1"/>
          </p:cNvSpPr>
          <p:nvPr>
            <p:ph idx="1"/>
          </p:nvPr>
        </p:nvSpPr>
        <p:spPr>
          <a:xfrm>
            <a:off x="557213" y="2420888"/>
            <a:ext cx="7886700" cy="3672408"/>
          </a:xfrm>
        </p:spPr>
        <p:txBody>
          <a:bodyPr>
            <a:normAutofit lnSpcReduction="10000"/>
          </a:bodyPr>
          <a:lstStyle/>
          <a:p>
            <a:pPr marL="0" indent="0">
              <a:buNone/>
            </a:pPr>
            <a:r>
              <a:rPr lang="en-GB" dirty="0">
                <a:solidFill>
                  <a:srgbClr val="FFFFFF"/>
                </a:solidFill>
                <a:cs typeface="Georgia"/>
              </a:rPr>
              <a:t>Much coverage has been informed, factual and laced with humanity, but in many countries similar problems arise:</a:t>
            </a:r>
          </a:p>
          <a:p>
            <a:pPr marL="0" indent="0">
              <a:buNone/>
            </a:pPr>
            <a:endParaRPr lang="en-GB" dirty="0">
              <a:solidFill>
                <a:srgbClr val="FFFFFF"/>
              </a:solidFill>
              <a:cs typeface="Georgia"/>
            </a:endParaRPr>
          </a:p>
          <a:p>
            <a:r>
              <a:rPr lang="en-GB" dirty="0">
                <a:solidFill>
                  <a:srgbClr val="FFFFFF"/>
                </a:solidFill>
                <a:cs typeface="Georgia"/>
              </a:rPr>
              <a:t>Political Propaganda and hate speech</a:t>
            </a:r>
          </a:p>
          <a:p>
            <a:r>
              <a:rPr lang="en-GB" dirty="0">
                <a:solidFill>
                  <a:srgbClr val="FFFFFF"/>
                </a:solidFill>
                <a:cs typeface="Georgia"/>
              </a:rPr>
              <a:t>Media Weakness</a:t>
            </a:r>
          </a:p>
          <a:p>
            <a:r>
              <a:rPr lang="en-GB" dirty="0">
                <a:solidFill>
                  <a:srgbClr val="FFFFFF"/>
                </a:solidFill>
                <a:cs typeface="Georgia"/>
              </a:rPr>
              <a:t>Ethical Challenges</a:t>
            </a:r>
          </a:p>
          <a:p>
            <a:r>
              <a:rPr lang="en-GB" dirty="0">
                <a:solidFill>
                  <a:srgbClr val="FFFFFF"/>
                </a:solidFill>
                <a:cs typeface="Georgia"/>
              </a:rPr>
              <a:t>Numbers v Humanity</a:t>
            </a:r>
          </a:p>
        </p:txBody>
      </p:sp>
    </p:spTree>
    <p:extLst>
      <p:ext uri="{BB962C8B-B14F-4D97-AF65-F5344CB8AC3E}">
        <p14:creationId xmlns:p14="http://schemas.microsoft.com/office/powerpoint/2010/main" val="7769366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JN_Moving Stories_Full Report_Fiinal-page-001.jpg"/>
          <p:cNvPicPr>
            <a:picLocks noChangeAspect="1"/>
          </p:cNvPicPr>
          <p:nvPr/>
        </p:nvPicPr>
        <p:blipFill rotWithShape="1">
          <a:blip r:embed="rId2" cstate="print">
            <a:extLst>
              <a:ext uri="{28A0092B-C50C-407E-A947-70E740481C1C}">
                <a14:useLocalDpi xmlns:a14="http://schemas.microsoft.com/office/drawing/2010/main" val="0"/>
              </a:ext>
            </a:extLst>
          </a:blip>
          <a:srcRect t="60905" r="-384" b="15227"/>
          <a:stretch/>
        </p:blipFill>
        <p:spPr>
          <a:xfrm>
            <a:off x="-14324" y="-21161"/>
            <a:ext cx="9266844" cy="6474497"/>
          </a:xfrm>
          <a:prstGeom prst="rect">
            <a:avLst/>
          </a:prstGeom>
        </p:spPr>
      </p:pic>
      <p:sp>
        <p:nvSpPr>
          <p:cNvPr id="2" name="Title 1"/>
          <p:cNvSpPr>
            <a:spLocks noGrp="1"/>
          </p:cNvSpPr>
          <p:nvPr>
            <p:ph type="title"/>
          </p:nvPr>
        </p:nvSpPr>
        <p:spPr>
          <a:xfrm>
            <a:off x="557213" y="908720"/>
            <a:ext cx="7886700" cy="1325563"/>
          </a:xfrm>
        </p:spPr>
        <p:txBody>
          <a:bodyPr>
            <a:noAutofit/>
          </a:bodyPr>
          <a:lstStyle/>
          <a:p>
            <a:pPr algn="ctr"/>
            <a:r>
              <a:rPr lang="en-GB" b="1" dirty="0">
                <a:solidFill>
                  <a:srgbClr val="F38B3C"/>
                </a:solidFill>
                <a:latin typeface="Bookman Old Style" panose="02050604050505020204" pitchFamily="18" charset="0"/>
              </a:rPr>
              <a:t>Political Propaganda</a:t>
            </a:r>
          </a:p>
        </p:txBody>
      </p:sp>
      <p:sp>
        <p:nvSpPr>
          <p:cNvPr id="4" name="Text Placeholder 3"/>
          <p:cNvSpPr>
            <a:spLocks noGrp="1"/>
          </p:cNvSpPr>
          <p:nvPr>
            <p:ph idx="1"/>
          </p:nvPr>
        </p:nvSpPr>
        <p:spPr>
          <a:xfrm>
            <a:off x="628650" y="2185665"/>
            <a:ext cx="7886700" cy="3763615"/>
          </a:xfrm>
        </p:spPr>
        <p:txBody>
          <a:bodyPr>
            <a:normAutofit/>
          </a:bodyPr>
          <a:lstStyle/>
          <a:p>
            <a:r>
              <a:rPr lang="en-GB" sz="3000" dirty="0">
                <a:solidFill>
                  <a:srgbClr val="FFFFFF"/>
                </a:solidFill>
              </a:rPr>
              <a:t>In Europe and the United States political leaders use the migrant and refugee crisis to manipulate the media message.</a:t>
            </a:r>
          </a:p>
          <a:p>
            <a:r>
              <a:rPr lang="en-GB" sz="3000" dirty="0">
                <a:solidFill>
                  <a:srgbClr val="FFFFFF"/>
                </a:solidFill>
              </a:rPr>
              <a:t>Too often media accept the outrageous statements of political and community leaders as newsworthy without reporting them in context or challenging the impact of hate speech on migrants or on marginalised groups. </a:t>
            </a:r>
          </a:p>
        </p:txBody>
      </p:sp>
    </p:spTree>
    <p:extLst>
      <p:ext uri="{BB962C8B-B14F-4D97-AF65-F5344CB8AC3E}">
        <p14:creationId xmlns:p14="http://schemas.microsoft.com/office/powerpoint/2010/main" val="10295864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JN_Moving Stories_Full Report_Fiinal-page-001.jpg"/>
          <p:cNvPicPr>
            <a:picLocks noChangeAspect="1"/>
          </p:cNvPicPr>
          <p:nvPr/>
        </p:nvPicPr>
        <p:blipFill rotWithShape="1">
          <a:blip r:embed="rId2" cstate="print">
            <a:extLst>
              <a:ext uri="{28A0092B-C50C-407E-A947-70E740481C1C}">
                <a14:useLocalDpi xmlns:a14="http://schemas.microsoft.com/office/drawing/2010/main" val="0"/>
              </a:ext>
            </a:extLst>
          </a:blip>
          <a:srcRect t="60905" r="-384" b="15227"/>
          <a:stretch/>
        </p:blipFill>
        <p:spPr>
          <a:xfrm>
            <a:off x="-14324" y="-21161"/>
            <a:ext cx="9266844" cy="6474497"/>
          </a:xfrm>
          <a:prstGeom prst="rect">
            <a:avLst/>
          </a:prstGeom>
        </p:spPr>
      </p:pic>
      <p:pic>
        <p:nvPicPr>
          <p:cNvPr id="3" name="Picture 2" descr="EJN_Moving Stories_Full Report_Fiinal-page-106.jpg"/>
          <p:cNvPicPr>
            <a:picLocks noChangeAspect="1"/>
          </p:cNvPicPr>
          <p:nvPr/>
        </p:nvPicPr>
        <p:blipFill rotWithShape="1">
          <a:blip r:embed="rId3" cstate="print">
            <a:extLst>
              <a:ext uri="{28A0092B-C50C-407E-A947-70E740481C1C}">
                <a14:useLocalDpi xmlns:a14="http://schemas.microsoft.com/office/drawing/2010/main" val="0"/>
              </a:ext>
            </a:extLst>
          </a:blip>
          <a:srcRect l="13354" r="7766" b="66255"/>
          <a:stretch/>
        </p:blipFill>
        <p:spPr>
          <a:xfrm>
            <a:off x="971600" y="1052736"/>
            <a:ext cx="7145522" cy="4323987"/>
          </a:xfrm>
          <a:prstGeom prst="rect">
            <a:avLst/>
          </a:prstGeom>
        </p:spPr>
      </p:pic>
    </p:spTree>
    <p:extLst>
      <p:ext uri="{BB962C8B-B14F-4D97-AF65-F5344CB8AC3E}">
        <p14:creationId xmlns:p14="http://schemas.microsoft.com/office/powerpoint/2010/main" val="2227022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JN_Moving Stories_Full Report_Fiinal-page-001.jpg"/>
          <p:cNvPicPr>
            <a:picLocks noChangeAspect="1"/>
          </p:cNvPicPr>
          <p:nvPr/>
        </p:nvPicPr>
        <p:blipFill rotWithShape="1">
          <a:blip r:embed="rId2" cstate="print">
            <a:extLst>
              <a:ext uri="{28A0092B-C50C-407E-A947-70E740481C1C}">
                <a14:useLocalDpi xmlns:a14="http://schemas.microsoft.com/office/drawing/2010/main" val="0"/>
              </a:ext>
            </a:extLst>
          </a:blip>
          <a:srcRect t="60905" r="-384" b="15227"/>
          <a:stretch/>
        </p:blipFill>
        <p:spPr>
          <a:xfrm>
            <a:off x="-14324" y="-21161"/>
            <a:ext cx="9266844" cy="6474497"/>
          </a:xfrm>
          <a:prstGeom prst="rect">
            <a:avLst/>
          </a:prstGeom>
        </p:spPr>
      </p:pic>
      <p:sp>
        <p:nvSpPr>
          <p:cNvPr id="2" name="Title 1"/>
          <p:cNvSpPr>
            <a:spLocks noGrp="1"/>
          </p:cNvSpPr>
          <p:nvPr>
            <p:ph type="title"/>
          </p:nvPr>
        </p:nvSpPr>
        <p:spPr/>
        <p:txBody>
          <a:bodyPr/>
          <a:lstStyle/>
          <a:p>
            <a:pPr algn="ctr"/>
            <a:r>
              <a:rPr lang="en-GB" b="1" dirty="0">
                <a:solidFill>
                  <a:srgbClr val="F38B3C"/>
                </a:solidFill>
                <a:latin typeface="Bookman Old Style" panose="02050604050505020204" pitchFamily="18" charset="0"/>
              </a:rPr>
              <a:t>Media Weakness</a:t>
            </a:r>
          </a:p>
        </p:txBody>
      </p:sp>
      <p:sp>
        <p:nvSpPr>
          <p:cNvPr id="3" name="Content Placeholder 2"/>
          <p:cNvSpPr>
            <a:spLocks noGrp="1"/>
          </p:cNvSpPr>
          <p:nvPr>
            <p:ph idx="1"/>
          </p:nvPr>
        </p:nvSpPr>
        <p:spPr>
          <a:xfrm>
            <a:off x="367323" y="1406768"/>
            <a:ext cx="8596923" cy="5220677"/>
          </a:xfrm>
        </p:spPr>
        <p:txBody>
          <a:bodyPr>
            <a:noAutofit/>
          </a:bodyPr>
          <a:lstStyle/>
          <a:p>
            <a:r>
              <a:rPr lang="en-GB" sz="3200" dirty="0">
                <a:solidFill>
                  <a:srgbClr val="FFFFFF"/>
                </a:solidFill>
              </a:rPr>
              <a:t>Media in Europe fail to alert their countries to the imminent crisis. </a:t>
            </a:r>
          </a:p>
          <a:p>
            <a:r>
              <a:rPr lang="en-GB" sz="3200" dirty="0">
                <a:solidFill>
                  <a:srgbClr val="FFFFFF"/>
                </a:solidFill>
              </a:rPr>
              <a:t>Newsrooms lack capacity and informed specialists able to report a complex story</a:t>
            </a:r>
          </a:p>
          <a:p>
            <a:r>
              <a:rPr lang="en-GB" sz="3200" dirty="0">
                <a:solidFill>
                  <a:srgbClr val="FFFFFF"/>
                </a:solidFill>
              </a:rPr>
              <a:t>Media confusion over law and status of migrants, refugees, and asylum seekers </a:t>
            </a:r>
          </a:p>
          <a:p>
            <a:r>
              <a:rPr lang="en-GB" sz="3200" dirty="0">
                <a:solidFill>
                  <a:srgbClr val="FFFFFF"/>
                </a:solidFill>
              </a:rPr>
              <a:t>Tendency to stereotype and accept migration myths </a:t>
            </a:r>
          </a:p>
          <a:p>
            <a:r>
              <a:rPr lang="en-GB" sz="3200" dirty="0">
                <a:solidFill>
                  <a:srgbClr val="FFFFFF"/>
                </a:solidFill>
              </a:rPr>
              <a:t>Migrant voices missing from the story</a:t>
            </a:r>
          </a:p>
        </p:txBody>
      </p:sp>
    </p:spTree>
    <p:extLst>
      <p:ext uri="{BB962C8B-B14F-4D97-AF65-F5344CB8AC3E}">
        <p14:creationId xmlns:p14="http://schemas.microsoft.com/office/powerpoint/2010/main" val="33688423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JN_Moving Stories_Full Report_Fiinal-page-001.jpg"/>
          <p:cNvPicPr>
            <a:picLocks noChangeAspect="1"/>
          </p:cNvPicPr>
          <p:nvPr/>
        </p:nvPicPr>
        <p:blipFill rotWithShape="1">
          <a:blip r:embed="rId2" cstate="print">
            <a:extLst>
              <a:ext uri="{28A0092B-C50C-407E-A947-70E740481C1C}">
                <a14:useLocalDpi xmlns:a14="http://schemas.microsoft.com/office/drawing/2010/main" val="0"/>
              </a:ext>
            </a:extLst>
          </a:blip>
          <a:srcRect t="60905" r="-384" b="15227"/>
          <a:stretch/>
        </p:blipFill>
        <p:spPr>
          <a:xfrm>
            <a:off x="-14324" y="-21161"/>
            <a:ext cx="9266844" cy="6474497"/>
          </a:xfrm>
          <a:prstGeom prst="rect">
            <a:avLst/>
          </a:prstGeom>
        </p:spPr>
      </p:pic>
      <p:pic>
        <p:nvPicPr>
          <p:cNvPr id="2" name="Picture 1"/>
          <p:cNvPicPr>
            <a:picLocks noChangeAspect="1"/>
          </p:cNvPicPr>
          <p:nvPr/>
        </p:nvPicPr>
        <p:blipFill>
          <a:blip r:embed="rId3"/>
          <a:stretch>
            <a:fillRect/>
          </a:stretch>
        </p:blipFill>
        <p:spPr>
          <a:xfrm>
            <a:off x="484532" y="857250"/>
            <a:ext cx="8363780" cy="5143500"/>
          </a:xfrm>
          <a:prstGeom prst="rect">
            <a:avLst/>
          </a:prstGeom>
        </p:spPr>
      </p:pic>
    </p:spTree>
    <p:extLst>
      <p:ext uri="{BB962C8B-B14F-4D97-AF65-F5344CB8AC3E}">
        <p14:creationId xmlns:p14="http://schemas.microsoft.com/office/powerpoint/2010/main" val="21403283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1B84499-6102-492D-B7B0-EF1CE1CCE170}"/>
</file>

<file path=customXml/itemProps2.xml><?xml version="1.0" encoding="utf-8"?>
<ds:datastoreItem xmlns:ds="http://schemas.openxmlformats.org/officeDocument/2006/customXml" ds:itemID="{9ED6630E-E076-442D-98F5-EAD287E77D80}"/>
</file>

<file path=customXml/itemProps3.xml><?xml version="1.0" encoding="utf-8"?>
<ds:datastoreItem xmlns:ds="http://schemas.openxmlformats.org/officeDocument/2006/customXml" ds:itemID="{F17D8D05-C30A-43B5-A41F-58366FDC319F}"/>
</file>

<file path=docProps/app.xml><?xml version="1.0" encoding="utf-8"?>
<Properties xmlns="http://schemas.openxmlformats.org/officeDocument/2006/extended-properties" xmlns:vt="http://schemas.openxmlformats.org/officeDocument/2006/docPropsVTypes">
  <Template>Office Theme</Template>
  <TotalTime>371</TotalTime>
  <Words>526</Words>
  <Application>Microsoft Macintosh PowerPoint</Application>
  <PresentationFormat>On-screen Show (4:3)</PresentationFormat>
  <Paragraphs>59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Aidan White, Director</vt:lpstr>
      <vt:lpstr>Who we are</vt:lpstr>
      <vt:lpstr>PowerPoint Presentation</vt:lpstr>
      <vt:lpstr>PowerPoint Presentation</vt:lpstr>
      <vt:lpstr>Findings: The Good, the Bad and the Ugly</vt:lpstr>
      <vt:lpstr>Political Propaganda</vt:lpstr>
      <vt:lpstr>PowerPoint Presentation</vt:lpstr>
      <vt:lpstr>Media Weakness</vt:lpstr>
      <vt:lpstr>PowerPoint Presentation</vt:lpstr>
      <vt:lpstr>Ethical Challenges</vt:lpstr>
      <vt:lpstr>PowerPoint Presentation</vt:lpstr>
      <vt:lpstr>Numbers or Humanity?</vt:lpstr>
      <vt:lpstr>PowerPoint Presentation</vt:lpstr>
      <vt:lpstr>What Can We Do?</vt:lpstr>
      <vt:lpstr>Focus on Hate - Speech</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Journalism Network</dc:title>
  <dc:creator>Aidan White</dc:creator>
  <cp:lastModifiedBy>CAROLINA Hernandez</cp:lastModifiedBy>
  <cp:revision>32</cp:revision>
  <dcterms:created xsi:type="dcterms:W3CDTF">2015-12-16T15:50:54Z</dcterms:created>
  <dcterms:modified xsi:type="dcterms:W3CDTF">2016-04-27T10:41:27Z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y fmtid="{D5CDD505-2E9C-101B-9397-08002B2CF9AE}" pid="3" name="Order">
    <vt:r8>3586800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