
<file path=[Content_Types].xml><?xml version="1.0" encoding="utf-8"?>
<Types xmlns="http://schemas.openxmlformats.org/package/2006/content-types">
  <Default Extension="bin" ContentType="application/vnd.openxmlformats-officedocument.oleObject"/>
  <Default Extension="png" ContentType="image/png"/>
  <Default Extension="xls" ContentType="application/vnd.ms-excel"/>
  <Default Extension="rels" ContentType="application/vnd.openxmlformats-package.relationships+xml"/>
  <Default Extension="emf" ContentType="image/x-emf"/>
  <Default Extension="jpeg" ContentType="image/jpeg"/>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7.xml" ContentType="application/vnd.openxmlformats-officedocument.presentationml.slide+xml"/>
  <Override PartName="/ppt/slides/slide15.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xml" ContentType="application/vnd.openxmlformats-officedocument.presentationml.tags+xml"/>
  <Override PartName="/ppt/tags/tag8.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9.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0"/>
  </p:notesMasterIdLst>
  <p:sldIdLst>
    <p:sldId id="438" r:id="rId2"/>
    <p:sldId id="372" r:id="rId3"/>
    <p:sldId id="380" r:id="rId4"/>
    <p:sldId id="417" r:id="rId5"/>
    <p:sldId id="416" r:id="rId6"/>
    <p:sldId id="379" r:id="rId7"/>
    <p:sldId id="420" r:id="rId8"/>
    <p:sldId id="421" r:id="rId9"/>
    <p:sldId id="429" r:id="rId10"/>
    <p:sldId id="428" r:id="rId11"/>
    <p:sldId id="433" r:id="rId12"/>
    <p:sldId id="435" r:id="rId13"/>
    <p:sldId id="422" r:id="rId14"/>
    <p:sldId id="439" r:id="rId15"/>
    <p:sldId id="448" r:id="rId16"/>
    <p:sldId id="440" r:id="rId17"/>
    <p:sldId id="449" r:id="rId18"/>
    <p:sldId id="442" r:id="rId19"/>
    <p:sldId id="441" r:id="rId20"/>
    <p:sldId id="443" r:id="rId21"/>
    <p:sldId id="446" r:id="rId22"/>
    <p:sldId id="454" r:id="rId23"/>
    <p:sldId id="447" r:id="rId24"/>
    <p:sldId id="377" r:id="rId25"/>
    <p:sldId id="451" r:id="rId26"/>
    <p:sldId id="452" r:id="rId27"/>
    <p:sldId id="455" r:id="rId28"/>
    <p:sldId id="381" r:id="rId29"/>
    <p:sldId id="387" r:id="rId30"/>
    <p:sldId id="391" r:id="rId31"/>
    <p:sldId id="393" r:id="rId32"/>
    <p:sldId id="401" r:id="rId33"/>
    <p:sldId id="406" r:id="rId34"/>
    <p:sldId id="460" r:id="rId35"/>
    <p:sldId id="458" r:id="rId36"/>
    <p:sldId id="456" r:id="rId37"/>
    <p:sldId id="461" r:id="rId38"/>
    <p:sldId id="45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9" autoAdjust="0"/>
    <p:restoredTop sz="95988" autoAdjust="0"/>
  </p:normalViewPr>
  <p:slideViewPr>
    <p:cSldViewPr snapToGrid="0" snapToObjects="1">
      <p:cViewPr>
        <p:scale>
          <a:sx n="72" d="100"/>
          <a:sy n="72" d="100"/>
        </p:scale>
        <p:origin x="-13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99" d="100"/>
          <a:sy n="99" d="100"/>
        </p:scale>
        <p:origin x="-2328" y="10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a:t>Positive follow-up</a:t>
            </a:r>
          </a:p>
        </c:rich>
      </c:tx>
      <c:layout>
        <c:manualLayout>
          <c:xMode val="edge"/>
          <c:yMode val="edge"/>
          <c:x val="0.16104146981627304"/>
          <c:y val="0"/>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8750000000000003"/>
          <c:y val="0.39076261300670706"/>
          <c:w val="0.63333333333333308"/>
          <c:h val="0.44979476523767908"/>
        </c:manualLayout>
      </c:layout>
      <c:pie3DChart>
        <c:varyColors val="1"/>
        <c:ser>
          <c:idx val="0"/>
          <c:order val="0"/>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C9B-4FF4-9113-A2DD50D13751}"/>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C9B-4FF4-9113-A2DD50D13751}"/>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8C9B-4FF4-9113-A2DD50D13751}"/>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mn-lt"/>
                    <a:ea typeface="+mn-ea"/>
                    <a:cs typeface="+mn-cs"/>
                  </a:defRPr>
                </a:pPr>
                <a:endParaRPr lang="pt-BR"/>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LTBI</c:v>
                </c:pt>
                <c:pt idx="1">
                  <c:v>Active TB</c:v>
                </c:pt>
                <c:pt idx="2">
                  <c:v>No attendance</c:v>
                </c:pt>
              </c:strCache>
            </c:strRef>
          </c:cat>
          <c:val>
            <c:numRef>
              <c:f>Sheet1!$B$2:$B$4</c:f>
              <c:numCache>
                <c:formatCode>0%</c:formatCode>
                <c:ptCount val="3"/>
                <c:pt idx="0">
                  <c:v>0.81907894736842113</c:v>
                </c:pt>
                <c:pt idx="1">
                  <c:v>0.16995614035087706</c:v>
                </c:pt>
                <c:pt idx="2">
                  <c:v>1.0964912280701799E-2</c:v>
                </c:pt>
              </c:numCache>
            </c:numRef>
          </c:val>
          <c:extLst xmlns:c16r2="http://schemas.microsoft.com/office/drawing/2015/06/chart">
            <c:ext xmlns:c16="http://schemas.microsoft.com/office/drawing/2014/chart" uri="{C3380CC4-5D6E-409C-BE32-E72D297353CC}">
              <c16:uniqueId val="{00000006-8C9B-4FF4-9113-A2DD50D13751}"/>
            </c:ext>
          </c:extLst>
        </c:ser>
        <c:dLbls>
          <c:showPercent val="1"/>
        </c:dLbls>
      </c:pie3DChart>
      <c:spPr>
        <a:noFill/>
        <a:ln>
          <a:noFill/>
        </a:ln>
        <a:effectLst/>
      </c:spPr>
    </c:plotArea>
    <c:legend>
      <c:legendPos val="t"/>
      <c:layout>
        <c:manualLayout>
          <c:xMode val="edge"/>
          <c:yMode val="edge"/>
          <c:x val="3.1148492802036104E-2"/>
          <c:y val="7.9309499174626125E-2"/>
          <c:w val="0.59105285134812713"/>
          <c:h val="0.29403468742543498"/>
        </c:manualLayout>
      </c:layout>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pt-BR"/>
        </a:p>
      </c:txPr>
    </c:legend>
    <c:plotVisOnly val="1"/>
    <c:dispBlanksAs val="zero"/>
  </c:chart>
  <c:spPr>
    <a:noFill/>
    <a:ln>
      <a:noFill/>
    </a:ln>
    <a:effectLst/>
  </c:spPr>
  <c:txPr>
    <a:bodyPr/>
    <a:lstStyle/>
    <a:p>
      <a:pPr>
        <a:defRPr/>
      </a:pPr>
      <a:endParaRPr lang="pt-B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39ED69-083D-E44A-B2EC-8D33A4179CC1}" type="datetimeFigureOut">
              <a:rPr lang="en-US" smtClean="0"/>
              <a:pPr/>
              <a:t>10/3/2017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379EA-E4E0-5742-B813-B9BD5EC2B4F2}" type="slidenum">
              <a:rPr lang="en-US" smtClean="0"/>
              <a:pPr/>
              <a:t>‹nº›</a:t>
            </a:fld>
            <a:endParaRPr lang="en-US" dirty="0"/>
          </a:p>
        </p:txBody>
      </p:sp>
    </p:spTree>
    <p:extLst>
      <p:ext uri="{BB962C8B-B14F-4D97-AF65-F5344CB8AC3E}">
        <p14:creationId xmlns:p14="http://schemas.microsoft.com/office/powerpoint/2010/main" xmlns="" val="18107886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842" indent="-285709" eaLnBrk="0" hangingPunct="0">
              <a:defRPr>
                <a:solidFill>
                  <a:schemeClr val="tx1"/>
                </a:solidFill>
                <a:latin typeface="Tahoma" pitchFamily="34" charset="0"/>
                <a:cs typeface="Arial" charset="0"/>
              </a:defRPr>
            </a:lvl2pPr>
            <a:lvl3pPr marL="1142834" indent="-228567" eaLnBrk="0" hangingPunct="0">
              <a:defRPr>
                <a:solidFill>
                  <a:schemeClr val="tx1"/>
                </a:solidFill>
                <a:latin typeface="Tahoma" pitchFamily="34" charset="0"/>
                <a:cs typeface="Arial" charset="0"/>
              </a:defRPr>
            </a:lvl3pPr>
            <a:lvl4pPr marL="1599967" indent="-228567" eaLnBrk="0" hangingPunct="0">
              <a:defRPr>
                <a:solidFill>
                  <a:schemeClr val="tx1"/>
                </a:solidFill>
                <a:latin typeface="Tahoma" pitchFamily="34" charset="0"/>
                <a:cs typeface="Arial" charset="0"/>
              </a:defRPr>
            </a:lvl4pPr>
            <a:lvl5pPr marL="2057101" indent="-228567" eaLnBrk="0" hangingPunct="0">
              <a:defRPr>
                <a:solidFill>
                  <a:schemeClr val="tx1"/>
                </a:solidFill>
                <a:latin typeface="Tahoma" pitchFamily="34" charset="0"/>
                <a:cs typeface="Arial" charset="0"/>
              </a:defRPr>
            </a:lvl5pPr>
            <a:lvl6pPr marL="2514234" indent="-228567" eaLnBrk="0" fontAlgn="base" hangingPunct="0">
              <a:spcBef>
                <a:spcPct val="0"/>
              </a:spcBef>
              <a:spcAft>
                <a:spcPct val="0"/>
              </a:spcAft>
              <a:defRPr>
                <a:solidFill>
                  <a:schemeClr val="tx1"/>
                </a:solidFill>
                <a:latin typeface="Tahoma" pitchFamily="34" charset="0"/>
                <a:cs typeface="Arial" charset="0"/>
              </a:defRPr>
            </a:lvl6pPr>
            <a:lvl7pPr marL="2971367" indent="-228567" eaLnBrk="0" fontAlgn="base" hangingPunct="0">
              <a:spcBef>
                <a:spcPct val="0"/>
              </a:spcBef>
              <a:spcAft>
                <a:spcPct val="0"/>
              </a:spcAft>
              <a:defRPr>
                <a:solidFill>
                  <a:schemeClr val="tx1"/>
                </a:solidFill>
                <a:latin typeface="Tahoma" pitchFamily="34" charset="0"/>
                <a:cs typeface="Arial" charset="0"/>
              </a:defRPr>
            </a:lvl7pPr>
            <a:lvl8pPr marL="3428501" indent="-228567" eaLnBrk="0" fontAlgn="base" hangingPunct="0">
              <a:spcBef>
                <a:spcPct val="0"/>
              </a:spcBef>
              <a:spcAft>
                <a:spcPct val="0"/>
              </a:spcAft>
              <a:defRPr>
                <a:solidFill>
                  <a:schemeClr val="tx1"/>
                </a:solidFill>
                <a:latin typeface="Tahoma" pitchFamily="34" charset="0"/>
                <a:cs typeface="Arial" charset="0"/>
              </a:defRPr>
            </a:lvl8pPr>
            <a:lvl9pPr marL="3885635" indent="-228567"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7B68649-5CE4-4F61-ABC3-6C7DA6D4E8CE}" type="slidenum">
              <a:rPr lang="en-US" smtClean="0">
                <a:latin typeface="Arial" charset="0"/>
              </a:rPr>
              <a:pPr eaLnBrk="1" hangingPunct="1"/>
              <a:t>3</a:t>
            </a:fld>
            <a:endParaRPr lang="en-US" smtClean="0">
              <a:latin typeface="Arial" charset="0"/>
            </a:endParaRPr>
          </a:p>
        </p:txBody>
      </p:sp>
    </p:spTree>
    <p:extLst>
      <p:ext uri="{BB962C8B-B14F-4D97-AF65-F5344CB8AC3E}">
        <p14:creationId xmlns:p14="http://schemas.microsoft.com/office/powerpoint/2010/main" xmlns="" val="214575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Rece</a:t>
            </a:r>
            <a:endParaRPr lang="en-US" dirty="0"/>
          </a:p>
        </p:txBody>
      </p:sp>
      <p:sp>
        <p:nvSpPr>
          <p:cNvPr id="4" name="Slide Number Placeholder 3"/>
          <p:cNvSpPr>
            <a:spLocks noGrp="1"/>
          </p:cNvSpPr>
          <p:nvPr>
            <p:ph type="sldNum" sz="quarter" idx="10"/>
          </p:nvPr>
        </p:nvSpPr>
        <p:spPr/>
        <p:txBody>
          <a:bodyPr/>
          <a:lstStyle/>
          <a:p>
            <a:fld id="{7BC379EA-E4E0-5742-B813-B9BD5EC2B4F2}" type="slidenum">
              <a:rPr lang="en-US" smtClean="0"/>
              <a:pPr/>
              <a:t>8</a:t>
            </a:fld>
            <a:endParaRPr lang="en-US" dirty="0"/>
          </a:p>
        </p:txBody>
      </p:sp>
    </p:spTree>
    <p:extLst>
      <p:ext uri="{BB962C8B-B14F-4D97-AF65-F5344CB8AC3E}">
        <p14:creationId xmlns:p14="http://schemas.microsoft.com/office/powerpoint/2010/main" xmlns="" val="416562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0B81B-317C-0249-98A8-A4CDC4F70616}" type="slidenum">
              <a:rPr lang="en-US" smtClean="0"/>
              <a:pPr/>
              <a:t>11</a:t>
            </a:fld>
            <a:endParaRPr lang="en-US"/>
          </a:p>
        </p:txBody>
      </p:sp>
    </p:spTree>
    <p:extLst>
      <p:ext uri="{BB962C8B-B14F-4D97-AF65-F5344CB8AC3E}">
        <p14:creationId xmlns:p14="http://schemas.microsoft.com/office/powerpoint/2010/main" xmlns="" val="309211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E0B81B-317C-0249-98A8-A4CDC4F70616}" type="slidenum">
              <a:rPr lang="en-US" smtClean="0"/>
              <a:pPr/>
              <a:t>18</a:t>
            </a:fld>
            <a:endParaRPr lang="en-US"/>
          </a:p>
        </p:txBody>
      </p:sp>
    </p:spTree>
    <p:extLst>
      <p:ext uri="{BB962C8B-B14F-4D97-AF65-F5344CB8AC3E}">
        <p14:creationId xmlns:p14="http://schemas.microsoft.com/office/powerpoint/2010/main" xmlns="" val="15288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1413" y="684213"/>
            <a:ext cx="4575175" cy="343217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D519033-5766-4C1B-B5C0-2E370B4044D7}" type="slidenum">
              <a:rPr lang="en-GB" smtClean="0">
                <a:solidFill>
                  <a:prstClr val="black"/>
                </a:solidFill>
              </a:rPr>
              <a:pPr/>
              <a:t>23</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519" indent="-285080">
              <a:defRPr>
                <a:solidFill>
                  <a:schemeClr val="tx1"/>
                </a:solidFill>
                <a:latin typeface="Calibri" panose="020F0502020204030204" pitchFamily="34" charset="0"/>
              </a:defRPr>
            </a:lvl2pPr>
            <a:lvl3pPr marL="1141878" indent="-227441">
              <a:defRPr>
                <a:solidFill>
                  <a:schemeClr val="tx1"/>
                </a:solidFill>
                <a:latin typeface="Calibri" panose="020F0502020204030204" pitchFamily="34" charset="0"/>
              </a:defRPr>
            </a:lvl3pPr>
            <a:lvl4pPr marL="1599875" indent="-227441">
              <a:defRPr>
                <a:solidFill>
                  <a:schemeClr val="tx1"/>
                </a:solidFill>
                <a:latin typeface="Calibri" panose="020F0502020204030204" pitchFamily="34" charset="0"/>
              </a:defRPr>
            </a:lvl4pPr>
            <a:lvl5pPr marL="2056314" indent="-227441">
              <a:defRPr>
                <a:solidFill>
                  <a:schemeClr val="tx1"/>
                </a:solidFill>
                <a:latin typeface="Calibri" panose="020F0502020204030204" pitchFamily="34" charset="0"/>
              </a:defRPr>
            </a:lvl5pPr>
            <a:lvl6pPr marL="2504965" indent="-227441" defTabSz="448650" eaLnBrk="0" fontAlgn="base" hangingPunct="0">
              <a:spcBef>
                <a:spcPct val="0"/>
              </a:spcBef>
              <a:spcAft>
                <a:spcPct val="0"/>
              </a:spcAft>
              <a:defRPr>
                <a:solidFill>
                  <a:schemeClr val="tx1"/>
                </a:solidFill>
                <a:latin typeface="Calibri" panose="020F0502020204030204" pitchFamily="34" charset="0"/>
              </a:defRPr>
            </a:lvl6pPr>
            <a:lvl7pPr marL="2953615" indent="-227441" defTabSz="448650" eaLnBrk="0" fontAlgn="base" hangingPunct="0">
              <a:spcBef>
                <a:spcPct val="0"/>
              </a:spcBef>
              <a:spcAft>
                <a:spcPct val="0"/>
              </a:spcAft>
              <a:defRPr>
                <a:solidFill>
                  <a:schemeClr val="tx1"/>
                </a:solidFill>
                <a:latin typeface="Calibri" panose="020F0502020204030204" pitchFamily="34" charset="0"/>
              </a:defRPr>
            </a:lvl7pPr>
            <a:lvl8pPr marL="3402265" indent="-227441" defTabSz="448650" eaLnBrk="0" fontAlgn="base" hangingPunct="0">
              <a:spcBef>
                <a:spcPct val="0"/>
              </a:spcBef>
              <a:spcAft>
                <a:spcPct val="0"/>
              </a:spcAft>
              <a:defRPr>
                <a:solidFill>
                  <a:schemeClr val="tx1"/>
                </a:solidFill>
                <a:latin typeface="Calibri" panose="020F0502020204030204" pitchFamily="34" charset="0"/>
              </a:defRPr>
            </a:lvl8pPr>
            <a:lvl9pPr marL="3850916" indent="-227441" defTabSz="4486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EA4222-BF53-4CA0-8217-FA62FC50875E}" type="slidenum">
              <a:rPr lang="en-US" altLang="en-US" smtClean="0">
                <a:cs typeface="Arial" panose="020B0604020202020204" pitchFamily="34" charset="0"/>
              </a:rPr>
              <a:pPr fontAlgn="base">
                <a:spcBef>
                  <a:spcPct val="0"/>
                </a:spcBef>
                <a:spcAft>
                  <a:spcPct val="0"/>
                </a:spcAft>
              </a:pPr>
              <a:t>24</a:t>
            </a:fld>
            <a:endParaRPr lang="en-US" altLang="en-US">
              <a:cs typeface="Arial" panose="020B0604020202020204" pitchFamily="34" charset="0"/>
            </a:endParaRPr>
          </a:p>
        </p:txBody>
      </p:sp>
    </p:spTree>
    <p:extLst>
      <p:ext uri="{BB962C8B-B14F-4D97-AF65-F5344CB8AC3E}">
        <p14:creationId xmlns:p14="http://schemas.microsoft.com/office/powerpoint/2010/main" xmlns="" val="49728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B112561-3BC7-4FB2-A59B-BBB9EC56929A}" type="slidenum">
              <a:rPr lang="en-US" altLang="en-US" smtClean="0">
                <a:solidFill>
                  <a:prstClr val="black"/>
                </a:solidFill>
              </a:rPr>
              <a:pPr eaLnBrk="1" hangingPunct="1"/>
              <a:t>31</a:t>
            </a:fld>
            <a:endParaRPr lang="en-US" altLang="en-US" smtClean="0">
              <a:solidFill>
                <a:prstClr val="black"/>
              </a:solidFill>
            </a:endParaRPr>
          </a:p>
        </p:txBody>
      </p:sp>
    </p:spTree>
    <p:extLst>
      <p:ext uri="{BB962C8B-B14F-4D97-AF65-F5344CB8AC3E}">
        <p14:creationId xmlns:p14="http://schemas.microsoft.com/office/powerpoint/2010/main" xmlns="" val="79319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pPr/>
              <a:t>‹nº›</a:t>
            </a:fld>
            <a:endParaRPr lang="en-US" dirty="0"/>
          </a:p>
        </p:txBody>
      </p:sp>
    </p:spTree>
    <p:extLst>
      <p:ext uri="{BB962C8B-B14F-4D97-AF65-F5344CB8AC3E}">
        <p14:creationId xmlns:p14="http://schemas.microsoft.com/office/powerpoint/2010/main" xmlns="" val="570661825"/>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pPr/>
              <a:t>‹nº›</a:t>
            </a:fld>
            <a:endParaRPr lang="en-US" dirty="0"/>
          </a:p>
        </p:txBody>
      </p:sp>
    </p:spTree>
    <p:extLst>
      <p:ext uri="{BB962C8B-B14F-4D97-AF65-F5344CB8AC3E}">
        <p14:creationId xmlns:p14="http://schemas.microsoft.com/office/powerpoint/2010/main" xmlns="" val="1440235153"/>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pPr/>
              <a:t>‹nº›</a:t>
            </a:fld>
            <a:endParaRPr lang="en-US" dirty="0"/>
          </a:p>
        </p:txBody>
      </p:sp>
    </p:spTree>
    <p:extLst>
      <p:ext uri="{BB962C8B-B14F-4D97-AF65-F5344CB8AC3E}">
        <p14:creationId xmlns:p14="http://schemas.microsoft.com/office/powerpoint/2010/main" xmlns="" val="1744031134"/>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 TBA">
    <p:spTree>
      <p:nvGrpSpPr>
        <p:cNvPr id="1" name=""/>
        <p:cNvGrpSpPr/>
        <p:nvPr/>
      </p:nvGrpSpPr>
      <p:grpSpPr>
        <a:xfrm>
          <a:off x="0" y="0"/>
          <a:ext cx="0" cy="0"/>
          <a:chOff x="0" y="0"/>
          <a:chExt cx="0" cy="0"/>
        </a:xfrm>
      </p:grpSpPr>
      <p:graphicFrame>
        <p:nvGraphicFramePr>
          <p:cNvPr id="3" name="Object 13" hidden="1"/>
          <p:cNvGraphicFramePr>
            <a:graphicFrameLocks noChangeAspect="1"/>
          </p:cNvGraphicFramePr>
          <p:nvPr userDrawn="1"/>
        </p:nvGraphicFramePr>
        <p:xfrm>
          <a:off x="1588" y="1588"/>
          <a:ext cx="1587" cy="1587"/>
        </p:xfrm>
        <a:graphic>
          <a:graphicData uri="http://schemas.openxmlformats.org/presentationml/2006/ole">
            <p:oleObj spid="_x0000_s6171" name="think-cell Slide" r:id="rId3" imgW="360" imgH="360" progId="">
              <p:embed/>
            </p:oleObj>
          </a:graphicData>
        </a:graphic>
      </p:graphicFrame>
      <p:sp>
        <p:nvSpPr>
          <p:cNvPr id="4" name="Rectangle 570"/>
          <p:cNvSpPr>
            <a:spLocks noChangeArrowheads="1"/>
          </p:cNvSpPr>
          <p:nvPr userDrawn="1"/>
        </p:nvSpPr>
        <p:spPr bwMode="auto">
          <a:xfrm>
            <a:off x="7216775" y="6696075"/>
            <a:ext cx="18669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r" defTabSz="895350"/>
            <a:fld id="{932D78AF-65CF-4ED4-A213-ACE923C500DA}" type="slidenum">
              <a:rPr lang="en-US" sz="1000">
                <a:solidFill>
                  <a:srgbClr val="000000"/>
                </a:solidFill>
                <a:ea typeface="MS PGothic" pitchFamily="34" charset="-128"/>
              </a:rPr>
              <a:pPr algn="r" defTabSz="895350"/>
              <a:t>‹nº›</a:t>
            </a:fld>
            <a:endParaRPr lang="en-US" sz="1000">
              <a:solidFill>
                <a:srgbClr val="000000"/>
              </a:solidFill>
              <a:ea typeface="MS PGothic" pitchFamily="34" charset="-128"/>
            </a:endParaRPr>
          </a:p>
        </p:txBody>
      </p:sp>
      <p:sp>
        <p:nvSpPr>
          <p:cNvPr id="11" name="Rectangle 2"/>
          <p:cNvSpPr>
            <a:spLocks noGrp="1" noChangeArrowheads="1"/>
          </p:cNvSpPr>
          <p:nvPr>
            <p:ph type="title"/>
          </p:nvPr>
        </p:nvSpPr>
        <p:spPr bwMode="auto">
          <a:xfrm>
            <a:off x="179512" y="429940"/>
            <a:ext cx="8739063" cy="307777"/>
          </a:xfrm>
          <a:prstGeom prst="rect">
            <a:avLst/>
          </a:prstGeom>
          <a:noFill/>
          <a:ln w="9525">
            <a:noFill/>
            <a:miter lim="800000"/>
            <a:headEnd/>
            <a:tailEnd/>
          </a:ln>
          <a:effectLst/>
        </p:spPr>
        <p:txBody>
          <a:bodyPr tIns="0" anchor="t">
            <a:spAutoFit/>
          </a:bodyPr>
          <a:lstStyle>
            <a:lvl1pPr algn="l">
              <a:defRPr sz="2000" baseline="0">
                <a:solidFill>
                  <a:srgbClr val="003399"/>
                </a:solidFill>
                <a:latin typeface="Arial" pitchFamily="34" charset="0"/>
                <a:cs typeface="Arial" pitchFamily="34" charset="0"/>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xmlns="" val="926971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Picture with Caption">
    <p:spTree>
      <p:nvGrpSpPr>
        <p:cNvPr id="1" name=""/>
        <p:cNvGrpSpPr/>
        <p:nvPr/>
      </p:nvGrpSpPr>
      <p:grpSpPr>
        <a:xfrm>
          <a:off x="0" y="0"/>
          <a:ext cx="0" cy="0"/>
          <a:chOff x="0" y="0"/>
          <a:chExt cx="0" cy="0"/>
        </a:xfrm>
      </p:grpSpPr>
      <p:cxnSp>
        <p:nvCxnSpPr>
          <p:cNvPr id="7" name="Straight Connector 6"/>
          <p:cNvCxnSpPr/>
          <p:nvPr userDrawn="1"/>
        </p:nvCxnSpPr>
        <p:spPr>
          <a:xfrm>
            <a:off x="539750" y="6080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539750" y="13319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2"/>
          <p:cNvSpPr>
            <a:spLocks noGrp="1"/>
          </p:cNvSpPr>
          <p:nvPr>
            <p:ph type="pic" idx="16"/>
          </p:nvPr>
        </p:nvSpPr>
        <p:spPr>
          <a:xfrm>
            <a:off x="5667500" y="1651000"/>
            <a:ext cx="2930400" cy="4255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Text Placeholder 3"/>
          <p:cNvSpPr>
            <a:spLocks noGrp="1"/>
          </p:cNvSpPr>
          <p:nvPr>
            <p:ph type="body" sz="half" idx="17"/>
          </p:nvPr>
        </p:nvSpPr>
        <p:spPr>
          <a:xfrm>
            <a:off x="540000" y="5346700"/>
            <a:ext cx="4921000" cy="571500"/>
          </a:xfrm>
          <a:prstGeom prst="rect">
            <a:avLst/>
          </a:prstGeom>
        </p:spPr>
        <p:txBody>
          <a:bodyPr lIns="0" tIns="0" bIns="0"/>
          <a:lstStyle>
            <a:lvl1pPr marL="0" indent="0">
              <a:buNone/>
              <a:defRPr sz="1200">
                <a:solidFill>
                  <a:schemeClr val="accent6">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smtClean="0"/>
              <a:t>Click to edit Master text styles</a:t>
            </a:r>
          </a:p>
        </p:txBody>
      </p:sp>
      <p:sp>
        <p:nvSpPr>
          <p:cNvPr id="9" name="Content Placeholder 2"/>
          <p:cNvSpPr>
            <a:spLocks noGrp="1"/>
          </p:cNvSpPr>
          <p:nvPr>
            <p:ph idx="1"/>
          </p:nvPr>
        </p:nvSpPr>
        <p:spPr>
          <a:xfrm>
            <a:off x="540000" y="1651000"/>
            <a:ext cx="4921000" cy="355599"/>
          </a:xfrm>
          <a:prstGeom prst="rect">
            <a:avLst/>
          </a:prstGeom>
        </p:spPr>
        <p:txBody>
          <a:bodyPr lIns="0" tIns="0" rIns="0" bIns="0">
            <a:normAutofit/>
          </a:bodyPr>
          <a:lstStyle>
            <a:lvl1pPr marL="180000" indent="-180000">
              <a:buSzPct val="100000"/>
              <a:buFontTx/>
              <a:buNone/>
              <a:defRPr sz="1900">
                <a:solidFill>
                  <a:srgbClr val="00ABE2"/>
                </a:solidFill>
              </a:defRPr>
            </a:lvl1pPr>
            <a:lvl2pPr>
              <a:buNone/>
              <a:defRPr sz="1400"/>
            </a:lvl2pPr>
          </a:lstStyle>
          <a:p>
            <a:pPr lvl="0"/>
            <a:r>
              <a:rPr lang="ga-IE" dirty="0" smtClean="0"/>
              <a:t>Click to edit Master text styles</a:t>
            </a:r>
          </a:p>
        </p:txBody>
      </p:sp>
      <p:sp>
        <p:nvSpPr>
          <p:cNvPr id="8" name="Content Placeholder 2"/>
          <p:cNvSpPr>
            <a:spLocks noGrp="1"/>
          </p:cNvSpPr>
          <p:nvPr>
            <p:ph idx="20"/>
          </p:nvPr>
        </p:nvSpPr>
        <p:spPr>
          <a:xfrm>
            <a:off x="540000" y="2133600"/>
            <a:ext cx="4921000" cy="3022600"/>
          </a:xfrm>
          <a:prstGeom prst="rect">
            <a:avLst/>
          </a:prstGeom>
        </p:spPr>
        <p:txBody>
          <a:bodyPr lIns="0" tIns="0" rIns="0" bIns="0"/>
          <a:lstStyle>
            <a:lvl1pPr marL="0" indent="0" algn="l">
              <a:buSzPct val="100000"/>
              <a:buFont typeface="Arial"/>
              <a:buNone/>
              <a:defRPr sz="1900">
                <a:solidFill>
                  <a:srgbClr val="002C44"/>
                </a:solidFill>
              </a:defRPr>
            </a:lvl1pPr>
            <a:lvl2pPr>
              <a:buNone/>
              <a:defRPr sz="1400"/>
            </a:lvl2pPr>
          </a:lstStyle>
          <a:p>
            <a:pPr lvl="0"/>
            <a:r>
              <a:rPr lang="ga-IE" dirty="0" smtClean="0"/>
              <a:t>Click to edit Master text styles</a:t>
            </a:r>
          </a:p>
          <a:p>
            <a:pPr lvl="0"/>
            <a:r>
              <a:rPr lang="ga-IE" dirty="0" smtClean="0"/>
              <a:t>Second level</a:t>
            </a:r>
          </a:p>
        </p:txBody>
      </p:sp>
      <p:sp>
        <p:nvSpPr>
          <p:cNvPr id="13"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smtClean="0"/>
              <a:t>Click to edit Master title style</a:t>
            </a:r>
            <a:endParaRPr lang="en-US" dirty="0"/>
          </a:p>
        </p:txBody>
      </p:sp>
    </p:spTree>
    <p:extLst>
      <p:ext uri="{BB962C8B-B14F-4D97-AF65-F5344CB8AC3E}">
        <p14:creationId xmlns:p14="http://schemas.microsoft.com/office/powerpoint/2010/main" xmlns="" val="1759171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Picture with Caption">
    <p:spTree>
      <p:nvGrpSpPr>
        <p:cNvPr id="1" name=""/>
        <p:cNvGrpSpPr/>
        <p:nvPr/>
      </p:nvGrpSpPr>
      <p:grpSpPr>
        <a:xfrm>
          <a:off x="0" y="0"/>
          <a:ext cx="0" cy="0"/>
          <a:chOff x="0" y="0"/>
          <a:chExt cx="0" cy="0"/>
        </a:xfrm>
      </p:grpSpPr>
      <p:cxnSp>
        <p:nvCxnSpPr>
          <p:cNvPr id="5" name="Straight Connector 4"/>
          <p:cNvCxnSpPr/>
          <p:nvPr userDrawn="1"/>
        </p:nvCxnSpPr>
        <p:spPr>
          <a:xfrm>
            <a:off x="539750" y="6080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539750" y="13319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20"/>
          </p:nvPr>
        </p:nvSpPr>
        <p:spPr>
          <a:xfrm>
            <a:off x="3276600" y="1651000"/>
            <a:ext cx="5321300" cy="3911599"/>
          </a:xfrm>
          <a:prstGeom prst="rect">
            <a:avLst/>
          </a:prstGeom>
        </p:spPr>
        <p:txBody>
          <a:bodyPr lIns="0" tIns="0" bIns="0"/>
          <a:lstStyle>
            <a:lvl1pPr marL="180000" indent="-180000" algn="l">
              <a:buClr>
                <a:srgbClr val="00ABE2"/>
              </a:buClr>
              <a:buSzPct val="100000"/>
              <a:buFont typeface="Arial"/>
              <a:buChar char="•"/>
              <a:defRPr sz="1900">
                <a:solidFill>
                  <a:srgbClr val="002C44"/>
                </a:solidFill>
              </a:defRPr>
            </a:lvl1pPr>
            <a:lvl2pPr>
              <a:buNone/>
              <a:defRPr sz="1400"/>
            </a:lvl2pPr>
          </a:lstStyle>
          <a:p>
            <a:pPr lvl="0"/>
            <a:r>
              <a:rPr lang="ga-IE" dirty="0" smtClean="0"/>
              <a:t>Click to edit Master text styles</a:t>
            </a:r>
          </a:p>
          <a:p>
            <a:pPr lvl="0"/>
            <a:r>
              <a:rPr lang="ga-IE" dirty="0" smtClean="0"/>
              <a:t>Second level</a:t>
            </a:r>
          </a:p>
        </p:txBody>
      </p:sp>
      <p:sp>
        <p:nvSpPr>
          <p:cNvPr id="10" name="Content Placeholder 2"/>
          <p:cNvSpPr>
            <a:spLocks noGrp="1"/>
          </p:cNvSpPr>
          <p:nvPr>
            <p:ph idx="21"/>
          </p:nvPr>
        </p:nvSpPr>
        <p:spPr>
          <a:xfrm>
            <a:off x="540000" y="1651000"/>
            <a:ext cx="2520000" cy="3898900"/>
          </a:xfrm>
          <a:prstGeom prst="rect">
            <a:avLst/>
          </a:prstGeom>
        </p:spPr>
        <p:txBody>
          <a:bodyPr lIns="0" tIns="0" rIns="0" bIns="0">
            <a:noAutofit/>
          </a:bodyPr>
          <a:lstStyle>
            <a:lvl1pPr marL="0" indent="0" algn="l">
              <a:buSzPct val="100000"/>
              <a:buFontTx/>
              <a:buNone/>
              <a:defRPr sz="2200" b="0" i="0">
                <a:solidFill>
                  <a:srgbClr val="00ABE2"/>
                </a:solidFill>
                <a:latin typeface="Arial Narrow Bold"/>
                <a:cs typeface="Arial Narrow Bold"/>
              </a:defRPr>
            </a:lvl1pPr>
            <a:lvl2pPr>
              <a:buNone/>
              <a:defRPr sz="1400"/>
            </a:lvl2pPr>
          </a:lstStyle>
          <a:p>
            <a:pPr lvl="0"/>
            <a:r>
              <a:rPr lang="ga-IE" dirty="0" smtClean="0"/>
              <a:t>Click to edit Master text styles</a:t>
            </a:r>
          </a:p>
        </p:txBody>
      </p:sp>
      <p:sp>
        <p:nvSpPr>
          <p:cNvPr id="7"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smtClean="0"/>
              <a:t>Click to edit Master title style</a:t>
            </a:r>
            <a:endParaRPr lang="en-US" dirty="0"/>
          </a:p>
        </p:txBody>
      </p:sp>
    </p:spTree>
    <p:extLst>
      <p:ext uri="{BB962C8B-B14F-4D97-AF65-F5344CB8AC3E}">
        <p14:creationId xmlns:p14="http://schemas.microsoft.com/office/powerpoint/2010/main" xmlns="" val="1984788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15" name="Picture Placeholder 2"/>
          <p:cNvSpPr>
            <a:spLocks noGrp="1"/>
          </p:cNvSpPr>
          <p:nvPr>
            <p:ph type="pic" idx="16"/>
          </p:nvPr>
        </p:nvSpPr>
        <p:spPr>
          <a:xfrm>
            <a:off x="5667500" y="1651000"/>
            <a:ext cx="2930400" cy="4255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Text Placeholder 3"/>
          <p:cNvSpPr>
            <a:spLocks noGrp="1"/>
          </p:cNvSpPr>
          <p:nvPr>
            <p:ph type="body" sz="half" idx="17"/>
          </p:nvPr>
        </p:nvSpPr>
        <p:spPr>
          <a:xfrm>
            <a:off x="540000" y="5346700"/>
            <a:ext cx="4921000" cy="571500"/>
          </a:xfrm>
          <a:prstGeom prst="rect">
            <a:avLst/>
          </a:prstGeom>
        </p:spPr>
        <p:txBody>
          <a:bodyPr lIns="0" tIns="0" bIns="0"/>
          <a:lstStyle>
            <a:lvl1pPr marL="0" indent="0">
              <a:buNone/>
              <a:defRPr sz="1200">
                <a:solidFill>
                  <a:schemeClr val="accent6">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9" name="Content Placeholder 2"/>
          <p:cNvSpPr>
            <a:spLocks noGrp="1"/>
          </p:cNvSpPr>
          <p:nvPr>
            <p:ph idx="1"/>
          </p:nvPr>
        </p:nvSpPr>
        <p:spPr>
          <a:xfrm>
            <a:off x="540000" y="1651000"/>
            <a:ext cx="4921000" cy="355599"/>
          </a:xfrm>
          <a:prstGeom prst="rect">
            <a:avLst/>
          </a:prstGeom>
        </p:spPr>
        <p:txBody>
          <a:bodyPr lIns="0" tIns="0" rIns="0" bIns="0">
            <a:normAutofit/>
          </a:bodyPr>
          <a:lstStyle>
            <a:lvl1pPr marL="180000" indent="-180000">
              <a:buSzPct val="100000"/>
              <a:buFontTx/>
              <a:buNone/>
              <a:defRPr sz="1900">
                <a:solidFill>
                  <a:srgbClr val="00ABE2"/>
                </a:solidFill>
              </a:defRPr>
            </a:lvl1pPr>
            <a:lvl2pPr>
              <a:buNone/>
              <a:defRPr sz="1400"/>
            </a:lvl2pPr>
          </a:lstStyle>
          <a:p>
            <a:pPr lvl="0"/>
            <a:r>
              <a:rPr lang="ga-IE"/>
              <a:t>Click to edit Master text styles</a:t>
            </a:r>
          </a:p>
        </p:txBody>
      </p:sp>
      <p:sp>
        <p:nvSpPr>
          <p:cNvPr id="8" name="Content Placeholder 2"/>
          <p:cNvSpPr>
            <a:spLocks noGrp="1"/>
          </p:cNvSpPr>
          <p:nvPr>
            <p:ph idx="20"/>
          </p:nvPr>
        </p:nvSpPr>
        <p:spPr>
          <a:xfrm>
            <a:off x="540000" y="2133600"/>
            <a:ext cx="4921000" cy="3022600"/>
          </a:xfrm>
          <a:prstGeom prst="rect">
            <a:avLst/>
          </a:prstGeom>
        </p:spPr>
        <p:txBody>
          <a:bodyPr lIns="0" tIns="0" rIns="0" bIns="0"/>
          <a:lstStyle>
            <a:lvl1pPr marL="0" indent="0" algn="l">
              <a:buSzPct val="100000"/>
              <a:buFont typeface="Arial"/>
              <a:buNone/>
              <a:defRPr sz="1900">
                <a:solidFill>
                  <a:srgbClr val="002C44"/>
                </a:solidFill>
              </a:defRPr>
            </a:lvl1pPr>
            <a:lvl2pPr>
              <a:buNone/>
              <a:defRPr sz="1400"/>
            </a:lvl2pPr>
          </a:lstStyle>
          <a:p>
            <a:pPr lvl="0"/>
            <a:r>
              <a:rPr lang="ga-IE"/>
              <a:t>Click to edit Master text styles</a:t>
            </a:r>
          </a:p>
          <a:p>
            <a:pPr lvl="0"/>
            <a:r>
              <a:rPr lang="ga-IE"/>
              <a:t>Second level</a:t>
            </a:r>
          </a:p>
        </p:txBody>
      </p:sp>
      <p:sp>
        <p:nvSpPr>
          <p:cNvPr id="13"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a:t>Click to edit Master title style</a:t>
            </a:r>
            <a:endParaRPr lang="en-US"/>
          </a:p>
        </p:txBody>
      </p:sp>
      <p:cxnSp>
        <p:nvCxnSpPr>
          <p:cNvPr id="14" name="Straight Connector 13"/>
          <p:cNvCxnSpPr/>
          <p:nvPr userDrawn="1"/>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76830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Picture Placeholder 2"/>
          <p:cNvSpPr>
            <a:spLocks noGrp="1"/>
          </p:cNvSpPr>
          <p:nvPr>
            <p:ph type="pic" idx="20"/>
          </p:nvPr>
        </p:nvSpPr>
        <p:spPr>
          <a:xfrm>
            <a:off x="540000" y="1651000"/>
            <a:ext cx="8057900" cy="38735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ext Placeholder 3"/>
          <p:cNvSpPr>
            <a:spLocks noGrp="1"/>
          </p:cNvSpPr>
          <p:nvPr>
            <p:ph type="body" sz="half" idx="17"/>
          </p:nvPr>
        </p:nvSpPr>
        <p:spPr>
          <a:xfrm>
            <a:off x="540000" y="5613400"/>
            <a:ext cx="8120700" cy="609600"/>
          </a:xfrm>
          <a:prstGeom prst="rect">
            <a:avLst/>
          </a:prstGeom>
        </p:spPr>
        <p:txBody>
          <a:bodyPr lIns="0" tIns="0" rIns="0" bIns="0"/>
          <a:lstStyle>
            <a:lvl1pPr marL="0" indent="0">
              <a:buNone/>
              <a:defRPr sz="1200">
                <a:solidFill>
                  <a:schemeClr val="accent6">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smtClean="0"/>
              <a:t>Click to edit Master text styles</a:t>
            </a:r>
          </a:p>
        </p:txBody>
      </p:sp>
      <p:sp>
        <p:nvSpPr>
          <p:cNvPr id="13"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smtClean="0"/>
              <a:t>Click to edit Master title style</a:t>
            </a:r>
            <a:endParaRPr lang="en-US" dirty="0"/>
          </a:p>
        </p:txBody>
      </p:sp>
      <p:cxnSp>
        <p:nvCxnSpPr>
          <p:cNvPr id="14" name="Straight Connector 13"/>
          <p:cNvCxnSpPr/>
          <p:nvPr userDrawn="1"/>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84142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Picture Placeholder 2"/>
          <p:cNvSpPr>
            <a:spLocks noGrp="1"/>
          </p:cNvSpPr>
          <p:nvPr>
            <p:ph type="pic" idx="20"/>
          </p:nvPr>
        </p:nvSpPr>
        <p:spPr>
          <a:xfrm>
            <a:off x="540000" y="1651000"/>
            <a:ext cx="8057900" cy="38735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ext Placeholder 3"/>
          <p:cNvSpPr>
            <a:spLocks noGrp="1"/>
          </p:cNvSpPr>
          <p:nvPr>
            <p:ph type="body" sz="half" idx="17"/>
          </p:nvPr>
        </p:nvSpPr>
        <p:spPr>
          <a:xfrm>
            <a:off x="540000" y="5613400"/>
            <a:ext cx="8120700" cy="609600"/>
          </a:xfrm>
          <a:prstGeom prst="rect">
            <a:avLst/>
          </a:prstGeom>
        </p:spPr>
        <p:txBody>
          <a:bodyPr lIns="0" tIns="0" rIns="0" bIns="0"/>
          <a:lstStyle>
            <a:lvl1pPr marL="0" indent="0">
              <a:buNone/>
              <a:defRPr sz="1200">
                <a:solidFill>
                  <a:schemeClr val="accent6">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smtClean="0"/>
              <a:t>Click to edit Master text styles</a:t>
            </a:r>
          </a:p>
        </p:txBody>
      </p:sp>
      <p:sp>
        <p:nvSpPr>
          <p:cNvPr id="13"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smtClean="0"/>
              <a:t>Click to edit Master title style</a:t>
            </a:r>
            <a:endParaRPr lang="en-US" dirty="0"/>
          </a:p>
        </p:txBody>
      </p:sp>
      <p:cxnSp>
        <p:nvCxnSpPr>
          <p:cNvPr id="14" name="Straight Connector 13"/>
          <p:cNvCxnSpPr/>
          <p:nvPr userDrawn="1"/>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3320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pPr/>
              <a:t>‹nº›</a:t>
            </a:fld>
            <a:endParaRPr lang="en-US" dirty="0"/>
          </a:p>
        </p:txBody>
      </p:sp>
    </p:spTree>
    <p:extLst>
      <p:ext uri="{BB962C8B-B14F-4D97-AF65-F5344CB8AC3E}">
        <p14:creationId xmlns:p14="http://schemas.microsoft.com/office/powerpoint/2010/main" xmlns="" val="451325273"/>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24CD3-204F-4468-8EE4-28A6668D006A}"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pPr/>
              <a:t>‹nº›</a:t>
            </a:fld>
            <a:endParaRPr lang="en-US" dirty="0"/>
          </a:p>
        </p:txBody>
      </p:sp>
    </p:spTree>
    <p:extLst>
      <p:ext uri="{BB962C8B-B14F-4D97-AF65-F5344CB8AC3E}">
        <p14:creationId xmlns:p14="http://schemas.microsoft.com/office/powerpoint/2010/main" xmlns="" val="511622107"/>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24CD3-204F-4468-8EE4-28A6668D006A}" type="datetimeFigureOut">
              <a:rPr lang="en-US" smtClean="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pPr/>
              <a:t>‹nº›</a:t>
            </a:fld>
            <a:endParaRPr lang="en-US" dirty="0"/>
          </a:p>
        </p:txBody>
      </p:sp>
    </p:spTree>
    <p:extLst>
      <p:ext uri="{BB962C8B-B14F-4D97-AF65-F5344CB8AC3E}">
        <p14:creationId xmlns:p14="http://schemas.microsoft.com/office/powerpoint/2010/main" xmlns="" val="308229761"/>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24CD3-204F-4468-8EE4-28A6668D006A}" type="datetimeFigureOut">
              <a:rPr lang="en-US" smtClean="0"/>
              <a:pPr/>
              <a:t>10/3/2017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AF16DE-A0D5-4438-950F-5B1E159C2C28}" type="slidenum">
              <a:rPr lang="en-US" smtClean="0"/>
              <a:pPr/>
              <a:t>‹nº›</a:t>
            </a:fld>
            <a:endParaRPr lang="en-US" dirty="0"/>
          </a:p>
        </p:txBody>
      </p:sp>
    </p:spTree>
    <p:extLst>
      <p:ext uri="{BB962C8B-B14F-4D97-AF65-F5344CB8AC3E}">
        <p14:creationId xmlns:p14="http://schemas.microsoft.com/office/powerpoint/2010/main" xmlns="" val="687036563"/>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24CD3-204F-4468-8EE4-28A6668D006A}" type="datetimeFigureOut">
              <a:rPr lang="en-US" smtClean="0"/>
              <a:pPr/>
              <a:t>10/3/2017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AF16DE-A0D5-4438-950F-5B1E159C2C28}" type="slidenum">
              <a:rPr lang="en-US" smtClean="0"/>
              <a:pPr/>
              <a:t>‹nº›</a:t>
            </a:fld>
            <a:endParaRPr lang="en-US" dirty="0"/>
          </a:p>
        </p:txBody>
      </p:sp>
    </p:spTree>
    <p:extLst>
      <p:ext uri="{BB962C8B-B14F-4D97-AF65-F5344CB8AC3E}">
        <p14:creationId xmlns:p14="http://schemas.microsoft.com/office/powerpoint/2010/main" xmlns="" val="3944422"/>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24CD3-204F-4468-8EE4-28A6668D006A}" type="datetimeFigureOut">
              <a:rPr lang="en-US" smtClean="0"/>
              <a:pPr/>
              <a:t>10/3/2017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AF16DE-A0D5-4438-950F-5B1E159C2C28}" type="slidenum">
              <a:rPr lang="en-US" smtClean="0"/>
              <a:pPr/>
              <a:t>‹nº›</a:t>
            </a:fld>
            <a:endParaRPr lang="en-US" dirty="0"/>
          </a:p>
        </p:txBody>
      </p:sp>
    </p:spTree>
    <p:extLst>
      <p:ext uri="{BB962C8B-B14F-4D97-AF65-F5344CB8AC3E}">
        <p14:creationId xmlns:p14="http://schemas.microsoft.com/office/powerpoint/2010/main" xmlns="" val="1869391144"/>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pPr/>
              <a:t>‹nº›</a:t>
            </a:fld>
            <a:endParaRPr lang="en-US" dirty="0"/>
          </a:p>
        </p:txBody>
      </p:sp>
    </p:spTree>
    <p:extLst>
      <p:ext uri="{BB962C8B-B14F-4D97-AF65-F5344CB8AC3E}">
        <p14:creationId xmlns:p14="http://schemas.microsoft.com/office/powerpoint/2010/main" xmlns="" val="1171201598"/>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pPr/>
              <a:t>‹nº›</a:t>
            </a:fld>
            <a:endParaRPr lang="en-US" dirty="0"/>
          </a:p>
        </p:txBody>
      </p:sp>
    </p:spTree>
    <p:extLst>
      <p:ext uri="{BB962C8B-B14F-4D97-AF65-F5344CB8AC3E}">
        <p14:creationId xmlns:p14="http://schemas.microsoft.com/office/powerpoint/2010/main" xmlns="" val="550149184"/>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A24CD3-204F-4468-8EE4-28A6668D006A}" type="datetimeFigureOut">
              <a:rPr lang="en-US" smtClean="0"/>
              <a:pPr/>
              <a:t>10/3/2017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AF16DE-A0D5-4438-950F-5B1E159C2C28}" type="slidenum">
              <a:rPr lang="en-US" smtClean="0"/>
              <a:pPr/>
              <a:t>‹nº›</a:t>
            </a:fld>
            <a:endParaRPr lang="en-US" dirty="0"/>
          </a:p>
        </p:txBody>
      </p:sp>
    </p:spTree>
    <p:extLst>
      <p:ext uri="{BB962C8B-B14F-4D97-AF65-F5344CB8AC3E}">
        <p14:creationId xmlns:p14="http://schemas.microsoft.com/office/powerpoint/2010/main" xmlns="" val="162441424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20" r:id="rId16"/>
    <p:sldLayoutId id="2147483722" r:id="rId17"/>
  </p:sldLayoutIdLst>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Gr_fico_do_Microsoft_Office_Excel1.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9.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0" Type="http://schemas.openxmlformats.org/officeDocument/2006/relationships/slideLayout" Target="../slideLayouts/slideLayout12.xml"/><Relationship Id="rId4" Type="http://schemas.openxmlformats.org/officeDocument/2006/relationships/tags" Target="../tags/tag4.xml"/><Relationship Id="rId9"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b="1" dirty="0" smtClean="0"/>
              <a:t>Discrimination </a:t>
            </a:r>
            <a:r>
              <a:rPr lang="en-US" sz="2400" b="1" dirty="0"/>
              <a:t>of  Mongolian TB </a:t>
            </a:r>
            <a:r>
              <a:rPr lang="en-US" sz="2400" b="1" dirty="0" smtClean="0"/>
              <a:t> </a:t>
            </a:r>
            <a:r>
              <a:rPr lang="en-US" sz="2400" b="1" dirty="0"/>
              <a:t>patients access to   medicines, diagnosis and treatment . Good practices of Mongolia in tackling these issues.</a:t>
            </a:r>
            <a:r>
              <a:rPr lang="en-US" sz="2400" dirty="0"/>
              <a:t/>
            </a:r>
            <a:br>
              <a:rPr lang="en-US" sz="2400" dirty="0"/>
            </a:br>
            <a:r>
              <a:rPr lang="en-US" sz="2400" b="1" dirty="0"/>
              <a:t> </a:t>
            </a:r>
            <a:r>
              <a:rPr lang="en-US" sz="2400" dirty="0"/>
              <a:t/>
            </a:r>
            <a:br>
              <a:rPr lang="en-US" sz="2400" dirty="0"/>
            </a:br>
            <a:endParaRPr lang="en-US" sz="2400" dirty="0"/>
          </a:p>
        </p:txBody>
      </p:sp>
      <p:sp>
        <p:nvSpPr>
          <p:cNvPr id="3" name="Subtitle 2"/>
          <p:cNvSpPr>
            <a:spLocks noGrp="1"/>
          </p:cNvSpPr>
          <p:nvPr>
            <p:ph type="subTitle" idx="1"/>
          </p:nvPr>
        </p:nvSpPr>
        <p:spPr/>
        <p:txBody>
          <a:bodyPr>
            <a:normAutofit fontScale="85000" lnSpcReduction="20000"/>
          </a:bodyPr>
          <a:lstStyle/>
          <a:p>
            <a:r>
              <a:rPr lang="en-US" dirty="0" err="1" smtClean="0"/>
              <a:t>O.Batbayar</a:t>
            </a:r>
            <a:endParaRPr lang="en-US" dirty="0" smtClean="0"/>
          </a:p>
          <a:p>
            <a:r>
              <a:rPr lang="en-US" dirty="0" smtClean="0"/>
              <a:t>MPH ( London School of Hygiene and Tropical Medicine)</a:t>
            </a:r>
          </a:p>
          <a:p>
            <a:r>
              <a:rPr lang="en-US" dirty="0"/>
              <a:t> </a:t>
            </a:r>
            <a:r>
              <a:rPr lang="en-US" dirty="0" smtClean="0"/>
              <a:t>                   ED of Transparency International Mongolia </a:t>
            </a:r>
          </a:p>
          <a:p>
            <a:r>
              <a:rPr lang="en-US" dirty="0" smtClean="0"/>
              <a:t> ED of Zero TB Initiative Mongolia</a:t>
            </a:r>
          </a:p>
          <a:p>
            <a:r>
              <a:rPr lang="en-US" dirty="0" smtClean="0"/>
              <a:t>                    Chair of Mongolian TB doctors association</a:t>
            </a:r>
          </a:p>
          <a:p>
            <a:r>
              <a:rPr lang="en-US" dirty="0"/>
              <a:t> </a:t>
            </a:r>
            <a:r>
              <a:rPr lang="en-US" dirty="0" smtClean="0"/>
              <a:t>                                        Chair of Medicines Transparency Alliance of Mongolia </a:t>
            </a:r>
          </a:p>
          <a:p>
            <a:endParaRPr lang="en-US" dirty="0" smtClean="0"/>
          </a:p>
          <a:p>
            <a:endParaRPr lang="en-US" dirty="0"/>
          </a:p>
        </p:txBody>
      </p:sp>
      <p:pic>
        <p:nvPicPr>
          <p:cNvPr id="11266" name="Picture 2" descr="Bildergebnis für ZERO TB"/>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5575" y="510570"/>
            <a:ext cx="2269573" cy="121221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Users\Sabri\Projects\Ganmaa\HMI NS\Official\MHI Logo.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85289" y="628603"/>
            <a:ext cx="938698" cy="987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Bildergebnis für transparency international logo"/>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988903" y="510570"/>
            <a:ext cx="1743561" cy="110181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Bildergebnis für medicines transparency alliance"/>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003235" y="869158"/>
            <a:ext cx="2796208" cy="8215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6214521"/>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ontent Placeholder 1"/>
          <p:cNvSpPr>
            <a:spLocks noGrp="1"/>
          </p:cNvSpPr>
          <p:nvPr>
            <p:ph idx="20"/>
          </p:nvPr>
        </p:nvSpPr>
        <p:spPr>
          <a:xfrm>
            <a:off x="4077470" y="1683825"/>
            <a:ext cx="1224136" cy="432047"/>
          </a:xfrm>
          <a:solidFill>
            <a:srgbClr val="000000"/>
          </a:solidFill>
        </p:spPr>
        <p:txBody>
          <a:bodyPr rIns="0" anchor="ctr" anchorCtr="0">
            <a:normAutofit fontScale="92500" lnSpcReduction="10000"/>
          </a:bodyPr>
          <a:lstStyle/>
          <a:p>
            <a:pPr marL="0" indent="0" algn="ctr">
              <a:buNone/>
            </a:pPr>
            <a:r>
              <a:rPr lang="en-US" sz="1400" dirty="0" smtClean="0">
                <a:solidFill>
                  <a:schemeClr val="bg1"/>
                </a:solidFill>
                <a:latin typeface="Arial Narrow" panose="020B0606020202030204" pitchFamily="34" charset="0"/>
              </a:rPr>
              <a:t>2014</a:t>
            </a:r>
          </a:p>
          <a:p>
            <a:pPr marL="0" indent="0" algn="ctr">
              <a:buNone/>
            </a:pPr>
            <a:r>
              <a:rPr lang="en-US" sz="1400" dirty="0" smtClean="0">
                <a:solidFill>
                  <a:schemeClr val="bg1"/>
                </a:solidFill>
                <a:latin typeface="Arial Narrow" panose="020B0606020202030204" pitchFamily="34" charset="0"/>
              </a:rPr>
              <a:t>39/100</a:t>
            </a:r>
          </a:p>
          <a:p>
            <a:pPr marL="0" indent="0" algn="ctr">
              <a:buNone/>
            </a:pPr>
            <a:endParaRPr lang="en-US" sz="1400" dirty="0" smtClean="0">
              <a:solidFill>
                <a:schemeClr val="bg1"/>
              </a:solidFill>
              <a:latin typeface="Arial Narrow" panose="020B0606020202030204" pitchFamily="34" charset="0"/>
            </a:endParaRPr>
          </a:p>
        </p:txBody>
      </p:sp>
      <p:sp>
        <p:nvSpPr>
          <p:cNvPr id="56" name="Content Placeholder 1"/>
          <p:cNvSpPr>
            <a:spLocks noGrp="1"/>
          </p:cNvSpPr>
          <p:nvPr>
            <p:ph idx="21"/>
          </p:nvPr>
        </p:nvSpPr>
        <p:spPr>
          <a:xfrm>
            <a:off x="5796136" y="1611817"/>
            <a:ext cx="1296144" cy="504055"/>
          </a:xfrm>
          <a:solidFill>
            <a:srgbClr val="000000"/>
          </a:solidFill>
        </p:spPr>
        <p:txBody>
          <a:bodyPr rIns="0" anchor="ctr" anchorCtr="0"/>
          <a:lstStyle/>
          <a:p>
            <a:pPr marL="0" indent="0" algn="ctr">
              <a:buNone/>
            </a:pPr>
            <a:r>
              <a:rPr lang="en-US" sz="1400" dirty="0" smtClean="0">
                <a:solidFill>
                  <a:schemeClr val="bg1"/>
                </a:solidFill>
                <a:latin typeface="Arial Narrow" panose="020B0606020202030204" pitchFamily="34" charset="0"/>
              </a:rPr>
              <a:t>2015</a:t>
            </a:r>
          </a:p>
          <a:p>
            <a:pPr marL="0" indent="0" algn="ctr">
              <a:buNone/>
            </a:pPr>
            <a:r>
              <a:rPr lang="en-US" sz="1400" dirty="0" smtClean="0">
                <a:solidFill>
                  <a:schemeClr val="bg1"/>
                </a:solidFill>
                <a:latin typeface="Arial Narrow" panose="020B0606020202030204" pitchFamily="34" charset="0"/>
              </a:rPr>
              <a:t>39/100</a:t>
            </a:r>
          </a:p>
        </p:txBody>
      </p:sp>
      <p:sp>
        <p:nvSpPr>
          <p:cNvPr id="10" name="Title 9"/>
          <p:cNvSpPr>
            <a:spLocks noGrp="1"/>
          </p:cNvSpPr>
          <p:nvPr>
            <p:ph type="title"/>
          </p:nvPr>
        </p:nvSpPr>
        <p:spPr>
          <a:xfrm>
            <a:off x="540000" y="571500"/>
            <a:ext cx="6337300" cy="462170"/>
          </a:xfrm>
        </p:spPr>
        <p:txBody>
          <a:bodyPr>
            <a:normAutofit/>
          </a:bodyPr>
          <a:lstStyle/>
          <a:p>
            <a:r>
              <a:rPr lang="en-US" dirty="0" smtClean="0"/>
              <a:t>CPI Mongolia  2012-2016</a:t>
            </a:r>
            <a:endParaRPr lang="en-US" dirty="0"/>
          </a:p>
        </p:txBody>
      </p:sp>
      <p:sp>
        <p:nvSpPr>
          <p:cNvPr id="22" name="Content Placeholder 1"/>
          <p:cNvSpPr>
            <a:spLocks noGrp="1"/>
          </p:cNvSpPr>
          <p:nvPr>
            <p:ph idx="4294967295"/>
          </p:nvPr>
        </p:nvSpPr>
        <p:spPr>
          <a:xfrm>
            <a:off x="7846365" y="1648260"/>
            <a:ext cx="1295400" cy="503237"/>
          </a:xfrm>
          <a:solidFill>
            <a:srgbClr val="000000"/>
          </a:solidFill>
        </p:spPr>
        <p:txBody>
          <a:bodyPr rIns="0" anchor="ctr" anchorCtr="0">
            <a:normAutofit fontScale="92500" lnSpcReduction="20000"/>
          </a:bodyPr>
          <a:lstStyle/>
          <a:p>
            <a:pPr marL="0" indent="0" algn="ctr">
              <a:buNone/>
            </a:pPr>
            <a:r>
              <a:rPr lang="en-US" sz="1400" dirty="0" smtClean="0">
                <a:solidFill>
                  <a:schemeClr val="bg1"/>
                </a:solidFill>
                <a:latin typeface="Arial Narrow" panose="020B0606020202030204" pitchFamily="34" charset="0"/>
              </a:rPr>
              <a:t>2016</a:t>
            </a:r>
          </a:p>
          <a:p>
            <a:pPr marL="0" indent="0" algn="ctr">
              <a:buNone/>
            </a:pPr>
            <a:r>
              <a:rPr lang="en-US" sz="1400" dirty="0" smtClean="0">
                <a:solidFill>
                  <a:schemeClr val="bg1"/>
                </a:solidFill>
                <a:latin typeface="Arial Narrow" panose="020B0606020202030204" pitchFamily="34" charset="0"/>
              </a:rPr>
              <a:t>38/100</a:t>
            </a:r>
          </a:p>
        </p:txBody>
      </p:sp>
      <p:sp>
        <p:nvSpPr>
          <p:cNvPr id="48" name="Content Placeholder 1"/>
          <p:cNvSpPr>
            <a:spLocks noGrp="1"/>
          </p:cNvSpPr>
          <p:nvPr>
            <p:ph idx="4294967295"/>
          </p:nvPr>
        </p:nvSpPr>
        <p:spPr>
          <a:xfrm>
            <a:off x="2286000" y="1650183"/>
            <a:ext cx="1223963" cy="503238"/>
          </a:xfrm>
          <a:solidFill>
            <a:srgbClr val="000000"/>
          </a:solidFill>
        </p:spPr>
        <p:txBody>
          <a:bodyPr rIns="0" anchor="ctr" anchorCtr="0">
            <a:normAutofit fontScale="92500" lnSpcReduction="20000"/>
          </a:bodyPr>
          <a:lstStyle/>
          <a:p>
            <a:pPr marL="0" indent="0" algn="ctr">
              <a:buNone/>
            </a:pPr>
            <a:r>
              <a:rPr lang="en-US" sz="1400" dirty="0" smtClean="0">
                <a:solidFill>
                  <a:schemeClr val="bg1"/>
                </a:solidFill>
                <a:latin typeface="Arial Narrow" panose="020B0606020202030204" pitchFamily="34" charset="0"/>
              </a:rPr>
              <a:t>2013</a:t>
            </a:r>
          </a:p>
          <a:p>
            <a:pPr marL="0" indent="0" algn="ctr">
              <a:buNone/>
            </a:pPr>
            <a:r>
              <a:rPr lang="en-US" sz="1400" dirty="0" smtClean="0">
                <a:solidFill>
                  <a:schemeClr val="bg1"/>
                </a:solidFill>
                <a:latin typeface="Arial Narrow" panose="020B0606020202030204" pitchFamily="34" charset="0"/>
              </a:rPr>
              <a:t>38/100</a:t>
            </a:r>
          </a:p>
        </p:txBody>
      </p:sp>
      <p:sp>
        <p:nvSpPr>
          <p:cNvPr id="24" name="Content Placeholder 1"/>
          <p:cNvSpPr>
            <a:spLocks noGrp="1"/>
          </p:cNvSpPr>
          <p:nvPr>
            <p:ph idx="4294967295"/>
          </p:nvPr>
        </p:nvSpPr>
        <p:spPr>
          <a:xfrm>
            <a:off x="318052" y="1721621"/>
            <a:ext cx="1366838" cy="431800"/>
          </a:xfrm>
          <a:solidFill>
            <a:srgbClr val="000000"/>
          </a:solidFill>
        </p:spPr>
        <p:txBody>
          <a:bodyPr rIns="0" anchor="ctr" anchorCtr="0">
            <a:normAutofit fontScale="77500" lnSpcReduction="20000"/>
          </a:bodyPr>
          <a:lstStyle/>
          <a:p>
            <a:pPr marL="0" indent="0" algn="ctr">
              <a:buNone/>
            </a:pPr>
            <a:r>
              <a:rPr lang="en-US" sz="1400" dirty="0" smtClean="0">
                <a:solidFill>
                  <a:schemeClr val="bg1"/>
                </a:solidFill>
                <a:latin typeface="Arial Narrow" panose="020B0606020202030204" pitchFamily="34" charset="0"/>
              </a:rPr>
              <a:t>2012</a:t>
            </a:r>
          </a:p>
          <a:p>
            <a:pPr marL="0" indent="0" algn="ctr">
              <a:buNone/>
            </a:pPr>
            <a:r>
              <a:rPr lang="en-US" sz="1400" dirty="0" smtClean="0">
                <a:solidFill>
                  <a:schemeClr val="bg1"/>
                </a:solidFill>
                <a:latin typeface="Arial Narrow" panose="020B0606020202030204" pitchFamily="34" charset="0"/>
              </a:rPr>
              <a:t>36/100</a:t>
            </a:r>
          </a:p>
        </p:txBody>
      </p:sp>
      <p:pic>
        <p:nvPicPr>
          <p:cNvPr id="3" name="Picture 2"/>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11974" y="2828054"/>
            <a:ext cx="1623452" cy="2160240"/>
          </a:xfrm>
          <a:prstGeom prst="rect">
            <a:avLst/>
          </a:prstGeom>
        </p:spPr>
      </p:pic>
      <p:pic>
        <p:nvPicPr>
          <p:cNvPr id="46" name="Picture 4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119028" y="2943077"/>
            <a:ext cx="1450569" cy="1930193"/>
          </a:xfrm>
          <a:prstGeom prst="rect">
            <a:avLst/>
          </a:prstGeom>
        </p:spPr>
      </p:pic>
      <p:pic>
        <p:nvPicPr>
          <p:cNvPr id="50" name="Picture 49"/>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077470" y="2828054"/>
            <a:ext cx="1450569" cy="1930193"/>
          </a:xfrm>
          <a:prstGeom prst="rect">
            <a:avLst/>
          </a:prstGeom>
        </p:spPr>
      </p:pic>
      <p:pic>
        <p:nvPicPr>
          <p:cNvPr id="54" name="Picture 5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796136" y="2943076"/>
            <a:ext cx="1450569" cy="1930193"/>
          </a:xfrm>
          <a:prstGeom prst="rect">
            <a:avLst/>
          </a:prstGeom>
        </p:spPr>
      </p:pic>
      <p:pic>
        <p:nvPicPr>
          <p:cNvPr id="15" name="Picture 1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502081" y="2943075"/>
            <a:ext cx="1450569" cy="1930193"/>
          </a:xfrm>
          <a:prstGeom prst="rect">
            <a:avLst/>
          </a:prstGeom>
        </p:spPr>
      </p:pic>
      <p:sp>
        <p:nvSpPr>
          <p:cNvPr id="17" name="Rectangle 16"/>
          <p:cNvSpPr/>
          <p:nvPr/>
        </p:nvSpPr>
        <p:spPr>
          <a:xfrm>
            <a:off x="2286000" y="3105835"/>
            <a:ext cx="4572000" cy="646331"/>
          </a:xfrm>
          <a:prstGeom prst="rect">
            <a:avLst/>
          </a:prstGeom>
        </p:spPr>
        <p:txBody>
          <a:bodyPr>
            <a:spAutoFit/>
          </a:bodyPr>
          <a:lstStyle/>
          <a:p>
            <a:pPr algn="ctr"/>
            <a:endParaRPr lang="en-US" dirty="0" smtClean="0">
              <a:solidFill>
                <a:schemeClr val="bg1"/>
              </a:solidFill>
              <a:latin typeface="Arial Narrow" panose="020B0606020202030204" pitchFamily="34" charset="0"/>
            </a:endParaRPr>
          </a:p>
          <a:p>
            <a:pPr algn="ctr"/>
            <a:r>
              <a:rPr lang="en-US" dirty="0" smtClean="0">
                <a:solidFill>
                  <a:schemeClr val="bg1"/>
                </a:solidFill>
                <a:latin typeface="Arial Narrow" panose="020B0606020202030204" pitchFamily="34" charset="0"/>
              </a:rPr>
              <a:t>39/100</a:t>
            </a:r>
          </a:p>
        </p:txBody>
      </p:sp>
      <p:sp>
        <p:nvSpPr>
          <p:cNvPr id="20" name="Rectangle 19"/>
          <p:cNvSpPr/>
          <p:nvPr/>
        </p:nvSpPr>
        <p:spPr>
          <a:xfrm>
            <a:off x="2634781" y="6216495"/>
            <a:ext cx="4572000" cy="646331"/>
          </a:xfrm>
          <a:prstGeom prst="rect">
            <a:avLst/>
          </a:prstGeom>
        </p:spPr>
        <p:txBody>
          <a:bodyPr>
            <a:spAutoFit/>
          </a:bodyPr>
          <a:lstStyle/>
          <a:p>
            <a:pPr algn="ctr"/>
            <a:endParaRPr lang="en-US" dirty="0" smtClean="0">
              <a:solidFill>
                <a:schemeClr val="bg1"/>
              </a:solidFill>
              <a:latin typeface="Arial Narrow" panose="020B0606020202030204" pitchFamily="34" charset="0"/>
            </a:endParaRPr>
          </a:p>
          <a:p>
            <a:pPr algn="ctr"/>
            <a:r>
              <a:rPr lang="en-US" dirty="0" smtClean="0">
                <a:solidFill>
                  <a:schemeClr val="bg1"/>
                </a:solidFill>
                <a:latin typeface="Arial Narrow" panose="020B0606020202030204" pitchFamily="34" charset="0"/>
              </a:rPr>
              <a:t>39/100</a:t>
            </a:r>
          </a:p>
        </p:txBody>
      </p:sp>
      <p:sp>
        <p:nvSpPr>
          <p:cNvPr id="21" name="Rectangle 20"/>
          <p:cNvSpPr/>
          <p:nvPr/>
        </p:nvSpPr>
        <p:spPr>
          <a:xfrm>
            <a:off x="2163004" y="1075290"/>
            <a:ext cx="4572000" cy="646331"/>
          </a:xfrm>
          <a:prstGeom prst="rect">
            <a:avLst/>
          </a:prstGeom>
        </p:spPr>
        <p:txBody>
          <a:bodyPr>
            <a:spAutoFit/>
          </a:bodyPr>
          <a:lstStyle/>
          <a:p>
            <a:pPr algn="ctr"/>
            <a:endParaRPr lang="en-US" dirty="0" smtClean="0">
              <a:solidFill>
                <a:schemeClr val="bg1"/>
              </a:solidFill>
              <a:latin typeface="Arial Narrow" panose="020B0606020202030204" pitchFamily="34" charset="0"/>
            </a:endParaRPr>
          </a:p>
          <a:p>
            <a:pPr algn="ctr"/>
            <a:r>
              <a:rPr lang="en-US" dirty="0" smtClean="0">
                <a:solidFill>
                  <a:schemeClr val="bg1"/>
                </a:solidFill>
                <a:latin typeface="Arial Narrow" panose="020B0606020202030204" pitchFamily="34" charset="0"/>
              </a:rPr>
              <a:t>39/100</a:t>
            </a:r>
          </a:p>
        </p:txBody>
      </p:sp>
    </p:spTree>
    <p:extLst>
      <p:ext uri="{BB962C8B-B14F-4D97-AF65-F5344CB8AC3E}">
        <p14:creationId xmlns:p14="http://schemas.microsoft.com/office/powerpoint/2010/main" xmlns="" val="3599269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0000" y="571500"/>
            <a:ext cx="6768304" cy="795338"/>
          </a:xfrm>
        </p:spPr>
        <p:txBody>
          <a:bodyPr>
            <a:noAutofit/>
          </a:bodyPr>
          <a:lstStyle/>
          <a:p>
            <a:r>
              <a:rPr lang="en-US" sz="2400" dirty="0" smtClean="0"/>
              <a:t>Public sector  ( 2017  case of how Mongolian health Minister ended up in prison)  </a:t>
            </a:r>
            <a:endParaRPr lang="en-US" sz="2400" dirty="0"/>
          </a:p>
        </p:txBody>
      </p:sp>
      <p:sp>
        <p:nvSpPr>
          <p:cNvPr id="6" name="Content Placeholder 5"/>
          <p:cNvSpPr txBox="1">
            <a:spLocks/>
          </p:cNvSpPr>
          <p:nvPr/>
        </p:nvSpPr>
        <p:spPr>
          <a:xfrm>
            <a:off x="5724128" y="1651001"/>
            <a:ext cx="3024336" cy="2007344"/>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US" sz="2400" dirty="0" smtClean="0">
                <a:solidFill>
                  <a:srgbClr val="00ABE2"/>
                </a:solidFill>
                <a:latin typeface="Arial Narrow" panose="020B0606020202030204" pitchFamily="34" charset="0"/>
              </a:rPr>
              <a:t>Most corrupt public sector by Mongolian citizens </a:t>
            </a: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03249" y="1718224"/>
            <a:ext cx="4797102" cy="11033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80544" y="3658344"/>
            <a:ext cx="4724400" cy="106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Content Placeholder 5"/>
          <p:cNvSpPr txBox="1">
            <a:spLocks/>
          </p:cNvSpPr>
          <p:nvPr/>
        </p:nvSpPr>
        <p:spPr>
          <a:xfrm>
            <a:off x="680544" y="4653136"/>
            <a:ext cx="1152128" cy="731486"/>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US" sz="4400" b="1" dirty="0" smtClean="0">
                <a:solidFill>
                  <a:srgbClr val="4F8FF7"/>
                </a:solidFill>
                <a:latin typeface="Arial Narrow" panose="020B0606020202030204" pitchFamily="34" charset="0"/>
              </a:rPr>
              <a:t>10%</a:t>
            </a:r>
          </a:p>
        </p:txBody>
      </p:sp>
      <p:sp>
        <p:nvSpPr>
          <p:cNvPr id="8" name="Content Placeholder 5"/>
          <p:cNvSpPr txBox="1">
            <a:spLocks/>
          </p:cNvSpPr>
          <p:nvPr/>
        </p:nvSpPr>
        <p:spPr>
          <a:xfrm>
            <a:off x="2466680" y="4653136"/>
            <a:ext cx="1152128" cy="731486"/>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lgn="ctr"/>
            <a:r>
              <a:rPr lang="en-US" sz="7200" b="1" dirty="0" smtClean="0">
                <a:solidFill>
                  <a:srgbClr val="EF771D"/>
                </a:solidFill>
                <a:latin typeface="Arial Narrow" panose="020B0606020202030204" pitchFamily="34" charset="0"/>
              </a:rPr>
              <a:t>*</a:t>
            </a:r>
          </a:p>
        </p:txBody>
      </p:sp>
      <p:sp>
        <p:nvSpPr>
          <p:cNvPr id="9" name="Content Placeholder 5"/>
          <p:cNvSpPr txBox="1">
            <a:spLocks/>
          </p:cNvSpPr>
          <p:nvPr/>
        </p:nvSpPr>
        <p:spPr>
          <a:xfrm>
            <a:off x="4427984" y="4653136"/>
            <a:ext cx="1152128" cy="731486"/>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US" sz="4400" b="1" dirty="0" smtClean="0">
                <a:solidFill>
                  <a:srgbClr val="4F8FF7"/>
                </a:solidFill>
                <a:latin typeface="Arial Narrow" panose="020B0606020202030204" pitchFamily="34" charset="0"/>
              </a:rPr>
              <a:t>16%</a:t>
            </a:r>
          </a:p>
        </p:txBody>
      </p:sp>
      <p:sp>
        <p:nvSpPr>
          <p:cNvPr id="10" name="Content Placeholder 5"/>
          <p:cNvSpPr txBox="1">
            <a:spLocks/>
          </p:cNvSpPr>
          <p:nvPr/>
        </p:nvSpPr>
        <p:spPr>
          <a:xfrm>
            <a:off x="2483768" y="2708920"/>
            <a:ext cx="1152128" cy="731486"/>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US" sz="4400" b="1" dirty="0" smtClean="0">
                <a:solidFill>
                  <a:srgbClr val="4F8FF7"/>
                </a:solidFill>
                <a:latin typeface="Arial Narrow" panose="020B0606020202030204" pitchFamily="34" charset="0"/>
              </a:rPr>
              <a:t>11%</a:t>
            </a:r>
          </a:p>
        </p:txBody>
      </p:sp>
      <p:sp>
        <p:nvSpPr>
          <p:cNvPr id="11" name="Content Placeholder 5"/>
          <p:cNvSpPr txBox="1">
            <a:spLocks/>
          </p:cNvSpPr>
          <p:nvPr/>
        </p:nvSpPr>
        <p:spPr>
          <a:xfrm>
            <a:off x="683568" y="2708920"/>
            <a:ext cx="1152128" cy="731486"/>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US" sz="4400" b="1" dirty="0" smtClean="0">
                <a:solidFill>
                  <a:srgbClr val="4F8FF7"/>
                </a:solidFill>
                <a:latin typeface="Arial Narrow" panose="020B0606020202030204" pitchFamily="34" charset="0"/>
              </a:rPr>
              <a:t>16%</a:t>
            </a:r>
          </a:p>
        </p:txBody>
      </p:sp>
      <p:sp>
        <p:nvSpPr>
          <p:cNvPr id="12" name="Content Placeholder 5"/>
          <p:cNvSpPr txBox="1">
            <a:spLocks/>
          </p:cNvSpPr>
          <p:nvPr/>
        </p:nvSpPr>
        <p:spPr>
          <a:xfrm>
            <a:off x="4355976" y="2636912"/>
            <a:ext cx="1152128" cy="731486"/>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lgn="ctr"/>
            <a:r>
              <a:rPr lang="en-US" sz="7200" b="1" dirty="0" smtClean="0">
                <a:solidFill>
                  <a:srgbClr val="EF771D"/>
                </a:solidFill>
                <a:latin typeface="Arial Narrow" panose="020B0606020202030204" pitchFamily="34" charset="0"/>
              </a:rPr>
              <a:t>*</a:t>
            </a:r>
          </a:p>
        </p:txBody>
      </p:sp>
      <p:sp>
        <p:nvSpPr>
          <p:cNvPr id="13" name="Content Placeholder 5"/>
          <p:cNvSpPr txBox="1">
            <a:spLocks/>
          </p:cNvSpPr>
          <p:nvPr/>
        </p:nvSpPr>
        <p:spPr>
          <a:xfrm>
            <a:off x="5724128" y="4828217"/>
            <a:ext cx="3165434" cy="556406"/>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US" sz="1400" dirty="0" smtClean="0">
                <a:solidFill>
                  <a:srgbClr val="00ABE2"/>
                </a:solidFill>
                <a:latin typeface="Arial Narrow" panose="020B0606020202030204" pitchFamily="34" charset="0"/>
              </a:rPr>
              <a:t>.</a:t>
            </a:r>
            <a:endParaRPr lang="mn-MN" sz="1400" dirty="0" smtClean="0">
              <a:solidFill>
                <a:srgbClr val="00ABE2"/>
              </a:solidFill>
              <a:latin typeface="Arial Narrow" panose="020B0606020202030204" pitchFamily="34" charset="0"/>
            </a:endParaRPr>
          </a:p>
          <a:p>
            <a:endParaRPr lang="en-US" sz="1400" dirty="0">
              <a:solidFill>
                <a:srgbClr val="00ABE2"/>
              </a:solidFill>
              <a:latin typeface="Arial Narrow" panose="020B0606020202030204" pitchFamily="34" charset="0"/>
            </a:endParaRPr>
          </a:p>
        </p:txBody>
      </p:sp>
    </p:spTree>
    <p:extLst>
      <p:ext uri="{BB962C8B-B14F-4D97-AF65-F5344CB8AC3E}">
        <p14:creationId xmlns:p14="http://schemas.microsoft.com/office/powerpoint/2010/main" xmlns="" val="2939892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Corruption Barometer results 2016- Asia Pacific </a:t>
            </a:r>
            <a:endParaRPr lang="en-US" dirty="0"/>
          </a:p>
        </p:txBody>
      </p:sp>
      <p:pic>
        <p:nvPicPr>
          <p:cNvPr id="9220"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67544" y="1556792"/>
            <a:ext cx="5457825" cy="4400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ontent Placeholder 4"/>
          <p:cNvSpPr txBox="1">
            <a:spLocks/>
          </p:cNvSpPr>
          <p:nvPr/>
        </p:nvSpPr>
        <p:spPr>
          <a:xfrm>
            <a:off x="6090716" y="1651000"/>
            <a:ext cx="2945780" cy="4478299"/>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endParaRPr lang="en-US" sz="2800" dirty="0">
              <a:latin typeface="Arial Narrow" panose="020B0606020202030204" pitchFamily="34" charset="0"/>
            </a:endParaRPr>
          </a:p>
        </p:txBody>
      </p:sp>
      <p:sp>
        <p:nvSpPr>
          <p:cNvPr id="9" name="Content Placeholder 5"/>
          <p:cNvSpPr txBox="1">
            <a:spLocks/>
          </p:cNvSpPr>
          <p:nvPr/>
        </p:nvSpPr>
        <p:spPr>
          <a:xfrm>
            <a:off x="467543" y="5949280"/>
            <a:ext cx="5457825" cy="360040"/>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US" sz="1400" dirty="0" smtClean="0">
                <a:solidFill>
                  <a:srgbClr val="00ABE2"/>
                </a:solidFill>
                <a:latin typeface="Arial Narrow" panose="020B0606020202030204" pitchFamily="34" charset="0"/>
              </a:rPr>
              <a:t>* Question was not asked.</a:t>
            </a:r>
            <a:endParaRPr lang="en-US" sz="1400" dirty="0">
              <a:solidFill>
                <a:srgbClr val="00ABE2"/>
              </a:solidFill>
              <a:latin typeface="Arial Narrow" panose="020B0606020202030204" pitchFamily="34" charset="0"/>
            </a:endParaRPr>
          </a:p>
        </p:txBody>
      </p:sp>
      <p:sp>
        <p:nvSpPr>
          <p:cNvPr id="10" name="Rectangle 9"/>
          <p:cNvSpPr/>
          <p:nvPr/>
        </p:nvSpPr>
        <p:spPr>
          <a:xfrm>
            <a:off x="611560" y="4293096"/>
            <a:ext cx="5313808" cy="360040"/>
          </a:xfrm>
          <a:prstGeom prst="rect">
            <a:avLst/>
          </a:prstGeom>
          <a:noFill/>
          <a:ln w="22225">
            <a:solidFill>
              <a:srgbClr val="00AB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6040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449B96-B805-42AE-8A9B-9B5154619F7F}"/>
              </a:ext>
            </a:extLst>
          </p:cNvPr>
          <p:cNvSpPr>
            <a:spLocks noGrp="1"/>
          </p:cNvSpPr>
          <p:nvPr>
            <p:ph type="title"/>
          </p:nvPr>
        </p:nvSpPr>
        <p:spPr>
          <a:xfrm>
            <a:off x="628650" y="409171"/>
            <a:ext cx="7886700" cy="493907"/>
          </a:xfrm>
        </p:spPr>
        <p:txBody>
          <a:bodyPr>
            <a:normAutofit fontScale="90000"/>
          </a:bodyPr>
          <a:lstStyle/>
          <a:p>
            <a:pPr algn="ctr"/>
            <a:r>
              <a:rPr lang="en-US" sz="2700" b="1" dirty="0">
                <a:latin typeface="Times New Roman" panose="02020603050405020304" pitchFamily="18" charset="0"/>
                <a:cs typeface="Times New Roman" panose="02020603050405020304" pitchFamily="18" charset="0"/>
              </a:rPr>
              <a:t>Health system’s organizational </a:t>
            </a:r>
            <a:r>
              <a:rPr lang="en-US" sz="2700" b="1" dirty="0" smtClean="0">
                <a:latin typeface="Times New Roman" panose="02020603050405020304" pitchFamily="18" charset="0"/>
                <a:cs typeface="Times New Roman" panose="02020603050405020304" pitchFamily="18" charset="0"/>
              </a:rPr>
              <a:t>hierarchy and inefficiency</a:t>
            </a:r>
            <a:endParaRPr lang="en-US" sz="2700" b="1" dirty="0">
              <a:latin typeface="Times New Roman" panose="02020603050405020304" pitchFamily="18" charset="0"/>
              <a:cs typeface="Times New Roman" panose="02020603050405020304" pitchFamily="18" charset="0"/>
            </a:endParaRPr>
          </a:p>
        </p:txBody>
      </p:sp>
      <p:pic>
        <p:nvPicPr>
          <p:cNvPr id="4" name="Content Placeholder 4">
            <a:extLst>
              <a:ext uri="{FF2B5EF4-FFF2-40B4-BE49-F238E27FC236}">
                <a16:creationId xmlns="" xmlns:a16="http://schemas.microsoft.com/office/drawing/2014/main" id="{458F0126-BC74-45A9-9B6A-FAF1FF17C11B}"/>
              </a:ext>
            </a:extLst>
          </p:cNvPr>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628650" y="976313"/>
            <a:ext cx="7886700" cy="496189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60746926"/>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2016 outbreak of Measles and what is not reported ( hidden mortality number and drug quality) </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b="1" dirty="0"/>
              <a:t>Measles outbreak in Mongolia – FAQs</a:t>
            </a:r>
          </a:p>
          <a:p>
            <a:pPr fontAlgn="base"/>
            <a:r>
              <a:rPr lang="en-US" dirty="0"/>
              <a:t>5 May </a:t>
            </a:r>
            <a:r>
              <a:rPr lang="en-US" dirty="0" smtClean="0"/>
              <a:t>2016 </a:t>
            </a:r>
            <a:endParaRPr lang="en-US" dirty="0"/>
          </a:p>
          <a:p>
            <a:pPr fontAlgn="base"/>
            <a:r>
              <a:rPr lang="en-US" b="1" u="sng" dirty="0"/>
              <a:t>OUTBREAK FACTS:</a:t>
            </a:r>
            <a:endParaRPr lang="en-US" b="1" dirty="0"/>
          </a:p>
          <a:p>
            <a:pPr fontAlgn="base"/>
            <a:r>
              <a:rPr lang="en-US" b="1" dirty="0"/>
              <a:t>1. When, where and why did the outbreak start?</a:t>
            </a:r>
          </a:p>
          <a:p>
            <a:pPr fontAlgn="base"/>
            <a:r>
              <a:rPr lang="en-US" dirty="0"/>
              <a:t>According to the currently available data there is a likelihood that the outbreak started before March 2015.</a:t>
            </a:r>
          </a:p>
          <a:p>
            <a:pPr fontAlgn="base"/>
            <a:r>
              <a:rPr lang="en-US" dirty="0"/>
              <a:t>It’s unknown where the outbreak started but the first registered case was reported on 18 March 2015 from </a:t>
            </a:r>
            <a:r>
              <a:rPr lang="en-US" dirty="0" err="1"/>
              <a:t>Chingeltei</a:t>
            </a:r>
            <a:r>
              <a:rPr lang="en-US" dirty="0"/>
              <a:t> District of Ulaanbaatar city.</a:t>
            </a:r>
          </a:p>
          <a:p>
            <a:pPr fontAlgn="base"/>
            <a:r>
              <a:rPr lang="en-US" dirty="0"/>
              <a:t>Laboratory results showed that the measles virus genotype identified from the first registered case was similar the measles virus circulating in China. The outbreak started due to presence of:</a:t>
            </a:r>
          </a:p>
          <a:p>
            <a:pPr lvl="1" fontAlgn="base"/>
            <a:r>
              <a:rPr lang="en-US" dirty="0"/>
              <a:t>imported measles virus from infected people;</a:t>
            </a:r>
          </a:p>
          <a:p>
            <a:pPr lvl="1" fontAlgn="base"/>
            <a:r>
              <a:rPr lang="en-US" dirty="0"/>
              <a:t>susceptible people(those without immunity to measles); and</a:t>
            </a:r>
          </a:p>
          <a:p>
            <a:pPr lvl="1" fontAlgn="base"/>
            <a:r>
              <a:rPr lang="en-US" dirty="0"/>
              <a:t>contact between infected and susceptible people in Mongolia</a:t>
            </a:r>
            <a:r>
              <a:rPr lang="en-US" dirty="0" smtClean="0"/>
              <a:t>.</a:t>
            </a:r>
          </a:p>
          <a:p>
            <a:pPr marL="342900" lvl="1" indent="0" fontAlgn="base">
              <a:buNone/>
            </a:pPr>
            <a:endParaRPr lang="en-US" dirty="0"/>
          </a:p>
          <a:p>
            <a:endParaRPr lang="en-US" dirty="0"/>
          </a:p>
        </p:txBody>
      </p:sp>
    </p:spTree>
    <p:extLst>
      <p:ext uri="{BB962C8B-B14F-4D97-AF65-F5344CB8AC3E}">
        <p14:creationId xmlns:p14="http://schemas.microsoft.com/office/powerpoint/2010/main" xmlns="" val="1515192987"/>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Health insurance coverage and 23% of cost only paid by insurance </a:t>
            </a:r>
            <a:endParaRPr lang="en-US" dirty="0"/>
          </a:p>
        </p:txBody>
      </p:sp>
      <p:sp>
        <p:nvSpPr>
          <p:cNvPr id="3" name="Content Placeholder 2"/>
          <p:cNvSpPr>
            <a:spLocks noGrp="1"/>
          </p:cNvSpPr>
          <p:nvPr>
            <p:ph idx="1"/>
          </p:nvPr>
        </p:nvSpPr>
        <p:spPr/>
        <p:txBody>
          <a:bodyPr/>
          <a:lstStyle/>
          <a:p>
            <a:pPr marL="0" indent="0">
              <a:buNone/>
            </a:pPr>
            <a:r>
              <a:rPr lang="en-US" dirty="0"/>
              <a:t>Social health insurance development in Mongolia: </a:t>
            </a:r>
            <a:r>
              <a:rPr lang="en-US" dirty="0" smtClean="0"/>
              <a:t>Opportunities </a:t>
            </a:r>
            <a:r>
              <a:rPr lang="en-US" dirty="0"/>
              <a:t>and challenges in moving towards Universal Health Coverage </a:t>
            </a:r>
          </a:p>
          <a:p>
            <a:pPr marL="0" indent="0">
              <a:buNone/>
            </a:pPr>
            <a:r>
              <a:rPr lang="en-US" sz="900" dirty="0" err="1" smtClean="0"/>
              <a:t>Dorjsuren</a:t>
            </a:r>
            <a:r>
              <a:rPr lang="en-US" sz="900" dirty="0" smtClean="0"/>
              <a:t> </a:t>
            </a:r>
            <a:r>
              <a:rPr lang="en-US" sz="900" dirty="0" err="1"/>
              <a:t>Bayarsaikhan</a:t>
            </a:r>
            <a:r>
              <a:rPr lang="en-US" sz="900" dirty="0"/>
              <a:t>, </a:t>
            </a:r>
            <a:r>
              <a:rPr lang="en-US" sz="900" dirty="0" err="1"/>
              <a:t>Soonman</a:t>
            </a:r>
            <a:r>
              <a:rPr lang="en-US" sz="900" dirty="0"/>
              <a:t> Kwon and </a:t>
            </a:r>
            <a:r>
              <a:rPr lang="en-US" sz="900" dirty="0" err="1"/>
              <a:t>Dashzeveg</a:t>
            </a:r>
            <a:r>
              <a:rPr lang="en-US" sz="900" dirty="0"/>
              <a:t> </a:t>
            </a:r>
            <a:r>
              <a:rPr lang="en-US" sz="900" dirty="0" err="1"/>
              <a:t>Chimeddagva</a:t>
            </a:r>
            <a:r>
              <a:rPr lang="en-US" sz="900" dirty="0"/>
              <a:t> </a:t>
            </a:r>
            <a:endParaRPr lang="en-US" sz="900" dirty="0" smtClean="0"/>
          </a:p>
          <a:p>
            <a:r>
              <a:rPr lang="en-US" sz="900" dirty="0" smtClean="0"/>
              <a:t>Word </a:t>
            </a:r>
            <a:r>
              <a:rPr lang="en-US" sz="900" dirty="0"/>
              <a:t>Health Organization, Geneva, Switzerland; Seoul National University, Republic of Korea; Macroeconomics and Health, Ulaanbaatar, </a:t>
            </a:r>
            <a:r>
              <a:rPr lang="en-US" sz="900" dirty="0" smtClean="0"/>
              <a:t>Mongolia</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219200" y="3140765"/>
            <a:ext cx="6286500" cy="2849218"/>
          </a:xfrm>
          <a:prstGeom prst="rect">
            <a:avLst/>
          </a:prstGeom>
        </p:spPr>
      </p:pic>
    </p:spTree>
    <p:extLst>
      <p:ext uri="{BB962C8B-B14F-4D97-AF65-F5344CB8AC3E}">
        <p14:creationId xmlns:p14="http://schemas.microsoft.com/office/powerpoint/2010/main" xmlns="" val="1252511601"/>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What are the problems in Mongolian pharmaceutical sector ?</a:t>
            </a:r>
            <a:endParaRPr lang="nl-NL" dirty="0"/>
          </a:p>
        </p:txBody>
      </p:sp>
      <p:sp>
        <p:nvSpPr>
          <p:cNvPr id="3" name="Content Placeholder 2"/>
          <p:cNvSpPr>
            <a:spLocks noGrp="1"/>
          </p:cNvSpPr>
          <p:nvPr>
            <p:ph idx="1"/>
          </p:nvPr>
        </p:nvSpPr>
        <p:spPr>
          <a:xfrm>
            <a:off x="517281" y="2276476"/>
            <a:ext cx="8375199" cy="4248869"/>
          </a:xfrm>
        </p:spPr>
        <p:txBody>
          <a:bodyPr>
            <a:normAutofit/>
          </a:bodyPr>
          <a:lstStyle/>
          <a:p>
            <a:r>
              <a:rPr lang="nl-NL" dirty="0" smtClean="0"/>
              <a:t>Poor availability: </a:t>
            </a:r>
            <a:r>
              <a:rPr lang="en-US" dirty="0" smtClean="0"/>
              <a:t>public sector 42.8% (</a:t>
            </a:r>
            <a:r>
              <a:rPr lang="en-US" dirty="0" err="1" smtClean="0"/>
              <a:t>EML</a:t>
            </a:r>
            <a:r>
              <a:rPr lang="en-US" dirty="0" smtClean="0"/>
              <a:t> meds), private sector 73% (all meds) and </a:t>
            </a:r>
            <a:r>
              <a:rPr lang="en-US" dirty="0" err="1" smtClean="0"/>
              <a:t>RDF</a:t>
            </a:r>
            <a:r>
              <a:rPr lang="en-US" dirty="0" smtClean="0"/>
              <a:t> outlets 60%</a:t>
            </a:r>
          </a:p>
          <a:p>
            <a:r>
              <a:rPr lang="en-US" dirty="0" smtClean="0"/>
              <a:t>Poor quality: 14% substandard, 19% illegal</a:t>
            </a:r>
          </a:p>
          <a:p>
            <a:r>
              <a:rPr lang="en-US" dirty="0" smtClean="0"/>
              <a:t>High prices: public sector procurement </a:t>
            </a:r>
            <a:r>
              <a:rPr lang="en-US" dirty="0" err="1" smtClean="0"/>
              <a:t>MPR</a:t>
            </a:r>
            <a:r>
              <a:rPr lang="en-US" dirty="0" smtClean="0"/>
              <a:t> 2.24</a:t>
            </a:r>
          </a:p>
          <a:p>
            <a:pPr lvl="1"/>
            <a:r>
              <a:rPr lang="en-US" dirty="0" smtClean="0"/>
              <a:t>Patient price public: 2.25; patient private: 7.23</a:t>
            </a:r>
          </a:p>
          <a:p>
            <a:r>
              <a:rPr lang="en-US" dirty="0" smtClean="0"/>
              <a:t>Irrational use of antibiotics (=&gt; resistance!)</a:t>
            </a:r>
          </a:p>
          <a:p>
            <a:r>
              <a:rPr lang="en-US" dirty="0" smtClean="0"/>
              <a:t>Irrational use of injections (=&gt;18% </a:t>
            </a:r>
            <a:r>
              <a:rPr lang="en-US" dirty="0" err="1" smtClean="0"/>
              <a:t>Hep</a:t>
            </a:r>
            <a:r>
              <a:rPr lang="en-US" dirty="0" smtClean="0"/>
              <a:t>-C!)</a:t>
            </a:r>
          </a:p>
          <a:p>
            <a:r>
              <a:rPr lang="en-US" dirty="0" smtClean="0"/>
              <a:t>Local producers: many poor </a:t>
            </a:r>
            <a:r>
              <a:rPr lang="en-US" dirty="0" err="1" smtClean="0"/>
              <a:t>GMP</a:t>
            </a:r>
            <a:r>
              <a:rPr lang="en-US" dirty="0" smtClean="0"/>
              <a:t>, unregistered meds</a:t>
            </a:r>
            <a:endParaRPr lang="nl-NL" dirty="0" smtClean="0"/>
          </a:p>
          <a:p>
            <a:r>
              <a:rPr lang="en-US" dirty="0" smtClean="0"/>
              <a:t>Promotion of ineffective </a:t>
            </a:r>
            <a:r>
              <a:rPr lang="en-US" dirty="0" err="1" smtClean="0"/>
              <a:t>nutriceuticals</a:t>
            </a:r>
            <a:r>
              <a:rPr lang="en-US" dirty="0" smtClean="0"/>
              <a:t>, </a:t>
            </a:r>
            <a:r>
              <a:rPr lang="en-US" dirty="0" err="1" smtClean="0"/>
              <a:t>BAPs</a:t>
            </a:r>
            <a:r>
              <a:rPr lang="en-US" dirty="0" smtClean="0"/>
              <a:t> etc</a:t>
            </a:r>
          </a:p>
        </p:txBody>
      </p:sp>
      <p:sp>
        <p:nvSpPr>
          <p:cNvPr id="4" name="Date Placeholder 3"/>
          <p:cNvSpPr>
            <a:spLocks noGrp="1"/>
          </p:cNvSpPr>
          <p:nvPr>
            <p:ph type="dt" sz="half" idx="10"/>
          </p:nvPr>
        </p:nvSpPr>
        <p:spPr/>
        <p:txBody>
          <a:bodyPr/>
          <a:lstStyle/>
          <a:p>
            <a:r>
              <a:rPr lang="nl-NL" smtClean="0"/>
              <a:t>12/3/2015</a:t>
            </a:r>
            <a:endParaRPr lang="en-GB"/>
          </a:p>
        </p:txBody>
      </p:sp>
      <p:sp>
        <p:nvSpPr>
          <p:cNvPr id="5" name="Slide Number Placeholder 4"/>
          <p:cNvSpPr>
            <a:spLocks noGrp="1"/>
          </p:cNvSpPr>
          <p:nvPr>
            <p:ph type="sldNum" sz="quarter" idx="12"/>
          </p:nvPr>
        </p:nvSpPr>
        <p:spPr/>
        <p:txBody>
          <a:bodyPr/>
          <a:lstStyle/>
          <a:p>
            <a:fld id="{20754963-E308-4FBD-A41C-4C45182D4F45}" type="slidenum">
              <a:rPr lang="en-GB" smtClean="0"/>
              <a:pPr/>
              <a:t>16</a:t>
            </a:fld>
            <a:endParaRPr lang="en-GB"/>
          </a:p>
        </p:txBody>
      </p:sp>
    </p:spTree>
    <p:extLst>
      <p:ext uri="{BB962C8B-B14F-4D97-AF65-F5344CB8AC3E}">
        <p14:creationId xmlns:p14="http://schemas.microsoft.com/office/powerpoint/2010/main" xmlns="" val="1994794839"/>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of Pharmaceutical sector transparency and accountability by META . 07.2017 </a:t>
            </a:r>
            <a:endParaRPr lang="en-US" dirty="0"/>
          </a:p>
        </p:txBody>
      </p:sp>
      <p:sp>
        <p:nvSpPr>
          <p:cNvPr id="3" name="Content Placeholder 2"/>
          <p:cNvSpPr>
            <a:spLocks noGrp="1"/>
          </p:cNvSpPr>
          <p:nvPr>
            <p:ph idx="1"/>
          </p:nvPr>
        </p:nvSpPr>
        <p:spPr/>
        <p:txBody>
          <a:bodyPr>
            <a:normAutofit fontScale="47500" lnSpcReduction="20000"/>
          </a:bodyPr>
          <a:lstStyle/>
          <a:p>
            <a:r>
              <a:rPr lang="en-US" dirty="0"/>
              <a:t>key pharmaceutical functions and result is shown as below.  </a:t>
            </a:r>
            <a:r>
              <a:rPr lang="en-GB" dirty="0"/>
              <a:t> </a:t>
            </a:r>
            <a:endParaRPr lang="en-US" dirty="0"/>
          </a:p>
          <a:p>
            <a:pPr lvl="0"/>
            <a:r>
              <a:rPr lang="en-GB" dirty="0"/>
              <a:t>Access to information and participation</a:t>
            </a:r>
            <a:r>
              <a:rPr lang="mn-MN" dirty="0"/>
              <a:t> 				</a:t>
            </a:r>
            <a:r>
              <a:rPr lang="en-GB" dirty="0"/>
              <a:t>67%	High</a:t>
            </a:r>
            <a:endParaRPr lang="en-US" dirty="0"/>
          </a:p>
          <a:p>
            <a:pPr lvl="0"/>
            <a:r>
              <a:rPr lang="en-US" dirty="0"/>
              <a:t>C</a:t>
            </a:r>
            <a:r>
              <a:rPr lang="mn-MN" dirty="0"/>
              <a:t>ode of conduct</a:t>
            </a:r>
            <a:r>
              <a:rPr lang="en-US" dirty="0"/>
              <a:t> and anti-corruption</a:t>
            </a:r>
            <a:r>
              <a:rPr lang="en-GB" dirty="0"/>
              <a:t> 				86%	High</a:t>
            </a:r>
            <a:endParaRPr lang="en-US" dirty="0"/>
          </a:p>
          <a:p>
            <a:pPr lvl="0"/>
            <a:r>
              <a:rPr lang="en-US" dirty="0"/>
              <a:t>Managing conflict of interest</a:t>
            </a:r>
            <a:r>
              <a:rPr lang="en-GB" dirty="0"/>
              <a:t>		</a:t>
            </a:r>
            <a:r>
              <a:rPr lang="mn-MN" dirty="0"/>
              <a:t>  			</a:t>
            </a:r>
            <a:r>
              <a:rPr lang="en-GB" dirty="0"/>
              <a:t>50% 	</a:t>
            </a:r>
            <a:r>
              <a:rPr lang="mn-MN" dirty="0"/>
              <a:t>Moderate </a:t>
            </a:r>
            <a:endParaRPr lang="en-US" dirty="0"/>
          </a:p>
          <a:p>
            <a:pPr lvl="0"/>
            <a:r>
              <a:rPr lang="mn-MN" dirty="0"/>
              <a:t>Registration and marketing authorization of</a:t>
            </a:r>
            <a:r>
              <a:rPr lang="en-GB" dirty="0"/>
              <a:t>			</a:t>
            </a:r>
            <a:r>
              <a:rPr lang="en-GB" dirty="0" smtClean="0"/>
              <a:t>                       56</a:t>
            </a:r>
            <a:r>
              <a:rPr lang="en-GB" dirty="0"/>
              <a:t>%  </a:t>
            </a:r>
            <a:r>
              <a:rPr lang="en-GB" dirty="0" smtClean="0"/>
              <a:t>              </a:t>
            </a:r>
            <a:r>
              <a:rPr lang="mn-MN" dirty="0" smtClean="0"/>
              <a:t>Moderate</a:t>
            </a:r>
            <a:r>
              <a:rPr lang="en-US" dirty="0" smtClean="0"/>
              <a:t>                       </a:t>
            </a:r>
            <a:endParaRPr lang="en-US" dirty="0"/>
          </a:p>
          <a:p>
            <a:pPr lvl="0"/>
            <a:r>
              <a:rPr lang="mn-MN" dirty="0"/>
              <a:t>Licensing premises</a:t>
            </a:r>
            <a:r>
              <a:rPr lang="en-GB" dirty="0"/>
              <a:t>	</a:t>
            </a:r>
            <a:endParaRPr lang="en-US" dirty="0"/>
          </a:p>
          <a:p>
            <a:pPr lvl="0"/>
            <a:r>
              <a:rPr lang="en-US" dirty="0"/>
              <a:t>Medicines manufacturers</a:t>
            </a:r>
            <a:r>
              <a:rPr lang="en-GB" dirty="0"/>
              <a:t>				</a:t>
            </a:r>
            <a:r>
              <a:rPr lang="en-GB" dirty="0" smtClean="0"/>
              <a:t>                       74</a:t>
            </a:r>
            <a:r>
              <a:rPr lang="en-GB" dirty="0"/>
              <a:t>% 	High</a:t>
            </a:r>
            <a:endParaRPr lang="en-US" dirty="0"/>
          </a:p>
          <a:p>
            <a:pPr lvl="0"/>
            <a:r>
              <a:rPr lang="en-US" dirty="0"/>
              <a:t>Medicines wholesalers		</a:t>
            </a:r>
            <a:r>
              <a:rPr lang="en-GB" dirty="0"/>
              <a:t>			</a:t>
            </a:r>
            <a:r>
              <a:rPr lang="en-GB" dirty="0" smtClean="0"/>
              <a:t>                       </a:t>
            </a:r>
            <a:r>
              <a:rPr lang="mn-MN" dirty="0" smtClean="0"/>
              <a:t>7</a:t>
            </a:r>
            <a:r>
              <a:rPr lang="en-GB" dirty="0"/>
              <a:t>4%	High </a:t>
            </a:r>
            <a:endParaRPr lang="en-US" dirty="0"/>
          </a:p>
          <a:p>
            <a:pPr lvl="0"/>
            <a:r>
              <a:rPr lang="en-US" dirty="0"/>
              <a:t>Pharmacies</a:t>
            </a:r>
            <a:r>
              <a:rPr lang="mn-MN" dirty="0"/>
              <a:t> 			</a:t>
            </a:r>
            <a:r>
              <a:rPr lang="en-GB" dirty="0"/>
              <a:t>			64% 	</a:t>
            </a:r>
            <a:r>
              <a:rPr lang="mn-MN" dirty="0"/>
              <a:t>Moderate</a:t>
            </a:r>
            <a:endParaRPr lang="en-US" dirty="0"/>
          </a:p>
          <a:p>
            <a:pPr lvl="0"/>
            <a:r>
              <a:rPr lang="mn-MN" dirty="0"/>
              <a:t>Regulatory Inspections</a:t>
            </a:r>
            <a:r>
              <a:rPr lang="en-GB" dirty="0"/>
              <a:t>			</a:t>
            </a:r>
            <a:endParaRPr lang="en-US" dirty="0"/>
          </a:p>
          <a:p>
            <a:pPr lvl="0"/>
            <a:r>
              <a:rPr lang="en-US" dirty="0"/>
              <a:t>Medicines manufacturers</a:t>
            </a:r>
            <a:r>
              <a:rPr lang="en-GB" dirty="0"/>
              <a:t>				</a:t>
            </a:r>
            <a:r>
              <a:rPr lang="en-GB" dirty="0" smtClean="0"/>
              <a:t>                         64</a:t>
            </a:r>
            <a:r>
              <a:rPr lang="en-GB" dirty="0"/>
              <a:t>% 	</a:t>
            </a:r>
            <a:r>
              <a:rPr lang="mn-MN" dirty="0"/>
              <a:t>Moderate</a:t>
            </a:r>
            <a:endParaRPr lang="en-US" dirty="0"/>
          </a:p>
          <a:p>
            <a:pPr lvl="0"/>
            <a:r>
              <a:rPr lang="en-US" dirty="0"/>
              <a:t>Medicines wholesalers		</a:t>
            </a:r>
            <a:r>
              <a:rPr lang="en-GB" dirty="0"/>
              <a:t>			</a:t>
            </a:r>
            <a:r>
              <a:rPr lang="en-GB" dirty="0" smtClean="0"/>
              <a:t>                         64</a:t>
            </a:r>
            <a:r>
              <a:rPr lang="en-GB" dirty="0"/>
              <a:t>%	</a:t>
            </a:r>
            <a:r>
              <a:rPr lang="mn-MN" dirty="0"/>
              <a:t>Moderate</a:t>
            </a:r>
            <a:endParaRPr lang="en-US" dirty="0"/>
          </a:p>
          <a:p>
            <a:pPr lvl="0"/>
            <a:r>
              <a:rPr lang="en-US" dirty="0"/>
              <a:t>Pharmacies</a:t>
            </a:r>
            <a:r>
              <a:rPr lang="mn-MN" dirty="0"/>
              <a:t>			</a:t>
            </a:r>
            <a:r>
              <a:rPr lang="en-GB" dirty="0"/>
              <a:t>			64% 	</a:t>
            </a:r>
            <a:r>
              <a:rPr lang="mn-MN" dirty="0"/>
              <a:t>Moderate</a:t>
            </a:r>
            <a:endParaRPr lang="en-US" dirty="0"/>
          </a:p>
          <a:p>
            <a:pPr lvl="0"/>
            <a:r>
              <a:rPr lang="en-US" dirty="0"/>
              <a:t>Contracted research organizations</a:t>
            </a:r>
            <a:r>
              <a:rPr lang="mn-MN" dirty="0"/>
              <a:t>			</a:t>
            </a:r>
            <a:r>
              <a:rPr lang="en-US" dirty="0" smtClean="0"/>
              <a:t>                                                </a:t>
            </a:r>
            <a:r>
              <a:rPr lang="en-GB" dirty="0" smtClean="0"/>
              <a:t>18</a:t>
            </a:r>
            <a:r>
              <a:rPr lang="en-GB" dirty="0"/>
              <a:t>%	</a:t>
            </a:r>
            <a:r>
              <a:rPr lang="mn-MN" dirty="0"/>
              <a:t>Low</a:t>
            </a:r>
            <a:endParaRPr lang="en-US" dirty="0"/>
          </a:p>
          <a:p>
            <a:pPr lvl="0"/>
            <a:r>
              <a:rPr lang="mn-MN" dirty="0"/>
              <a:t>Pharmaceutical promotion and independent information</a:t>
            </a:r>
            <a:r>
              <a:rPr lang="en-GB" dirty="0"/>
              <a:t>	</a:t>
            </a:r>
            <a:r>
              <a:rPr lang="en-GB" dirty="0" smtClean="0"/>
              <a:t>                                                </a:t>
            </a:r>
            <a:r>
              <a:rPr lang="mn-MN" dirty="0" smtClean="0"/>
              <a:t>35</a:t>
            </a:r>
            <a:r>
              <a:rPr lang="en-GB" dirty="0"/>
              <a:t>%	</a:t>
            </a:r>
            <a:r>
              <a:rPr lang="mn-MN" dirty="0"/>
              <a:t>Moderate</a:t>
            </a:r>
            <a:endParaRPr lang="en-US" dirty="0"/>
          </a:p>
          <a:p>
            <a:pPr lvl="0"/>
            <a:r>
              <a:rPr lang="mn-MN" dirty="0"/>
              <a:t>Clinical Trials Oversight		</a:t>
            </a:r>
            <a:r>
              <a:rPr lang="en-GB" dirty="0"/>
              <a:t>				</a:t>
            </a:r>
            <a:r>
              <a:rPr lang="mn-MN" dirty="0"/>
              <a:t>31</a:t>
            </a:r>
            <a:r>
              <a:rPr lang="en-GB" dirty="0"/>
              <a:t>% 	</a:t>
            </a:r>
            <a:r>
              <a:rPr lang="mn-MN" dirty="0"/>
              <a:t>Low</a:t>
            </a:r>
            <a:endParaRPr lang="en-US" dirty="0"/>
          </a:p>
          <a:p>
            <a:pPr lvl="0"/>
            <a:r>
              <a:rPr lang="mn-MN" dirty="0"/>
              <a:t>Medicine Selection and Reimbursement Lists</a:t>
            </a:r>
            <a:r>
              <a:rPr lang="en-GB" dirty="0"/>
              <a:t>			</a:t>
            </a:r>
            <a:r>
              <a:rPr lang="en-GB" dirty="0" smtClean="0"/>
              <a:t>                        </a:t>
            </a:r>
            <a:r>
              <a:rPr lang="mn-MN" dirty="0" smtClean="0"/>
              <a:t>45</a:t>
            </a:r>
            <a:r>
              <a:rPr lang="en-GB" dirty="0"/>
              <a:t>%	</a:t>
            </a:r>
            <a:r>
              <a:rPr lang="mn-MN" dirty="0"/>
              <a:t>Low</a:t>
            </a:r>
            <a:endParaRPr lang="en-US" dirty="0"/>
          </a:p>
          <a:p>
            <a:pPr lvl="0"/>
            <a:r>
              <a:rPr lang="mn-MN" dirty="0"/>
              <a:t>Public Procurement</a:t>
            </a:r>
            <a:r>
              <a:rPr lang="en-GB" dirty="0"/>
              <a:t>						74%	High </a:t>
            </a:r>
            <a:endParaRPr lang="en-US" dirty="0"/>
          </a:p>
          <a:p>
            <a:pPr lvl="0"/>
            <a:r>
              <a:rPr lang="mn-MN" dirty="0"/>
              <a:t>Distribution of publicly procured medicines	</a:t>
            </a:r>
            <a:r>
              <a:rPr lang="en-GB" dirty="0"/>
              <a:t>		</a:t>
            </a:r>
            <a:r>
              <a:rPr lang="en-GB" dirty="0" smtClean="0"/>
              <a:t>                        </a:t>
            </a:r>
            <a:r>
              <a:rPr lang="mn-MN" dirty="0" smtClean="0"/>
              <a:t>38</a:t>
            </a:r>
            <a:r>
              <a:rPr lang="en-GB" dirty="0"/>
              <a:t>%	</a:t>
            </a:r>
            <a:r>
              <a:rPr lang="mn-MN" dirty="0"/>
              <a:t>Moderate</a:t>
            </a:r>
            <a:endParaRPr lang="en-US" dirty="0"/>
          </a:p>
          <a:p>
            <a:endParaRPr lang="en-US" dirty="0"/>
          </a:p>
        </p:txBody>
      </p:sp>
    </p:spTree>
    <p:extLst>
      <p:ext uri="{BB962C8B-B14F-4D97-AF65-F5344CB8AC3E}">
        <p14:creationId xmlns:p14="http://schemas.microsoft.com/office/powerpoint/2010/main" xmlns="" val="1238516078"/>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creenshot 2017-07-27 10.58.19.png"/>
          <p:cNvPicPr>
            <a:picLocks noGrp="1" noChangeAspect="1"/>
          </p:cNvPicPr>
          <p:nvPr>
            <p:ph idx="1"/>
          </p:nvPr>
        </p:nvPicPr>
        <p:blipFill>
          <a:blip r:embed="rId3" cstate="email"/>
          <a:stretch>
            <a:fillRect/>
          </a:stretch>
        </p:blipFill>
        <p:spPr>
          <a:xfrm>
            <a:off x="536575" y="2578821"/>
            <a:ext cx="6900458" cy="1655042"/>
          </a:xfrm>
          <a:prstGeom prst="rect">
            <a:avLst/>
          </a:prstGeom>
        </p:spPr>
      </p:pic>
      <p:sp>
        <p:nvSpPr>
          <p:cNvPr id="6" name="Title 5"/>
          <p:cNvSpPr>
            <a:spLocks noGrp="1"/>
          </p:cNvSpPr>
          <p:nvPr>
            <p:ph type="title"/>
            <p:extLst>
              <p:ext uri="{D42A27DB-BD31-4B8C-83A1-F6EECF244321}">
                <p14:modId xmlns:p14="http://schemas.microsoft.com/office/powerpoint/2010/main" xmlns="" val="2604483410"/>
              </p:ext>
            </p:extLst>
          </p:nvPr>
        </p:nvSpPr>
        <p:spPr>
          <a:prstGeom prst="rect">
            <a:avLst/>
          </a:prstGeom>
        </p:spPr>
        <p:txBody>
          <a:bodyPr vert="horz" lIns="0" tIns="0" rIns="0" bIns="0" rtlCol="0" anchor="ctr">
            <a:noAutofit/>
          </a:bodyPr>
          <a:lstStyle/>
          <a:p>
            <a:pPr algn="just"/>
            <a:r>
              <a:rPr lang="en-US" sz="2400" b="1" dirty="0">
                <a:solidFill>
                  <a:srgbClr val="00B0F0"/>
                </a:solidFill>
              </a:rPr>
              <a:t>VI</a:t>
            </a:r>
            <a:r>
              <a:rPr lang="mn-MN" sz="2400" b="1" dirty="0">
                <a:solidFill>
                  <a:srgbClr val="00B0F0"/>
                </a:solidFill>
              </a:rPr>
              <a:t>. Medicine Selection and Reimbursement Lists</a:t>
            </a:r>
            <a:endParaRPr lang="en-US" sz="2400" dirty="0">
              <a:solidFill>
                <a:srgbClr val="00B0F0"/>
              </a:solidFill>
            </a:endParaRPr>
          </a:p>
        </p:txBody>
      </p:sp>
    </p:spTree>
    <p:extLst>
      <p:ext uri="{BB962C8B-B14F-4D97-AF65-F5344CB8AC3E}">
        <p14:creationId xmlns:p14="http://schemas.microsoft.com/office/powerpoint/2010/main" xmlns="" val="3169733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meeting of Meta Alliance Building in Mongolia </a:t>
            </a:r>
            <a:endParaRPr lang="en-US" dirty="0"/>
          </a:p>
        </p:txBody>
      </p:sp>
      <p:pic>
        <p:nvPicPr>
          <p:cNvPr id="4" name="Content Placeholder 3" descr="photo 1.jpg"/>
          <p:cNvPicPr>
            <a:picLocks noGrp="1" noChangeAspect="1"/>
          </p:cNvPicPr>
          <p:nvPr>
            <p:ph idx="1"/>
          </p:nvPr>
        </p:nvPicPr>
        <p:blipFill>
          <a:blip r:embed="rId2" cstate="email"/>
          <a:stretch>
            <a:fillRect/>
          </a:stretch>
        </p:blipFill>
        <p:spPr>
          <a:xfrm>
            <a:off x="1374047" y="1447800"/>
            <a:ext cx="6853105" cy="4572000"/>
          </a:xfrm>
        </p:spPr>
      </p:pic>
    </p:spTree>
    <p:extLst>
      <p:ext uri="{BB962C8B-B14F-4D97-AF65-F5344CB8AC3E}">
        <p14:creationId xmlns:p14="http://schemas.microsoft.com/office/powerpoint/2010/main" xmlns="" val="2983452923"/>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600203"/>
            <a:ext cx="7520609" cy="3607901"/>
          </a:xfrm>
        </p:spPr>
        <p:txBody>
          <a:bodyPr/>
          <a:lstStyle/>
          <a:p>
            <a:r>
              <a:rPr lang="en-US" dirty="0" smtClean="0"/>
              <a:t>General Info about Mongolia </a:t>
            </a:r>
          </a:p>
          <a:p>
            <a:r>
              <a:rPr lang="en-US" dirty="0" smtClean="0"/>
              <a:t>TB epidemic  in Corruption , capacity and  resource scarcity environment </a:t>
            </a:r>
          </a:p>
          <a:p>
            <a:r>
              <a:rPr lang="en-US" dirty="0" smtClean="0"/>
              <a:t>TB situation in Mongolia and discrimination </a:t>
            </a:r>
          </a:p>
          <a:p>
            <a:r>
              <a:rPr lang="en-US" dirty="0" smtClean="0"/>
              <a:t>Information about META </a:t>
            </a:r>
            <a:r>
              <a:rPr lang="en-US" dirty="0"/>
              <a:t> </a:t>
            </a:r>
            <a:r>
              <a:rPr lang="en-US" dirty="0" smtClean="0"/>
              <a:t>and META projects in Mongolia </a:t>
            </a:r>
            <a:endParaRPr lang="en-US" dirty="0"/>
          </a:p>
          <a:p>
            <a:r>
              <a:rPr lang="en-US" dirty="0" smtClean="0"/>
              <a:t>Good practices of ZTB Mongolia </a:t>
            </a:r>
            <a:r>
              <a:rPr lang="en-US" dirty="0"/>
              <a:t> </a:t>
            </a:r>
            <a:r>
              <a:rPr lang="en-US" dirty="0" smtClean="0"/>
              <a:t>and it’s activities to reduce discrimination </a:t>
            </a:r>
          </a:p>
          <a:p>
            <a:endParaRPr lang="en-US" dirty="0" smtClean="0"/>
          </a:p>
          <a:p>
            <a:endParaRPr lang="en-US" dirty="0" smtClean="0"/>
          </a:p>
          <a:p>
            <a:endParaRPr lang="en-US" dirty="0" smtClean="0"/>
          </a:p>
          <a:p>
            <a:endParaRPr lang="en-US" dirty="0" smtClean="0"/>
          </a:p>
          <a:p>
            <a:endParaRPr lang="en-US" dirty="0" smtClean="0"/>
          </a:p>
        </p:txBody>
      </p:sp>
      <p:pic>
        <p:nvPicPr>
          <p:cNvPr id="4" name="Picture 3" descr="C:\Users\Sabri\Projects\Ganmaa\HMI NS\Official\MHI Logo.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546750" y="365126"/>
            <a:ext cx="938698" cy="987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2" descr="Bildergebnis für transparency internationa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Bildergebnis für transparency international logo"/>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813175" y="105389"/>
            <a:ext cx="1919290" cy="1506991"/>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Bildergebnis für medicines transparency alliance"/>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003235" y="47626"/>
            <a:ext cx="2796208" cy="16430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Bildergebnis für ZERO TB"/>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881312" y="4433214"/>
            <a:ext cx="5062827" cy="1212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2376663"/>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Uvs</a:t>
            </a:r>
            <a:r>
              <a:rPr lang="en-US" dirty="0" smtClean="0"/>
              <a:t> province World Bank and SDC  project procurement of Drugs and social accountability by META   ( result improved quality and price)</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1303828" y="2570921"/>
            <a:ext cx="6536344" cy="3606041"/>
          </a:xfrm>
        </p:spPr>
      </p:pic>
      <p:pic>
        <p:nvPicPr>
          <p:cNvPr id="5" name="Pictur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664360" y="1815546"/>
            <a:ext cx="2547964" cy="503583"/>
          </a:xfrm>
          <a:prstGeom prst="rect">
            <a:avLst/>
          </a:prstGeom>
        </p:spPr>
      </p:pic>
    </p:spTree>
    <p:extLst>
      <p:ext uri="{BB962C8B-B14F-4D97-AF65-F5344CB8AC3E}">
        <p14:creationId xmlns:p14="http://schemas.microsoft.com/office/powerpoint/2010/main" xmlns="" val="1519194783"/>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dirty="0"/>
              <a:t>Building National Multi-nutrient Food-Fortification Policy in Emerging Democracies in the Context of Mongolia</a:t>
            </a:r>
          </a:p>
          <a:p>
            <a:pPr fontAlgn="ctr"/>
            <a:r>
              <a:rPr lang="en-US" i="1" dirty="0"/>
              <a:t>October 2016</a:t>
            </a:r>
          </a:p>
          <a:p>
            <a:r>
              <a:rPr lang="en-US" dirty="0"/>
              <a:t>The workshop is organized around three issues related to food fortification in Mongolia. The first issue concerns challenges and stumbling blocks around food fortification. The second issue involves the exploration of how challenges related to food fortification were addressed in the US, in former Soviet countries, and through economic models of cost-effective fortification policies. The third issue focuses on examining the most effective way that collaborators concerned with food-fortification policy can overcome barriers to food fortification in Mongolia. </a:t>
            </a:r>
            <a:endParaRPr lang="en-US" dirty="0" smtClean="0"/>
          </a:p>
          <a:p>
            <a:r>
              <a:rPr lang="en-US" b="1" dirty="0" smtClean="0"/>
              <a:t>Result- Food fortification law being lobbied and in process of approved by parliament.</a:t>
            </a:r>
            <a:endParaRPr lang="en-US" b="1" dirty="0"/>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563135" y="401568"/>
            <a:ext cx="4772025" cy="962025"/>
          </a:xfrm>
          <a:prstGeom prst="rect">
            <a:avLst/>
          </a:prstGeom>
        </p:spPr>
      </p:pic>
    </p:spTree>
    <p:extLst>
      <p:ext uri="{BB962C8B-B14F-4D97-AF65-F5344CB8AC3E}">
        <p14:creationId xmlns:p14="http://schemas.microsoft.com/office/powerpoint/2010/main" xmlns="" val="1225305919"/>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6"/>
          </p:nvPr>
        </p:nvPicPr>
        <p:blipFill>
          <a:blip r:embed="rId2" cstate="email">
            <a:extLst>
              <a:ext uri="{28A0092B-C50C-407E-A947-70E740481C1C}">
                <a14:useLocalDpi xmlns:a14="http://schemas.microsoft.com/office/drawing/2010/main" xmlns="" val="0"/>
              </a:ext>
            </a:extLst>
          </a:blip>
          <a:srcRect/>
          <a:stretch>
            <a:fillRect/>
          </a:stretch>
        </p:blipFill>
        <p:spPr/>
      </p:pic>
      <p:sp>
        <p:nvSpPr>
          <p:cNvPr id="3" name="Text Placeholder 2"/>
          <p:cNvSpPr>
            <a:spLocks noGrp="1"/>
          </p:cNvSpPr>
          <p:nvPr>
            <p:ph type="body" sz="half" idx="17"/>
          </p:nvPr>
        </p:nvSpPr>
        <p:spPr>
          <a:xfrm>
            <a:off x="540000" y="4757530"/>
            <a:ext cx="4921000" cy="1160670"/>
          </a:xfrm>
        </p:spPr>
        <p:txBody>
          <a:bodyPr>
            <a:normAutofit/>
          </a:bodyPr>
          <a:lstStyle/>
          <a:p>
            <a:r>
              <a:rPr lang="en-US" dirty="0" smtClean="0"/>
              <a:t>Fast registration of hepatitis drugs</a:t>
            </a:r>
          </a:p>
          <a:p>
            <a:r>
              <a:rPr lang="en-US" dirty="0" smtClean="0"/>
              <a:t>Screening</a:t>
            </a:r>
          </a:p>
          <a:p>
            <a:r>
              <a:rPr lang="en-US" dirty="0" smtClean="0"/>
              <a:t>Lab test</a:t>
            </a:r>
          </a:p>
          <a:p>
            <a:r>
              <a:rPr lang="en-US" dirty="0" smtClean="0"/>
              <a:t>Treatment ( </a:t>
            </a:r>
            <a:r>
              <a:rPr lang="en-US" dirty="0" err="1" smtClean="0"/>
              <a:t>Harvoni</a:t>
            </a:r>
            <a:r>
              <a:rPr lang="en-US" dirty="0" smtClean="0"/>
              <a:t>) Fast registration of drug</a:t>
            </a:r>
            <a:endParaRPr lang="en-US" dirty="0"/>
          </a:p>
        </p:txBody>
      </p:sp>
      <p:sp>
        <p:nvSpPr>
          <p:cNvPr id="4" name="Content Placeholder 3"/>
          <p:cNvSpPr>
            <a:spLocks noGrp="1"/>
          </p:cNvSpPr>
          <p:nvPr>
            <p:ph idx="1"/>
          </p:nvPr>
        </p:nvSpPr>
        <p:spPr/>
        <p:txBody>
          <a:bodyPr/>
          <a:lstStyle/>
          <a:p>
            <a:r>
              <a:rPr lang="en-US" dirty="0" smtClean="0"/>
              <a:t>Implemented with great success </a:t>
            </a:r>
            <a:endParaRPr lang="en-US" dirty="0"/>
          </a:p>
        </p:txBody>
      </p:sp>
      <p:pic>
        <p:nvPicPr>
          <p:cNvPr id="7" name="Content Placeholder 6"/>
          <p:cNvPicPr>
            <a:picLocks noGrp="1" noChangeAspect="1"/>
          </p:cNvPicPr>
          <p:nvPr>
            <p:ph idx="20"/>
          </p:nvPr>
        </p:nvPicPr>
        <p:blipFill>
          <a:blip r:embed="rId3" cstate="email">
            <a:extLst>
              <a:ext uri="{28A0092B-C50C-407E-A947-70E740481C1C}">
                <a14:useLocalDpi xmlns:a14="http://schemas.microsoft.com/office/drawing/2010/main" xmlns="" val="0"/>
              </a:ext>
            </a:extLst>
          </a:blip>
          <a:stretch>
            <a:fillRect/>
          </a:stretch>
        </p:blipFill>
        <p:spPr>
          <a:xfrm>
            <a:off x="539750" y="2299246"/>
            <a:ext cx="4921250" cy="2691308"/>
          </a:xfrm>
        </p:spPr>
      </p:pic>
      <p:sp>
        <p:nvSpPr>
          <p:cNvPr id="6" name="Title 5"/>
          <p:cNvSpPr>
            <a:spLocks noGrp="1"/>
          </p:cNvSpPr>
          <p:nvPr>
            <p:ph type="title"/>
          </p:nvPr>
        </p:nvSpPr>
        <p:spPr/>
        <p:txBody>
          <a:bodyPr>
            <a:normAutofit fontScale="90000"/>
          </a:bodyPr>
          <a:lstStyle/>
          <a:p>
            <a:r>
              <a:rPr lang="en-US" dirty="0"/>
              <a:t>PPP-  Hepatitis  free Mongolia as good example of success </a:t>
            </a:r>
          </a:p>
        </p:txBody>
      </p:sp>
    </p:spTree>
    <p:extLst>
      <p:ext uri="{BB962C8B-B14F-4D97-AF65-F5344CB8AC3E}">
        <p14:creationId xmlns:p14="http://schemas.microsoft.com/office/powerpoint/2010/main" xmlns="" val="4054693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195030845"/>
              </p:ext>
            </p:extLst>
          </p:nvPr>
        </p:nvGraphicFramePr>
        <p:xfrm>
          <a:off x="209044" y="1247463"/>
          <a:ext cx="8712968" cy="5064999"/>
        </p:xfrm>
        <a:graphic>
          <a:graphicData uri="http://schemas.openxmlformats.org/drawingml/2006/table">
            <a:tbl>
              <a:tblPr firstRow="1" bandRow="1">
                <a:tableStyleId>{69012ECD-51FC-41F1-AA8D-1B2483CD663E}</a:tableStyleId>
              </a:tblPr>
              <a:tblGrid>
                <a:gridCol w="3098596"/>
                <a:gridCol w="1018871"/>
                <a:gridCol w="1949145"/>
                <a:gridCol w="2646356"/>
              </a:tblGrid>
              <a:tr h="657640">
                <a:tc>
                  <a:txBody>
                    <a:bodyPr/>
                    <a:lstStyle/>
                    <a:p>
                      <a:r>
                        <a:rPr lang="en-GB" sz="2000" dirty="0" smtClean="0"/>
                        <a:t>Country</a:t>
                      </a:r>
                      <a:r>
                        <a:rPr lang="en-GB" sz="2000" baseline="0" dirty="0" smtClean="0"/>
                        <a:t>, Year</a:t>
                      </a:r>
                      <a:endParaRPr lang="en-GB" sz="2000" dirty="0"/>
                    </a:p>
                  </a:txBody>
                  <a:tcPr marL="91436" marR="91436" marT="45721" marB="45721" anchor="ctr"/>
                </a:tc>
                <a:tc>
                  <a:txBody>
                    <a:bodyPr/>
                    <a:lstStyle/>
                    <a:p>
                      <a:pPr algn="ctr"/>
                      <a:r>
                        <a:rPr lang="en-GB" sz="2000" dirty="0" smtClean="0"/>
                        <a:t>Age</a:t>
                      </a:r>
                      <a:endParaRPr lang="en-GB" sz="2000" dirty="0"/>
                    </a:p>
                  </a:txBody>
                  <a:tcPr marL="91436" marR="91436" marT="45721" marB="45721" anchor="ctr"/>
                </a:tc>
                <a:tc>
                  <a:txBody>
                    <a:bodyPr/>
                    <a:lstStyle/>
                    <a:p>
                      <a:pPr algn="r"/>
                      <a:r>
                        <a:rPr lang="en-GB" sz="2000" dirty="0" smtClean="0"/>
                        <a:t>Smear Positive </a:t>
                      </a:r>
                    </a:p>
                  </a:txBody>
                  <a:tcPr marL="36000" marR="180000" marT="45721" marB="45721" anchor="ctr"/>
                </a:tc>
                <a:tc>
                  <a:txBody>
                    <a:bodyPr/>
                    <a:lstStyle/>
                    <a:p>
                      <a:pPr algn="r"/>
                      <a:r>
                        <a:rPr lang="en-GB" sz="2000" dirty="0" smtClean="0"/>
                        <a:t>Bact. Positive</a:t>
                      </a:r>
                      <a:endParaRPr lang="en-GB" sz="2000" dirty="0"/>
                    </a:p>
                  </a:txBody>
                  <a:tcPr marL="36000" marR="180000" marT="45721" marB="45721" anchor="ctr"/>
                </a:tc>
              </a:tr>
              <a:tr h="495395">
                <a:tc>
                  <a:txBody>
                    <a:bodyPr/>
                    <a:lstStyle/>
                    <a:p>
                      <a:r>
                        <a:rPr lang="en-GB" sz="2000" dirty="0" smtClean="0"/>
                        <a:t>Philippines, 2007</a:t>
                      </a:r>
                      <a:endParaRPr lang="en-GB" sz="2000" dirty="0"/>
                    </a:p>
                  </a:txBody>
                  <a:tcPr marL="91436" marR="91436" marT="45721" marB="45721"/>
                </a:tc>
                <a:tc>
                  <a:txBody>
                    <a:bodyPr/>
                    <a:lstStyle/>
                    <a:p>
                      <a:pPr algn="ctr"/>
                      <a:r>
                        <a:rPr lang="en-GB" sz="2000" dirty="0" smtClean="0"/>
                        <a:t>10y-</a:t>
                      </a:r>
                      <a:endParaRPr lang="en-GB" sz="2000" dirty="0"/>
                    </a:p>
                  </a:txBody>
                  <a:tcPr marL="91436" marR="91436" marT="45721" marB="45721"/>
                </a:tc>
                <a:tc>
                  <a:txBody>
                    <a:bodyPr/>
                    <a:lstStyle/>
                    <a:p>
                      <a:pPr algn="r"/>
                      <a:r>
                        <a:rPr lang="en-GB" sz="2000" dirty="0" smtClean="0"/>
                        <a:t>260 (170-360)</a:t>
                      </a:r>
                      <a:endParaRPr lang="en-GB" sz="2000" dirty="0"/>
                    </a:p>
                  </a:txBody>
                  <a:tcPr marL="36000" marR="180000" marT="45721" marB="45721"/>
                </a:tc>
                <a:tc>
                  <a:txBody>
                    <a:bodyPr/>
                    <a:lstStyle/>
                    <a:p>
                      <a:pPr algn="r"/>
                      <a:r>
                        <a:rPr lang="en-GB" sz="2000" dirty="0" smtClean="0"/>
                        <a:t>660 (510-880)</a:t>
                      </a:r>
                      <a:endParaRPr lang="en-GB" sz="2000" dirty="0"/>
                    </a:p>
                  </a:txBody>
                  <a:tcPr marL="36000" marR="180000" marT="45721" marB="45721"/>
                </a:tc>
              </a:tr>
              <a:tr h="276372">
                <a:tc>
                  <a:txBody>
                    <a:bodyPr/>
                    <a:lstStyle/>
                    <a:p>
                      <a:r>
                        <a:rPr lang="en-GB" sz="2000" dirty="0" smtClean="0"/>
                        <a:t>Viet Nam, 2007</a:t>
                      </a:r>
                      <a:endParaRPr lang="en-GB" sz="2000" dirty="0"/>
                    </a:p>
                  </a:txBody>
                  <a:tcPr marL="91436" marR="91436" marT="45721" marB="45721"/>
                </a:tc>
                <a:tc>
                  <a:txBody>
                    <a:bodyPr/>
                    <a:lstStyle/>
                    <a:p>
                      <a:pPr algn="ctr"/>
                      <a:r>
                        <a:rPr lang="en-GB" sz="2000" dirty="0" smtClean="0"/>
                        <a:t>15y-</a:t>
                      </a:r>
                      <a:endParaRPr lang="en-GB" sz="2000" dirty="0"/>
                    </a:p>
                  </a:txBody>
                  <a:tcPr marL="91436" marR="91436" marT="45721" marB="45721"/>
                </a:tc>
                <a:tc>
                  <a:txBody>
                    <a:bodyPr/>
                    <a:lstStyle/>
                    <a:p>
                      <a:pPr algn="r"/>
                      <a:r>
                        <a:rPr lang="en-GB" sz="2000" dirty="0" smtClean="0"/>
                        <a:t>197 (149-254)</a:t>
                      </a:r>
                      <a:endParaRPr lang="en-GB" sz="2000" dirty="0"/>
                    </a:p>
                  </a:txBody>
                  <a:tcPr marL="36000" marR="180000" marT="45721" marB="45721"/>
                </a:tc>
                <a:tc>
                  <a:txBody>
                    <a:bodyPr/>
                    <a:lstStyle/>
                    <a:p>
                      <a:pPr algn="r"/>
                      <a:r>
                        <a:rPr lang="en-GB" sz="2000" dirty="0" smtClean="0"/>
                        <a:t>307 (248-367)*</a:t>
                      </a:r>
                    </a:p>
                    <a:p>
                      <a:pPr algn="r"/>
                      <a:r>
                        <a:rPr lang="en-GB" sz="1600" dirty="0" smtClean="0"/>
                        <a:t>*1</a:t>
                      </a:r>
                      <a:r>
                        <a:rPr lang="en-GB" sz="1600" baseline="0" dirty="0" smtClean="0"/>
                        <a:t> culture , CXR TB suspects</a:t>
                      </a:r>
                      <a:endParaRPr lang="en-GB" sz="1600" dirty="0" smtClean="0"/>
                    </a:p>
                  </a:txBody>
                  <a:tcPr marL="36000" marR="180000" marT="45721" marB="45721"/>
                </a:tc>
              </a:tr>
              <a:tr h="497073">
                <a:tc>
                  <a:txBody>
                    <a:bodyPr/>
                    <a:lstStyle/>
                    <a:p>
                      <a:r>
                        <a:rPr lang="en-GB" sz="2000" dirty="0" smtClean="0"/>
                        <a:t>Myanmar, 2009</a:t>
                      </a:r>
                      <a:endParaRPr lang="en-GB" sz="2000" dirty="0"/>
                    </a:p>
                  </a:txBody>
                  <a:tcPr marL="91436" marR="91436" marT="45721" marB="45721"/>
                </a:tc>
                <a:tc>
                  <a:txBody>
                    <a:bodyPr/>
                    <a:lstStyle/>
                    <a:p>
                      <a:pPr algn="ctr"/>
                      <a:r>
                        <a:rPr lang="en-GB" sz="2000" dirty="0" smtClean="0"/>
                        <a:t>15y- </a:t>
                      </a:r>
                      <a:endParaRPr lang="en-GB" sz="2000" dirty="0"/>
                    </a:p>
                  </a:txBody>
                  <a:tcPr marL="91436" marR="91436" marT="45721" marB="45721"/>
                </a:tc>
                <a:tc>
                  <a:txBody>
                    <a:bodyPr/>
                    <a:lstStyle/>
                    <a:p>
                      <a:pPr algn="r"/>
                      <a:r>
                        <a:rPr lang="en-GB" sz="2000" dirty="0" smtClean="0"/>
                        <a:t>242 (186-315)</a:t>
                      </a:r>
                      <a:endParaRPr lang="en-GB" sz="2000" dirty="0"/>
                    </a:p>
                  </a:txBody>
                  <a:tcPr marL="36000" marR="180000" marT="45721" marB="45721"/>
                </a:tc>
                <a:tc>
                  <a:txBody>
                    <a:bodyPr/>
                    <a:lstStyle/>
                    <a:p>
                      <a:pPr algn="r"/>
                      <a:r>
                        <a:rPr lang="en-GB" sz="2000" dirty="0" smtClean="0"/>
                        <a:t>613 (502-748)</a:t>
                      </a:r>
                      <a:endParaRPr lang="en-GB" sz="2000" dirty="0"/>
                    </a:p>
                  </a:txBody>
                  <a:tcPr marL="36000" marR="180000" marT="45721" marB="45721"/>
                </a:tc>
              </a:tr>
              <a:tr h="472584">
                <a:tc>
                  <a:txBody>
                    <a:bodyPr/>
                    <a:lstStyle/>
                    <a:p>
                      <a:r>
                        <a:rPr lang="en-GB" sz="2000" dirty="0" smtClean="0"/>
                        <a:t>Cambodia,</a:t>
                      </a:r>
                      <a:r>
                        <a:rPr lang="en-GB" sz="2000" baseline="0" dirty="0" smtClean="0"/>
                        <a:t> 2011</a:t>
                      </a:r>
                      <a:endParaRPr lang="en-GB" sz="2000" dirty="0"/>
                    </a:p>
                  </a:txBody>
                  <a:tcPr marL="91436" marR="91436" marT="45721" marB="45721"/>
                </a:tc>
                <a:tc>
                  <a:txBody>
                    <a:bodyPr/>
                    <a:lstStyle/>
                    <a:p>
                      <a:pPr algn="ctr"/>
                      <a:r>
                        <a:rPr lang="en-GB" sz="2000" dirty="0" smtClean="0"/>
                        <a:t>15y-</a:t>
                      </a:r>
                      <a:endParaRPr lang="en-GB" sz="2000" dirty="0"/>
                    </a:p>
                  </a:txBody>
                  <a:tcPr marL="91436" marR="91436" marT="45721" marB="45721"/>
                </a:tc>
                <a:tc>
                  <a:txBody>
                    <a:bodyPr/>
                    <a:lstStyle/>
                    <a:p>
                      <a:pPr algn="r"/>
                      <a:r>
                        <a:rPr lang="en-GB" sz="2000" dirty="0" smtClean="0"/>
                        <a:t>271 (212-348)</a:t>
                      </a:r>
                      <a:endParaRPr lang="en-GB" sz="2000" dirty="0"/>
                    </a:p>
                  </a:txBody>
                  <a:tcPr marL="36000" marR="180000" marT="45721" marB="45721"/>
                </a:tc>
                <a:tc>
                  <a:txBody>
                    <a:bodyPr/>
                    <a:lstStyle/>
                    <a:p>
                      <a:pPr algn="r"/>
                      <a:r>
                        <a:rPr lang="en-GB" sz="2000" dirty="0" smtClean="0"/>
                        <a:t>831 (707-977)</a:t>
                      </a:r>
                      <a:endParaRPr lang="en-GB" sz="2000" dirty="0"/>
                    </a:p>
                  </a:txBody>
                  <a:tcPr marL="36000" marR="180000" marT="45721" marB="45721"/>
                </a:tc>
              </a:tr>
              <a:tr h="502119">
                <a:tc>
                  <a:txBody>
                    <a:bodyPr/>
                    <a:lstStyle/>
                    <a:p>
                      <a:r>
                        <a:rPr lang="en-GB" sz="2000" dirty="0" smtClean="0"/>
                        <a:t>Lao PDR, 2011</a:t>
                      </a:r>
                      <a:endParaRPr lang="en-GB" sz="2000" dirty="0"/>
                    </a:p>
                  </a:txBody>
                  <a:tcPr marL="91436" marR="91436" marT="45721" marB="45721"/>
                </a:tc>
                <a:tc>
                  <a:txBody>
                    <a:bodyPr/>
                    <a:lstStyle/>
                    <a:p>
                      <a:pPr algn="ctr"/>
                      <a:r>
                        <a:rPr lang="en-GB" sz="2000" dirty="0" smtClean="0"/>
                        <a:t>15y-</a:t>
                      </a:r>
                      <a:endParaRPr lang="en-GB" sz="2000" dirty="0"/>
                    </a:p>
                  </a:txBody>
                  <a:tcPr marL="91436" marR="91436" marT="45721" marB="45721"/>
                </a:tc>
                <a:tc>
                  <a:txBody>
                    <a:bodyPr/>
                    <a:lstStyle/>
                    <a:p>
                      <a:pPr algn="r"/>
                      <a:r>
                        <a:rPr lang="en-GB" sz="2000" dirty="0" smtClean="0"/>
                        <a:t>278 (199-356)</a:t>
                      </a:r>
                    </a:p>
                  </a:txBody>
                  <a:tcPr marL="36000" marR="180000" marT="45721" marB="45721"/>
                </a:tc>
                <a:tc>
                  <a:txBody>
                    <a:bodyPr/>
                    <a:lstStyle/>
                    <a:p>
                      <a:pPr algn="r"/>
                      <a:r>
                        <a:rPr lang="en-GB" sz="2000" dirty="0" smtClean="0"/>
                        <a:t>595 (457-733)</a:t>
                      </a:r>
                      <a:endParaRPr lang="en-GB" sz="2000" dirty="0"/>
                    </a:p>
                  </a:txBody>
                  <a:tcPr marL="36000" marR="180000" marT="45721" marB="45721"/>
                </a:tc>
              </a:tr>
              <a:tr h="553150">
                <a:tc>
                  <a:txBody>
                    <a:bodyPr/>
                    <a:lstStyle/>
                    <a:p>
                      <a:r>
                        <a:rPr lang="en-GB" sz="2000" dirty="0" smtClean="0"/>
                        <a:t>Thailand, 2012**</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 Provisional, Non-Bangkok</a:t>
                      </a:r>
                    </a:p>
                  </a:txBody>
                  <a:tcPr marL="91436" marR="91436" marT="45721" marB="45721"/>
                </a:tc>
                <a:tc>
                  <a:txBody>
                    <a:bodyPr/>
                    <a:lstStyle/>
                    <a:p>
                      <a:pPr algn="ctr"/>
                      <a:r>
                        <a:rPr lang="en-GB" sz="2000" dirty="0" smtClean="0"/>
                        <a:t>15y-</a:t>
                      </a:r>
                      <a:endParaRPr lang="en-GB" sz="2000" dirty="0"/>
                    </a:p>
                  </a:txBody>
                  <a:tcPr marL="91436" marR="91436" marT="45721" marB="45721"/>
                </a:tc>
                <a:tc>
                  <a:txBody>
                    <a:bodyPr/>
                    <a:lstStyle/>
                    <a:p>
                      <a:pPr algn="r"/>
                      <a:r>
                        <a:rPr lang="en-GB" sz="2000" dirty="0" smtClean="0"/>
                        <a:t>101 (56-181)</a:t>
                      </a:r>
                    </a:p>
                  </a:txBody>
                  <a:tcPr marL="36000" marR="180000" marT="45721" marB="45721"/>
                </a:tc>
                <a:tc>
                  <a:txBody>
                    <a:bodyPr/>
                    <a:lstStyle/>
                    <a:p>
                      <a:pPr algn="r"/>
                      <a:r>
                        <a:rPr lang="en-GB" sz="2000" dirty="0" smtClean="0"/>
                        <a:t>242 (182-322)</a:t>
                      </a:r>
                      <a:endParaRPr kumimoji="0" lang="en-GB" sz="2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180000" marT="45721" marB="45721"/>
                </a:tc>
              </a:tr>
              <a:tr h="519942">
                <a:tc>
                  <a:txBody>
                    <a:bodyPr/>
                    <a:lstStyle/>
                    <a:p>
                      <a:r>
                        <a:rPr lang="en-GB" sz="2000" dirty="0" smtClean="0"/>
                        <a:t>Indonesia, 2013</a:t>
                      </a:r>
                    </a:p>
                  </a:txBody>
                  <a:tcPr marL="91436" marR="91436" marT="45721" marB="45721"/>
                </a:tc>
                <a:tc>
                  <a:txBody>
                    <a:bodyPr/>
                    <a:lstStyle/>
                    <a:p>
                      <a:pPr algn="ctr"/>
                      <a:r>
                        <a:rPr lang="en-GB" sz="2000" dirty="0" smtClean="0"/>
                        <a:t>15y-</a:t>
                      </a:r>
                      <a:endParaRPr lang="en-GB" sz="2000" dirty="0"/>
                    </a:p>
                  </a:txBody>
                  <a:tcPr marL="91436" marR="91436" marT="45721" marB="45721"/>
                </a:tc>
                <a:tc>
                  <a:txBody>
                    <a:bodyPr/>
                    <a:lstStyle/>
                    <a:p>
                      <a:pPr algn="r"/>
                      <a:r>
                        <a:rPr lang="en-GB" sz="2000" dirty="0" smtClean="0"/>
                        <a:t>257 (210-303)</a:t>
                      </a:r>
                      <a:endParaRPr lang="en-GB" sz="2000" dirty="0"/>
                    </a:p>
                  </a:txBody>
                  <a:tcPr marL="36000" marR="180000" marT="45721" marB="45721"/>
                </a:tc>
                <a:tc>
                  <a:txBody>
                    <a:bodyPr/>
                    <a:lstStyle/>
                    <a:p>
                      <a:pPr algn="r"/>
                      <a:r>
                        <a:rPr lang="en-GB" sz="2000" dirty="0" smtClean="0"/>
                        <a:t>759 (590-961)</a:t>
                      </a:r>
                      <a:endParaRPr lang="en-GB" sz="2000" dirty="0"/>
                    </a:p>
                  </a:txBody>
                  <a:tcPr marL="36000" marR="180000" marT="45721" marB="45721"/>
                </a:tc>
              </a:tr>
              <a:tr h="519942">
                <a:tc>
                  <a:txBody>
                    <a:bodyPr/>
                    <a:lstStyle/>
                    <a:p>
                      <a:r>
                        <a:rPr lang="en-GB" sz="2000" dirty="0" smtClean="0"/>
                        <a:t>Mongolia, 2014***</a:t>
                      </a:r>
                    </a:p>
                    <a:p>
                      <a:r>
                        <a:rPr lang="en-GB" sz="1600" dirty="0" smtClean="0"/>
                        <a:t>***Provisional, Urban stratum</a:t>
                      </a:r>
                    </a:p>
                  </a:txBody>
                  <a:tcPr marL="91436" marR="91436" marT="45721" marB="45721"/>
                </a:tc>
                <a:tc>
                  <a:txBody>
                    <a:bodyPr/>
                    <a:lstStyle/>
                    <a:p>
                      <a:pPr algn="ctr"/>
                      <a:r>
                        <a:rPr lang="en-GB" sz="2000" dirty="0" smtClean="0"/>
                        <a:t>15y-</a:t>
                      </a:r>
                      <a:endParaRPr lang="en-GB" sz="2000" dirty="0"/>
                    </a:p>
                  </a:txBody>
                  <a:tcPr marL="91436" marR="91436" marT="45721" marB="45721"/>
                </a:tc>
                <a:tc>
                  <a:txBody>
                    <a:bodyPr/>
                    <a:lstStyle/>
                    <a:p>
                      <a:pPr algn="r"/>
                      <a:r>
                        <a:rPr lang="en-GB" sz="2000" dirty="0" smtClean="0"/>
                        <a:t>173 (113-233)</a:t>
                      </a:r>
                      <a:endParaRPr lang="en-GB" sz="2000" dirty="0"/>
                    </a:p>
                  </a:txBody>
                  <a:tcPr marL="36000" marR="180000" marT="45721" marB="45721"/>
                </a:tc>
                <a:tc>
                  <a:txBody>
                    <a:bodyPr/>
                    <a:lstStyle/>
                    <a:p>
                      <a:pPr algn="r"/>
                      <a:r>
                        <a:rPr lang="en-GB" sz="2000" dirty="0" smtClean="0"/>
                        <a:t>567 (437-697)</a:t>
                      </a:r>
                      <a:endParaRPr lang="en-GB" sz="2000" dirty="0"/>
                    </a:p>
                  </a:txBody>
                  <a:tcPr marL="36000" marR="180000" marT="45721" marB="45721"/>
                </a:tc>
              </a:tr>
            </a:tbl>
          </a:graphicData>
        </a:graphic>
      </p:graphicFrame>
      <p:sp>
        <p:nvSpPr>
          <p:cNvPr id="4" name="Title 3"/>
          <p:cNvSpPr>
            <a:spLocks noGrp="1"/>
          </p:cNvSpPr>
          <p:nvPr>
            <p:ph type="title"/>
          </p:nvPr>
        </p:nvSpPr>
        <p:spPr>
          <a:xfrm>
            <a:off x="457200" y="274638"/>
            <a:ext cx="8229600" cy="744370"/>
          </a:xfrm>
        </p:spPr>
        <p:txBody>
          <a:bodyPr>
            <a:normAutofit/>
          </a:bodyPr>
          <a:lstStyle/>
          <a:p>
            <a:r>
              <a:rPr lang="en-US" sz="4000" dirty="0"/>
              <a:t>High TB Burden in ASIA</a:t>
            </a:r>
          </a:p>
        </p:txBody>
      </p:sp>
    </p:spTree>
    <p:extLst>
      <p:ext uri="{BB962C8B-B14F-4D97-AF65-F5344CB8AC3E}">
        <p14:creationId xmlns:p14="http://schemas.microsoft.com/office/powerpoint/2010/main" xmlns="" val="3594498796"/>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596900"/>
          </a:xfrm>
        </p:spPr>
        <p:txBody>
          <a:bodyPr/>
          <a:lstStyle/>
          <a:p>
            <a:pPr algn="ctr" eaLnBrk="1" hangingPunct="1"/>
            <a:r>
              <a:rPr lang="en-US" altLang="en-US" sz="2800" b="1">
                <a:latin typeface="Times New Roman" panose="02020603050405020304" pitchFamily="18" charset="0"/>
                <a:ea typeface="Times New Roman" panose="02020603050405020304" pitchFamily="18" charset="0"/>
                <a:cs typeface="Times New Roman" panose="02020603050405020304" pitchFamily="18" charset="0"/>
              </a:rPr>
              <a:t>TB situation in Mongolia</a:t>
            </a:r>
          </a:p>
        </p:txBody>
      </p:sp>
      <p:pic>
        <p:nvPicPr>
          <p:cNvPr id="7171" name="Picture 4"/>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789488" y="1106488"/>
            <a:ext cx="4308475" cy="26098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7172" name="Picture 10"/>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1113" y="4149725"/>
            <a:ext cx="4776787" cy="25415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7173" name="Picture 1"/>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1113" y="1106488"/>
            <a:ext cx="4778375" cy="2609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174" name="TextBox 2"/>
          <p:cNvSpPr txBox="1">
            <a:spLocks noChangeArrowheads="1"/>
          </p:cNvSpPr>
          <p:nvPr/>
        </p:nvSpPr>
        <p:spPr bwMode="auto">
          <a:xfrm>
            <a:off x="12700" y="742950"/>
            <a:ext cx="47752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b="1">
                <a:latin typeface="Times New Roman" panose="02020603050405020304" pitchFamily="18" charset="0"/>
                <a:ea typeface="Times New Roman" panose="02020603050405020304" pitchFamily="18" charset="0"/>
                <a:cs typeface="Times New Roman" panose="02020603050405020304" pitchFamily="18" charset="0"/>
              </a:rPr>
              <a:t>Prevalence vs notification rate for all form TB</a:t>
            </a:r>
          </a:p>
        </p:txBody>
      </p:sp>
      <p:sp>
        <p:nvSpPr>
          <p:cNvPr id="7175" name="TextBox 7"/>
          <p:cNvSpPr txBox="1">
            <a:spLocks noChangeArrowheads="1"/>
          </p:cNvSpPr>
          <p:nvPr/>
        </p:nvSpPr>
        <p:spPr bwMode="auto">
          <a:xfrm>
            <a:off x="4789488" y="742950"/>
            <a:ext cx="43545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latin typeface="Times New Roman" panose="02020603050405020304" pitchFamily="18" charset="0"/>
                <a:ea typeface="Times New Roman" panose="02020603050405020304" pitchFamily="18" charset="0"/>
                <a:cs typeface="Times New Roman" panose="02020603050405020304" pitchFamily="18" charset="0"/>
              </a:rPr>
              <a:t>Age distribution of notified all form TB</a:t>
            </a:r>
          </a:p>
        </p:txBody>
      </p:sp>
      <p:sp>
        <p:nvSpPr>
          <p:cNvPr id="7176" name="TextBox 8"/>
          <p:cNvSpPr txBox="1">
            <a:spLocks noChangeArrowheads="1"/>
          </p:cNvSpPr>
          <p:nvPr/>
        </p:nvSpPr>
        <p:spPr bwMode="auto">
          <a:xfrm>
            <a:off x="222250" y="3803650"/>
            <a:ext cx="43545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latin typeface="Times New Roman" panose="02020603050405020304" pitchFamily="18" charset="0"/>
                <a:ea typeface="Times New Roman" panose="02020603050405020304" pitchFamily="18" charset="0"/>
                <a:cs typeface="Times New Roman" panose="02020603050405020304" pitchFamily="18" charset="0"/>
              </a:rPr>
              <a:t>Notification rate by provinces</a:t>
            </a:r>
          </a:p>
        </p:txBody>
      </p:sp>
      <p:sp>
        <p:nvSpPr>
          <p:cNvPr id="7177" name="TextBox 9"/>
          <p:cNvSpPr txBox="1">
            <a:spLocks noChangeArrowheads="1"/>
          </p:cNvSpPr>
          <p:nvPr/>
        </p:nvSpPr>
        <p:spPr bwMode="auto">
          <a:xfrm>
            <a:off x="4767263" y="3803650"/>
            <a:ext cx="4352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latin typeface="Times New Roman" panose="02020603050405020304" pitchFamily="18" charset="0"/>
                <a:ea typeface="Times New Roman" panose="02020603050405020304" pitchFamily="18" charset="0"/>
                <a:cs typeface="Times New Roman" panose="02020603050405020304" pitchFamily="18" charset="0"/>
              </a:rPr>
              <a:t>MDR-TB</a:t>
            </a:r>
          </a:p>
        </p:txBody>
      </p:sp>
      <p:graphicFrame>
        <p:nvGraphicFramePr>
          <p:cNvPr id="7178" name="Chart 3"/>
          <p:cNvGraphicFramePr>
            <a:graphicFrameLocks/>
          </p:cNvGraphicFramePr>
          <p:nvPr/>
        </p:nvGraphicFramePr>
        <p:xfrm>
          <a:off x="4789488" y="4148138"/>
          <a:ext cx="4308475" cy="2543175"/>
        </p:xfrm>
        <a:graphic>
          <a:graphicData uri="http://schemas.openxmlformats.org/presentationml/2006/ole">
            <p:oleObj spid="_x0000_s4136" name="Chart" r:id="rId7" imgW="8515249" imgH="5086485" progId="Excel.Chart.8">
              <p:embed/>
            </p:oleObj>
          </a:graphicData>
        </a:graphic>
      </p:graphicFrame>
    </p:spTree>
    <p:extLst>
      <p:ext uri="{BB962C8B-B14F-4D97-AF65-F5344CB8AC3E}">
        <p14:creationId xmlns:p14="http://schemas.microsoft.com/office/powerpoint/2010/main" xmlns="" val="2741962766"/>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uuhed emneleg.jpg"/>
          <p:cNvPicPr>
            <a:picLocks noGrp="1" noChangeAspect="1"/>
          </p:cNvPicPr>
          <p:nvPr>
            <p:ph sz="half" idx="1"/>
          </p:nvPr>
        </p:nvPicPr>
        <p:blipFill>
          <a:blip r:embed="rId2" cstate="email"/>
          <a:stretch>
            <a:fillRect/>
          </a:stretch>
        </p:blipFill>
        <p:spPr>
          <a:xfrm>
            <a:off x="457200" y="2355017"/>
            <a:ext cx="4038600" cy="3016329"/>
          </a:xfrm>
        </p:spPr>
      </p:pic>
      <p:pic>
        <p:nvPicPr>
          <p:cNvPr id="7" name="Content Placeholder 4" descr="apple photo 218.JPG"/>
          <p:cNvPicPr>
            <a:picLocks noChangeAspect="1"/>
          </p:cNvPicPr>
          <p:nvPr/>
        </p:nvPicPr>
        <p:blipFill>
          <a:blip r:embed="rId3" cstate="email"/>
          <a:stretch>
            <a:fillRect/>
          </a:stretch>
        </p:blipFill>
        <p:spPr>
          <a:xfrm>
            <a:off x="457200" y="2354939"/>
            <a:ext cx="4038600" cy="3016485"/>
          </a:xfrm>
          <a:prstGeom prst="rect">
            <a:avLst/>
          </a:prstGeom>
        </p:spPr>
      </p:pic>
      <p:sp>
        <p:nvSpPr>
          <p:cNvPr id="8" name="Title 7"/>
          <p:cNvSpPr>
            <a:spLocks noGrp="1"/>
          </p:cNvSpPr>
          <p:nvPr>
            <p:ph type="title"/>
          </p:nvPr>
        </p:nvSpPr>
        <p:spPr/>
        <p:txBody>
          <a:bodyPr>
            <a:normAutofit/>
          </a:bodyPr>
          <a:lstStyle/>
          <a:p>
            <a:r>
              <a:rPr lang="en-US" dirty="0" smtClean="0"/>
              <a:t>TB Health care workers discrimination in Mongolia  ( improving IC and 30% bonus) </a:t>
            </a:r>
            <a:endParaRPr lang="en-US" dirty="0"/>
          </a:p>
        </p:txBody>
      </p:sp>
      <p:pic>
        <p:nvPicPr>
          <p:cNvPr id="10" name="Content Placeholder 9" descr="apple photo 205.JPG"/>
          <p:cNvPicPr>
            <a:picLocks noGrp="1" noChangeAspect="1"/>
          </p:cNvPicPr>
          <p:nvPr>
            <p:ph sz="half" idx="2"/>
          </p:nvPr>
        </p:nvPicPr>
        <p:blipFill>
          <a:blip r:embed="rId4" cstate="email"/>
          <a:stretch>
            <a:fillRect/>
          </a:stretch>
        </p:blipFill>
        <p:spPr>
          <a:xfrm>
            <a:off x="4648200" y="2354939"/>
            <a:ext cx="4038600" cy="3016485"/>
          </a:xfrm>
        </p:spPr>
      </p:pic>
    </p:spTree>
    <p:extLst>
      <p:ext uri="{BB962C8B-B14F-4D97-AF65-F5344CB8AC3E}">
        <p14:creationId xmlns:p14="http://schemas.microsoft.com/office/powerpoint/2010/main" xmlns="" val="4253455876"/>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patients </a:t>
            </a:r>
            <a:endParaRPr lang="en-US" dirty="0"/>
          </a:p>
        </p:txBody>
      </p:sp>
      <p:sp>
        <p:nvSpPr>
          <p:cNvPr id="3" name="Content Placeholder 2"/>
          <p:cNvSpPr>
            <a:spLocks noGrp="1"/>
          </p:cNvSpPr>
          <p:nvPr>
            <p:ph sz="half" idx="1"/>
          </p:nvPr>
        </p:nvSpPr>
        <p:spPr/>
        <p:txBody>
          <a:bodyPr/>
          <a:lstStyle/>
          <a:p>
            <a:r>
              <a:rPr lang="en-US" dirty="0" smtClean="0"/>
              <a:t>Human right issues</a:t>
            </a:r>
          </a:p>
          <a:p>
            <a:r>
              <a:rPr lang="en-US" dirty="0" smtClean="0"/>
              <a:t>Access issues</a:t>
            </a:r>
          </a:p>
          <a:p>
            <a:r>
              <a:rPr lang="en-US" dirty="0" smtClean="0"/>
              <a:t>Discrimination </a:t>
            </a:r>
          </a:p>
          <a:p>
            <a:r>
              <a:rPr lang="en-US" dirty="0" smtClean="0"/>
              <a:t>Drop  out</a:t>
            </a:r>
          </a:p>
          <a:p>
            <a:r>
              <a:rPr lang="en-US" dirty="0" smtClean="0"/>
              <a:t>Loss of job</a:t>
            </a:r>
          </a:p>
          <a:p>
            <a:r>
              <a:rPr lang="en-US" dirty="0" smtClean="0"/>
              <a:t>Recent WHO study of TB patients catastrophic cost ( loss of income and direct expense)</a:t>
            </a:r>
          </a:p>
          <a:p>
            <a:endParaRPr lang="en-US" dirty="0" smtClean="0"/>
          </a:p>
          <a:p>
            <a:endParaRPr lang="en-US" dirty="0" smtClean="0"/>
          </a:p>
          <a:p>
            <a:endParaRPr lang="mn-MN" dirty="0" smtClean="0"/>
          </a:p>
          <a:p>
            <a:endParaRPr lang="en-US" dirty="0"/>
          </a:p>
        </p:txBody>
      </p:sp>
      <p:pic>
        <p:nvPicPr>
          <p:cNvPr id="5" name="Content Placeholder 4" descr="apple photo 447.JPG"/>
          <p:cNvPicPr>
            <a:picLocks noGrp="1" noChangeAspect="1"/>
          </p:cNvPicPr>
          <p:nvPr>
            <p:ph sz="half" idx="2"/>
          </p:nvPr>
        </p:nvPicPr>
        <p:blipFill>
          <a:blip r:embed="rId2" cstate="email"/>
          <a:stretch>
            <a:fillRect/>
          </a:stretch>
        </p:blipFill>
        <p:spPr>
          <a:xfrm>
            <a:off x="4648200" y="2354939"/>
            <a:ext cx="4038600" cy="3016485"/>
          </a:xfrm>
        </p:spPr>
      </p:pic>
    </p:spTree>
    <p:extLst>
      <p:ext uri="{BB962C8B-B14F-4D97-AF65-F5344CB8AC3E}">
        <p14:creationId xmlns:p14="http://schemas.microsoft.com/office/powerpoint/2010/main" xmlns="" val="2281083735"/>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6300577" y="861810"/>
            <a:ext cx="1712515" cy="1141676"/>
          </a:xfrm>
        </p:spPr>
      </p:pic>
      <p:sp>
        <p:nvSpPr>
          <p:cNvPr id="5" name="Title 1"/>
          <p:cNvSpPr txBox="1">
            <a:spLocks/>
          </p:cNvSpPr>
          <p:nvPr/>
        </p:nvSpPr>
        <p:spPr>
          <a:xfrm>
            <a:off x="2461597" y="271789"/>
            <a:ext cx="3790496" cy="9624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t>Timeline of </a:t>
            </a:r>
            <a:r>
              <a:rPr lang="en-US" sz="2400" b="1" dirty="0" smtClean="0"/>
              <a:t>Zero TB </a:t>
            </a:r>
            <a:r>
              <a:rPr lang="en-US" sz="2400" b="1" dirty="0"/>
              <a:t>Mongolia launch</a:t>
            </a:r>
          </a:p>
        </p:txBody>
      </p:sp>
      <p:cxnSp>
        <p:nvCxnSpPr>
          <p:cNvPr id="6" name="Straight Arrow Connector 5"/>
          <p:cNvCxnSpPr/>
          <p:nvPr/>
        </p:nvCxnSpPr>
        <p:spPr>
          <a:xfrm>
            <a:off x="2439145" y="1432648"/>
            <a:ext cx="22216" cy="5222152"/>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85830" y="1303965"/>
            <a:ext cx="1712928" cy="6199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2017.1.7</a:t>
            </a:r>
          </a:p>
        </p:txBody>
      </p:sp>
      <p:cxnSp>
        <p:nvCxnSpPr>
          <p:cNvPr id="9" name="Straight Connector 8"/>
          <p:cNvCxnSpPr/>
          <p:nvPr/>
        </p:nvCxnSpPr>
        <p:spPr>
          <a:xfrm>
            <a:off x="1739900" y="1626625"/>
            <a:ext cx="1384300"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3124200" y="1170780"/>
            <a:ext cx="2513774" cy="9624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t>MHI signed MOU with UB city Department of Health</a:t>
            </a:r>
          </a:p>
        </p:txBody>
      </p:sp>
      <p:cxnSp>
        <p:nvCxnSpPr>
          <p:cNvPr id="15" name="Straight Connector 14"/>
          <p:cNvCxnSpPr/>
          <p:nvPr/>
        </p:nvCxnSpPr>
        <p:spPr>
          <a:xfrm>
            <a:off x="1739900" y="2744225"/>
            <a:ext cx="1384300"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Title 1"/>
          <p:cNvSpPr txBox="1">
            <a:spLocks/>
          </p:cNvSpPr>
          <p:nvPr/>
        </p:nvSpPr>
        <p:spPr>
          <a:xfrm>
            <a:off x="85830" y="2442862"/>
            <a:ext cx="1712928" cy="6199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2017.6.5</a:t>
            </a:r>
          </a:p>
        </p:txBody>
      </p:sp>
      <p:sp>
        <p:nvSpPr>
          <p:cNvPr id="17" name="Title 1"/>
          <p:cNvSpPr txBox="1">
            <a:spLocks/>
          </p:cNvSpPr>
          <p:nvPr/>
        </p:nvSpPr>
        <p:spPr>
          <a:xfrm>
            <a:off x="3124200" y="2284277"/>
            <a:ext cx="2513774" cy="9624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t>Zero TB </a:t>
            </a:r>
            <a:r>
              <a:rPr lang="en-US" sz="1600" dirty="0"/>
              <a:t>conference in Ulaanbaatar city, Khan-Uul district signed an agreement to become a 1</a:t>
            </a:r>
            <a:r>
              <a:rPr lang="en-US" sz="1600" baseline="30000" dirty="0"/>
              <a:t>st</a:t>
            </a:r>
            <a:r>
              <a:rPr lang="en-US" sz="1600" dirty="0"/>
              <a:t> district to join </a:t>
            </a:r>
            <a:r>
              <a:rPr lang="en-US" sz="1600" dirty="0" smtClean="0"/>
              <a:t>Zero TB </a:t>
            </a:r>
            <a:r>
              <a:rPr lang="en-US" sz="1600" dirty="0"/>
              <a:t>UB city </a:t>
            </a:r>
          </a:p>
        </p:txBody>
      </p:sp>
      <p:cxnSp>
        <p:nvCxnSpPr>
          <p:cNvPr id="18" name="Straight Connector 17"/>
          <p:cNvCxnSpPr/>
          <p:nvPr/>
        </p:nvCxnSpPr>
        <p:spPr>
          <a:xfrm>
            <a:off x="1739900" y="3824093"/>
            <a:ext cx="1384300"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9" name="Title 1"/>
          <p:cNvSpPr txBox="1">
            <a:spLocks/>
          </p:cNvSpPr>
          <p:nvPr/>
        </p:nvSpPr>
        <p:spPr>
          <a:xfrm>
            <a:off x="85830" y="3522730"/>
            <a:ext cx="1712928" cy="6199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2017.6.24</a:t>
            </a:r>
          </a:p>
        </p:txBody>
      </p:sp>
      <p:sp>
        <p:nvSpPr>
          <p:cNvPr id="20" name="Title 1"/>
          <p:cNvSpPr txBox="1">
            <a:spLocks/>
          </p:cNvSpPr>
          <p:nvPr/>
        </p:nvSpPr>
        <p:spPr>
          <a:xfrm>
            <a:off x="3124200" y="3732445"/>
            <a:ext cx="2513774" cy="9624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t>Mandal soum, a sub-province has signed an agreement to join </a:t>
            </a:r>
            <a:r>
              <a:rPr lang="en-US" sz="1600" dirty="0" smtClean="0"/>
              <a:t>Zero TB </a:t>
            </a:r>
            <a:r>
              <a:rPr lang="en-US" sz="1600" dirty="0"/>
              <a:t>Mongolia </a:t>
            </a:r>
          </a:p>
          <a:p>
            <a:endParaRPr lang="en-US" sz="1600" dirty="0"/>
          </a:p>
        </p:txBody>
      </p:sp>
      <p:cxnSp>
        <p:nvCxnSpPr>
          <p:cNvPr id="21" name="Straight Connector 20"/>
          <p:cNvCxnSpPr/>
          <p:nvPr/>
        </p:nvCxnSpPr>
        <p:spPr>
          <a:xfrm>
            <a:off x="1739900" y="5058044"/>
            <a:ext cx="1384300"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66570" y="4731281"/>
            <a:ext cx="1895370" cy="6199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2017.9.20-</a:t>
            </a:r>
          </a:p>
        </p:txBody>
      </p:sp>
      <p:sp>
        <p:nvSpPr>
          <p:cNvPr id="23" name="Title 1"/>
          <p:cNvSpPr txBox="1">
            <a:spLocks/>
          </p:cNvSpPr>
          <p:nvPr/>
        </p:nvSpPr>
        <p:spPr>
          <a:xfrm>
            <a:off x="3124200" y="4895355"/>
            <a:ext cx="2513774" cy="9624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t>Zero TB </a:t>
            </a:r>
            <a:r>
              <a:rPr lang="en-US" sz="1600" dirty="0"/>
              <a:t>Ulaanbaatar city launched and screened 500+ household contacts</a:t>
            </a:r>
          </a:p>
          <a:p>
            <a:endParaRPr lang="en-US" sz="1600" dirty="0"/>
          </a:p>
        </p:txBody>
      </p:sp>
      <p:pic>
        <p:nvPicPr>
          <p:cNvPr id="24" name="Content Placeholder 3" descr="IMG_1637.JPG"/>
          <p:cNvPicPr>
            <a:picLocks noChangeAspect="1"/>
          </p:cNvPicPr>
          <p:nvPr/>
        </p:nvPicPr>
        <p:blipFill>
          <a:blip r:embed="rId3" cstate="email"/>
          <a:stretch>
            <a:fillRect/>
          </a:stretch>
        </p:blipFill>
        <p:spPr>
          <a:xfrm>
            <a:off x="6252093" y="2053992"/>
            <a:ext cx="1760999" cy="1320749"/>
          </a:xfrm>
          <a:prstGeom prst="rect">
            <a:avLst/>
          </a:prstGeom>
        </p:spPr>
      </p:pic>
      <p:cxnSp>
        <p:nvCxnSpPr>
          <p:cNvPr id="29" name="Straight Connector 28"/>
          <p:cNvCxnSpPr/>
          <p:nvPr/>
        </p:nvCxnSpPr>
        <p:spPr>
          <a:xfrm>
            <a:off x="1739900" y="6226554"/>
            <a:ext cx="1384300"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66570" y="5899791"/>
            <a:ext cx="1895370" cy="6199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2017.9.26</a:t>
            </a:r>
          </a:p>
        </p:txBody>
      </p:sp>
      <p:sp>
        <p:nvSpPr>
          <p:cNvPr id="31" name="Title 1"/>
          <p:cNvSpPr txBox="1">
            <a:spLocks/>
          </p:cNvSpPr>
          <p:nvPr/>
        </p:nvSpPr>
        <p:spPr>
          <a:xfrm>
            <a:off x="3124200" y="6063865"/>
            <a:ext cx="2513774" cy="9624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t>Zero TB </a:t>
            </a:r>
            <a:r>
              <a:rPr lang="en-US" sz="1600" dirty="0"/>
              <a:t>Mongolia team has joined World </a:t>
            </a:r>
            <a:r>
              <a:rPr lang="en-US" sz="1600" dirty="0" err="1"/>
              <a:t>ZeroTB</a:t>
            </a:r>
            <a:r>
              <a:rPr lang="en-US" sz="1600" dirty="0"/>
              <a:t> conference</a:t>
            </a:r>
          </a:p>
          <a:p>
            <a:endParaRPr lang="en-US" sz="1600" dirty="0"/>
          </a:p>
        </p:txBody>
      </p:sp>
      <p:pic>
        <p:nvPicPr>
          <p:cNvPr id="32" name="Content Placeholder 3" descr="IMG_1830.JPG"/>
          <p:cNvPicPr>
            <a:picLocks noChangeAspect="1"/>
          </p:cNvPicPr>
          <p:nvPr/>
        </p:nvPicPr>
        <p:blipFill>
          <a:blip r:embed="rId4" cstate="email"/>
          <a:stretch>
            <a:fillRect/>
          </a:stretch>
        </p:blipFill>
        <p:spPr>
          <a:xfrm>
            <a:off x="6252094" y="3490460"/>
            <a:ext cx="1760998" cy="1204476"/>
          </a:xfrm>
          <a:prstGeom prst="rect">
            <a:avLst/>
          </a:prstGeom>
        </p:spPr>
      </p:pic>
    </p:spTree>
    <p:extLst>
      <p:ext uri="{BB962C8B-B14F-4D97-AF65-F5344CB8AC3E}">
        <p14:creationId xmlns:p14="http://schemas.microsoft.com/office/powerpoint/2010/main" xmlns="" val="3067498502"/>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30497"/>
            <a:ext cx="7848600" cy="1470026"/>
          </a:xfrm>
        </p:spPr>
        <p:txBody>
          <a:bodyPr rtlCol="0">
            <a:noAutofit/>
          </a:bodyPr>
          <a:lstStyle/>
          <a:p>
            <a:pPr>
              <a:defRPr/>
            </a:pPr>
            <a:r>
              <a:rPr lang="en-GB" sz="2800" dirty="0"/>
              <a:t>Prevalence and risk factors for M. tuberculosis infection in 9,137 Mongolian school children</a:t>
            </a:r>
            <a:r>
              <a:rPr lang="en-GB" sz="2400" kern="0" dirty="0">
                <a:latin typeface="+mn-lt"/>
                <a:ea typeface="Tahoma" pitchFamily="34" charset="0"/>
                <a:cs typeface="Tahoma" pitchFamily="34" charset="0"/>
              </a:rPr>
              <a:t/>
            </a:r>
            <a:br>
              <a:rPr lang="en-GB" sz="2400" kern="0" dirty="0">
                <a:latin typeface="+mn-lt"/>
                <a:ea typeface="Tahoma" pitchFamily="34" charset="0"/>
                <a:cs typeface="Tahoma" pitchFamily="34" charset="0"/>
              </a:rPr>
            </a:br>
            <a:endParaRPr lang="en-US" sz="2400" dirty="0">
              <a:latin typeface="+mn-lt"/>
              <a:ea typeface="Tahoma" pitchFamily="34" charset="0"/>
              <a:cs typeface="Tahoma" pitchFamily="34" charset="0"/>
            </a:endParaRPr>
          </a:p>
        </p:txBody>
      </p:sp>
      <p:sp>
        <p:nvSpPr>
          <p:cNvPr id="3" name="Subtitle 2"/>
          <p:cNvSpPr>
            <a:spLocks noGrp="1"/>
          </p:cNvSpPr>
          <p:nvPr>
            <p:ph type="subTitle" idx="1"/>
          </p:nvPr>
        </p:nvSpPr>
        <p:spPr>
          <a:xfrm>
            <a:off x="676275" y="4088613"/>
            <a:ext cx="7772400" cy="1166814"/>
          </a:xfrm>
        </p:spPr>
        <p:txBody>
          <a:bodyPr rtlCol="0">
            <a:normAutofit/>
          </a:bodyPr>
          <a:lstStyle/>
          <a:p>
            <a:pPr>
              <a:defRPr/>
            </a:pPr>
            <a:r>
              <a:rPr lang="en-GB" sz="2100" kern="0" dirty="0">
                <a:ea typeface="Tahoma" pitchFamily="34" charset="0"/>
                <a:cs typeface="Tahoma" pitchFamily="34" charset="0"/>
              </a:rPr>
              <a:t>Preliminary Results of a Randomized Clinical Trial in Ulaanbaatar, Mongolia</a:t>
            </a:r>
            <a:endParaRPr lang="en-US" sz="2100" dirty="0">
              <a:ea typeface="Tahoma" pitchFamily="34" charset="0"/>
              <a:cs typeface="Tahoma" pitchFamily="34" charset="0"/>
            </a:endParaRPr>
          </a:p>
        </p:txBody>
      </p:sp>
      <p:pic>
        <p:nvPicPr>
          <p:cNvPr id="2052" name="Picture 4" descr="C:\Users\Sabri\Projects\Ganmaa\HMI NS\Official\MHI Logo.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800851" y="809627"/>
            <a:ext cx="1295400" cy="1498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6" descr="harvard logo download зурган илэрцүүд"/>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950917" y="908054"/>
            <a:ext cx="1182686" cy="1400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 name="TextBox 5"/>
          <p:cNvSpPr txBox="1">
            <a:spLocks noChangeArrowheads="1"/>
          </p:cNvSpPr>
          <p:nvPr/>
        </p:nvSpPr>
        <p:spPr bwMode="auto">
          <a:xfrm>
            <a:off x="2324103" y="6121403"/>
            <a:ext cx="4476751" cy="35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460" tIns="39230" rIns="78460" bIns="3923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dirty="0">
              <a:solidFill>
                <a:prstClr val="black"/>
              </a:solidFill>
            </a:endParaRPr>
          </a:p>
        </p:txBody>
      </p:sp>
      <p:sp>
        <p:nvSpPr>
          <p:cNvPr id="8" name="TextBox 7"/>
          <p:cNvSpPr txBox="1"/>
          <p:nvPr/>
        </p:nvSpPr>
        <p:spPr>
          <a:xfrm>
            <a:off x="4610101" y="4858259"/>
            <a:ext cx="3838573" cy="1464221"/>
          </a:xfrm>
          <a:prstGeom prst="rect">
            <a:avLst/>
          </a:prstGeom>
          <a:noFill/>
        </p:spPr>
        <p:txBody>
          <a:bodyPr wrap="square" lIns="78460" tIns="39230" rIns="78460" bIns="39230">
            <a:spAutoFit/>
          </a:bodyPr>
          <a:lstStyle/>
          <a:p>
            <a:pPr algn="r">
              <a:defRPr/>
            </a:pPr>
            <a:r>
              <a:rPr lang="en-US" dirty="0" err="1">
                <a:solidFill>
                  <a:prstClr val="black"/>
                </a:solidFill>
              </a:rPr>
              <a:t>Ganmaa</a:t>
            </a:r>
            <a:r>
              <a:rPr lang="en-US" dirty="0">
                <a:solidFill>
                  <a:prstClr val="black"/>
                </a:solidFill>
              </a:rPr>
              <a:t> </a:t>
            </a:r>
            <a:r>
              <a:rPr lang="en-US" dirty="0" err="1">
                <a:solidFill>
                  <a:prstClr val="black"/>
                </a:solidFill>
              </a:rPr>
              <a:t>Davaasambuu</a:t>
            </a:r>
            <a:r>
              <a:rPr lang="en-US" dirty="0">
                <a:solidFill>
                  <a:prstClr val="black"/>
                </a:solidFill>
              </a:rPr>
              <a:t>, M.D., </a:t>
            </a:r>
            <a:r>
              <a:rPr lang="en-US" dirty="0" smtClean="0">
                <a:solidFill>
                  <a:prstClr val="black"/>
                </a:solidFill>
              </a:rPr>
              <a:t>PhD.</a:t>
            </a:r>
          </a:p>
          <a:p>
            <a:pPr algn="r">
              <a:defRPr/>
            </a:pPr>
            <a:r>
              <a:rPr lang="en-US" dirty="0" err="1" smtClean="0">
                <a:solidFill>
                  <a:prstClr val="black"/>
                </a:solidFill>
              </a:rPr>
              <a:t>Batbayar</a:t>
            </a:r>
            <a:r>
              <a:rPr lang="en-US" dirty="0" smtClean="0">
                <a:solidFill>
                  <a:prstClr val="black"/>
                </a:solidFill>
              </a:rPr>
              <a:t> </a:t>
            </a:r>
            <a:r>
              <a:rPr lang="en-US" dirty="0" err="1" smtClean="0">
                <a:solidFill>
                  <a:prstClr val="black"/>
                </a:solidFill>
              </a:rPr>
              <a:t>Ochirbat</a:t>
            </a:r>
            <a:r>
              <a:rPr lang="en-US" dirty="0" smtClean="0">
                <a:solidFill>
                  <a:prstClr val="black"/>
                </a:solidFill>
              </a:rPr>
              <a:t>, M.D., PM.</a:t>
            </a:r>
          </a:p>
          <a:p>
            <a:pPr algn="r">
              <a:defRPr/>
            </a:pPr>
            <a:r>
              <a:rPr lang="en-US" dirty="0" err="1" smtClean="0">
                <a:solidFill>
                  <a:prstClr val="black"/>
                </a:solidFill>
              </a:rPr>
              <a:t>Yanjmaa</a:t>
            </a:r>
            <a:r>
              <a:rPr lang="en-US" dirty="0" smtClean="0">
                <a:solidFill>
                  <a:prstClr val="black"/>
                </a:solidFill>
              </a:rPr>
              <a:t> </a:t>
            </a:r>
            <a:r>
              <a:rPr lang="en-US" dirty="0" err="1" smtClean="0">
                <a:solidFill>
                  <a:prstClr val="black"/>
                </a:solidFill>
              </a:rPr>
              <a:t>Jutmaan</a:t>
            </a:r>
            <a:r>
              <a:rPr lang="en-US" dirty="0" smtClean="0">
                <a:solidFill>
                  <a:prstClr val="black"/>
                </a:solidFill>
              </a:rPr>
              <a:t>, PhD., PC.</a:t>
            </a:r>
          </a:p>
          <a:p>
            <a:pPr algn="r">
              <a:defRPr/>
            </a:pPr>
            <a:r>
              <a:rPr lang="en-US" dirty="0" err="1" smtClean="0">
                <a:solidFill>
                  <a:prstClr val="black"/>
                </a:solidFill>
              </a:rPr>
              <a:t>Uyanga</a:t>
            </a:r>
            <a:r>
              <a:rPr lang="en-US" dirty="0" smtClean="0">
                <a:solidFill>
                  <a:prstClr val="black"/>
                </a:solidFill>
              </a:rPr>
              <a:t> </a:t>
            </a:r>
            <a:r>
              <a:rPr lang="en-US" dirty="0" err="1" smtClean="0">
                <a:solidFill>
                  <a:prstClr val="black"/>
                </a:solidFill>
              </a:rPr>
              <a:t>Buyanjargal</a:t>
            </a:r>
            <a:r>
              <a:rPr lang="en-US" dirty="0" smtClean="0">
                <a:solidFill>
                  <a:prstClr val="black"/>
                </a:solidFill>
              </a:rPr>
              <a:t>, M.D., ED.</a:t>
            </a:r>
          </a:p>
          <a:p>
            <a:pPr algn="r">
              <a:defRPr/>
            </a:pPr>
            <a:r>
              <a:rPr lang="en-US" dirty="0" err="1" smtClean="0">
                <a:solidFill>
                  <a:prstClr val="black"/>
                </a:solidFill>
              </a:rPr>
              <a:t>Sunjidmaa</a:t>
            </a:r>
            <a:r>
              <a:rPr lang="en-US" dirty="0" smtClean="0">
                <a:solidFill>
                  <a:prstClr val="black"/>
                </a:solidFill>
              </a:rPr>
              <a:t> </a:t>
            </a:r>
            <a:r>
              <a:rPr lang="en-US" dirty="0" err="1" smtClean="0">
                <a:solidFill>
                  <a:prstClr val="black"/>
                </a:solidFill>
              </a:rPr>
              <a:t>Bolormaa</a:t>
            </a:r>
            <a:r>
              <a:rPr lang="en-US" dirty="0" smtClean="0">
                <a:solidFill>
                  <a:prstClr val="black"/>
                </a:solidFill>
              </a:rPr>
              <a:t>, B.M., LP.  </a:t>
            </a:r>
            <a:endParaRPr lang="en-US" dirty="0">
              <a:solidFill>
                <a:prstClr val="black"/>
              </a:solidFill>
            </a:endParaRPr>
          </a:p>
        </p:txBody>
      </p:sp>
    </p:spTree>
    <p:extLst>
      <p:ext uri="{BB962C8B-B14F-4D97-AF65-F5344CB8AC3E}">
        <p14:creationId xmlns:p14="http://schemas.microsoft.com/office/powerpoint/2010/main" xmlns="" val="4026133663"/>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54042" y="981079"/>
            <a:ext cx="8035925" cy="656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460" tIns="39230" rIns="78460" bIns="39230">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1500" b="1" dirty="0">
                <a:solidFill>
                  <a:prstClr val="black"/>
                </a:solidFill>
                <a:latin typeface="Arial" charset="0"/>
                <a:cs typeface="Arial" charset="0"/>
              </a:rPr>
              <a:t>IGRA-negative primary schoolchildren</a:t>
            </a:r>
          </a:p>
          <a:p>
            <a:pPr algn="ctr" eaLnBrk="1" hangingPunct="1">
              <a:spcBef>
                <a:spcPct val="50000"/>
              </a:spcBef>
              <a:buFontTx/>
              <a:buNone/>
            </a:pPr>
            <a:r>
              <a:rPr lang="en-GB" altLang="en-US" sz="1500" b="1" dirty="0">
                <a:solidFill>
                  <a:prstClr val="black"/>
                </a:solidFill>
                <a:latin typeface="Arial" charset="0"/>
                <a:cs typeface="Arial" charset="0"/>
              </a:rPr>
              <a:t>(n=8,020; Mongolia)</a:t>
            </a:r>
          </a:p>
        </p:txBody>
      </p:sp>
      <p:grpSp>
        <p:nvGrpSpPr>
          <p:cNvPr id="3" name="Group 17"/>
          <p:cNvGrpSpPr>
            <a:grpSpLocks/>
          </p:cNvGrpSpPr>
          <p:nvPr/>
        </p:nvGrpSpPr>
        <p:grpSpPr bwMode="auto">
          <a:xfrm>
            <a:off x="250829" y="4551367"/>
            <a:ext cx="8820148" cy="1472248"/>
            <a:chOff x="250825" y="4521623"/>
            <a:chExt cx="8820150" cy="1472863"/>
          </a:xfrm>
        </p:grpSpPr>
        <p:sp>
          <p:nvSpPr>
            <p:cNvPr id="4" name="Text Box 2"/>
            <p:cNvSpPr txBox="1">
              <a:spLocks noChangeArrowheads="1"/>
            </p:cNvSpPr>
            <p:nvPr/>
          </p:nvSpPr>
          <p:spPr bwMode="auto">
            <a:xfrm>
              <a:off x="250825" y="5673751"/>
              <a:ext cx="8820150" cy="32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50000"/>
                </a:spcBef>
                <a:buFontTx/>
                <a:buNone/>
              </a:pPr>
              <a:r>
                <a:rPr lang="en-GB" altLang="en-US" sz="1500" b="1" dirty="0">
                  <a:solidFill>
                    <a:prstClr val="black"/>
                  </a:solidFill>
                  <a:latin typeface="Arial" charset="0"/>
                  <a:cs typeface="Arial" charset="0"/>
                </a:rPr>
                <a:t>Repeat QFT-Gold: compare rates of latent TB infection between arms</a:t>
              </a:r>
            </a:p>
          </p:txBody>
        </p:sp>
        <p:sp>
          <p:nvSpPr>
            <p:cNvPr id="5" name="AutoShape 5"/>
            <p:cNvSpPr>
              <a:spLocks noChangeArrowheads="1"/>
            </p:cNvSpPr>
            <p:nvPr/>
          </p:nvSpPr>
          <p:spPr bwMode="auto">
            <a:xfrm>
              <a:off x="2057400" y="4626442"/>
              <a:ext cx="455712" cy="907582"/>
            </a:xfrm>
            <a:prstGeom prst="downArrow">
              <a:avLst>
                <a:gd name="adj1" fmla="val 50000"/>
                <a:gd name="adj2" fmla="val 78575"/>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500" b="1">
                <a:solidFill>
                  <a:prstClr val="black"/>
                </a:solidFill>
              </a:endParaRPr>
            </a:p>
          </p:txBody>
        </p:sp>
        <p:sp>
          <p:nvSpPr>
            <p:cNvPr id="6" name="AutoShape 6"/>
            <p:cNvSpPr>
              <a:spLocks noChangeArrowheads="1"/>
            </p:cNvSpPr>
            <p:nvPr/>
          </p:nvSpPr>
          <p:spPr bwMode="auto">
            <a:xfrm>
              <a:off x="6397272" y="4521623"/>
              <a:ext cx="478984" cy="809202"/>
            </a:xfrm>
            <a:prstGeom prst="downArrow">
              <a:avLst>
                <a:gd name="adj1" fmla="val 50000"/>
                <a:gd name="adj2" fmla="val 74999"/>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500" b="1">
                <a:solidFill>
                  <a:prstClr val="black"/>
                </a:solidFill>
              </a:endParaRPr>
            </a:p>
          </p:txBody>
        </p:sp>
        <p:sp>
          <p:nvSpPr>
            <p:cNvPr id="7" name="Text Box 7"/>
            <p:cNvSpPr txBox="1">
              <a:spLocks noChangeArrowheads="1"/>
            </p:cNvSpPr>
            <p:nvPr/>
          </p:nvSpPr>
          <p:spPr bwMode="auto">
            <a:xfrm>
              <a:off x="1143000" y="4869160"/>
              <a:ext cx="6705600" cy="32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1500" b="1" dirty="0">
                  <a:solidFill>
                    <a:prstClr val="black"/>
                  </a:solidFill>
                  <a:latin typeface="Arial" charset="0"/>
                  <a:cs typeface="Arial" charset="0"/>
                </a:rPr>
                <a:t>Follow-up (3 years)</a:t>
              </a:r>
            </a:p>
          </p:txBody>
        </p:sp>
      </p:grpSp>
      <p:grpSp>
        <p:nvGrpSpPr>
          <p:cNvPr id="8" name="Group 16"/>
          <p:cNvGrpSpPr>
            <a:grpSpLocks/>
          </p:cNvGrpSpPr>
          <p:nvPr/>
        </p:nvGrpSpPr>
        <p:grpSpPr bwMode="auto">
          <a:xfrm>
            <a:off x="85726" y="1997079"/>
            <a:ext cx="8820148" cy="2148453"/>
            <a:chOff x="0" y="2290779"/>
            <a:chExt cx="8820472" cy="2149431"/>
          </a:xfrm>
        </p:grpSpPr>
        <p:sp>
          <p:nvSpPr>
            <p:cNvPr id="9" name="Text Box 9"/>
            <p:cNvSpPr txBox="1">
              <a:spLocks noChangeArrowheads="1"/>
            </p:cNvSpPr>
            <p:nvPr/>
          </p:nvSpPr>
          <p:spPr bwMode="auto">
            <a:xfrm>
              <a:off x="0" y="4119462"/>
              <a:ext cx="5427984" cy="320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50000"/>
                </a:spcBef>
                <a:buFontTx/>
                <a:buNone/>
              </a:pPr>
              <a:r>
                <a:rPr lang="en-GB" altLang="en-US" sz="1500" b="1">
                  <a:solidFill>
                    <a:prstClr val="black"/>
                  </a:solidFill>
                  <a:latin typeface="Arial" charset="0"/>
                  <a:cs typeface="Arial" charset="0"/>
                </a:rPr>
                <a:t>14,000 IU vitamin D</a:t>
              </a:r>
              <a:r>
                <a:rPr lang="en-GB" altLang="en-US" sz="1500" b="1" baseline="-25000">
                  <a:solidFill>
                    <a:prstClr val="black"/>
                  </a:solidFill>
                  <a:latin typeface="Arial" charset="0"/>
                  <a:cs typeface="Arial" charset="0"/>
                </a:rPr>
                <a:t>3</a:t>
              </a:r>
              <a:r>
                <a:rPr lang="en-GB" altLang="en-US" sz="1500" b="1">
                  <a:solidFill>
                    <a:prstClr val="black"/>
                  </a:solidFill>
                  <a:latin typeface="Arial" charset="0"/>
                  <a:cs typeface="Arial" charset="0"/>
                </a:rPr>
                <a:t>/weekly (n=4,010)</a:t>
              </a:r>
            </a:p>
          </p:txBody>
        </p:sp>
        <p:sp>
          <p:nvSpPr>
            <p:cNvPr id="10" name="Text Box 10"/>
            <p:cNvSpPr txBox="1">
              <a:spLocks noChangeArrowheads="1"/>
            </p:cNvSpPr>
            <p:nvPr/>
          </p:nvSpPr>
          <p:spPr bwMode="auto">
            <a:xfrm>
              <a:off x="5427984" y="4119463"/>
              <a:ext cx="3392488" cy="320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1500" b="1">
                  <a:solidFill>
                    <a:prstClr val="black"/>
                  </a:solidFill>
                  <a:latin typeface="Arial" charset="0"/>
                  <a:cs typeface="Arial" charset="0"/>
                </a:rPr>
                <a:t>Placebo (n=4,010)</a:t>
              </a:r>
            </a:p>
          </p:txBody>
        </p:sp>
        <p:sp>
          <p:nvSpPr>
            <p:cNvPr id="11" name="AutoShape 11"/>
            <p:cNvSpPr>
              <a:spLocks noChangeArrowheads="1"/>
            </p:cNvSpPr>
            <p:nvPr/>
          </p:nvSpPr>
          <p:spPr bwMode="auto">
            <a:xfrm rot="2844848">
              <a:off x="3004698" y="3060874"/>
              <a:ext cx="468110" cy="995318"/>
            </a:xfrm>
            <a:prstGeom prst="downArrow">
              <a:avLst>
                <a:gd name="adj1" fmla="val 50000"/>
                <a:gd name="adj2" fmla="val 53570"/>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500" b="1">
                <a:solidFill>
                  <a:prstClr val="black"/>
                </a:solidFill>
              </a:endParaRPr>
            </a:p>
          </p:txBody>
        </p:sp>
        <p:sp>
          <p:nvSpPr>
            <p:cNvPr id="12" name="AutoShape 12"/>
            <p:cNvSpPr>
              <a:spLocks noChangeArrowheads="1"/>
            </p:cNvSpPr>
            <p:nvPr/>
          </p:nvSpPr>
          <p:spPr bwMode="auto">
            <a:xfrm rot="-2705183">
              <a:off x="5506190" y="3036379"/>
              <a:ext cx="534756" cy="986955"/>
            </a:xfrm>
            <a:prstGeom prst="downArrow">
              <a:avLst>
                <a:gd name="adj1" fmla="val 50000"/>
                <a:gd name="adj2" fmla="val 53574"/>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500" b="1">
                <a:solidFill>
                  <a:prstClr val="black"/>
                </a:solidFill>
              </a:endParaRPr>
            </a:p>
          </p:txBody>
        </p:sp>
        <p:sp>
          <p:nvSpPr>
            <p:cNvPr id="13" name="Text Box 13"/>
            <p:cNvSpPr txBox="1">
              <a:spLocks noChangeArrowheads="1"/>
            </p:cNvSpPr>
            <p:nvPr/>
          </p:nvSpPr>
          <p:spPr bwMode="auto">
            <a:xfrm>
              <a:off x="3048000" y="2808424"/>
              <a:ext cx="2971800" cy="686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50000"/>
                </a:spcBef>
                <a:buFontTx/>
                <a:buNone/>
              </a:pPr>
              <a:r>
                <a:rPr lang="en-GB" altLang="en-US" sz="1500" b="1" dirty="0">
                  <a:solidFill>
                    <a:prstClr val="black"/>
                  </a:solidFill>
                  <a:latin typeface="Arial" charset="0"/>
                  <a:cs typeface="Arial" charset="0"/>
                </a:rPr>
                <a:t>Randomize</a:t>
              </a:r>
            </a:p>
            <a:p>
              <a:pPr algn="ctr" eaLnBrk="1" hangingPunct="1">
                <a:spcBef>
                  <a:spcPct val="50000"/>
                </a:spcBef>
                <a:buFontTx/>
                <a:buNone/>
              </a:pPr>
              <a:endParaRPr lang="en-GB" altLang="en-US" sz="1500" b="1" dirty="0">
                <a:solidFill>
                  <a:prstClr val="black"/>
                </a:solidFill>
                <a:latin typeface="Arial" charset="0"/>
                <a:cs typeface="Arial" charset="0"/>
              </a:endParaRPr>
            </a:p>
          </p:txBody>
        </p:sp>
        <p:sp>
          <p:nvSpPr>
            <p:cNvPr id="14" name="AutoShape 14"/>
            <p:cNvSpPr>
              <a:spLocks noChangeArrowheads="1"/>
            </p:cNvSpPr>
            <p:nvPr/>
          </p:nvSpPr>
          <p:spPr bwMode="auto">
            <a:xfrm>
              <a:off x="4181628" y="2290779"/>
              <a:ext cx="458882" cy="460182"/>
            </a:xfrm>
            <a:prstGeom prst="downArrow">
              <a:avLst>
                <a:gd name="adj1" fmla="val 50000"/>
                <a:gd name="adj2" fmla="val 32142"/>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500" b="1">
                <a:solidFill>
                  <a:prstClr val="black"/>
                </a:solidFill>
              </a:endParaRPr>
            </a:p>
          </p:txBody>
        </p:sp>
      </p:grpSp>
      <p:sp>
        <p:nvSpPr>
          <p:cNvPr id="15" name="Title 1"/>
          <p:cNvSpPr txBox="1">
            <a:spLocks/>
          </p:cNvSpPr>
          <p:nvPr/>
        </p:nvSpPr>
        <p:spPr>
          <a:xfrm>
            <a:off x="1" y="260350"/>
            <a:ext cx="9144000" cy="1143000"/>
          </a:xfrm>
          <a:prstGeom prst="rect">
            <a:avLst/>
          </a:prstGeom>
        </p:spPr>
        <p:txBody>
          <a:bodyPr lIns="78460" tIns="39230" rIns="78460" bIns="3923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GB" sz="2400" b="1" kern="0" dirty="0">
                <a:solidFill>
                  <a:srgbClr val="1F497D"/>
                </a:solidFill>
              </a:rPr>
              <a:t>Vitamin D </a:t>
            </a:r>
            <a:r>
              <a:rPr lang="en-US" sz="2400" b="1" kern="0" dirty="0">
                <a:solidFill>
                  <a:srgbClr val="1F497D"/>
                </a:solidFill>
              </a:rPr>
              <a:t>in </a:t>
            </a:r>
            <a:r>
              <a:rPr lang="en-GB" sz="2400" b="1" kern="0" dirty="0">
                <a:solidFill>
                  <a:srgbClr val="1F497D"/>
                </a:solidFill>
              </a:rPr>
              <a:t>TB Prevention Trial</a:t>
            </a:r>
            <a:endParaRPr lang="en-GB" sz="2400" kern="0" dirty="0">
              <a:solidFill>
                <a:srgbClr val="1F497D"/>
              </a:solidFill>
            </a:endParaRPr>
          </a:p>
        </p:txBody>
      </p:sp>
      <p:sp>
        <p:nvSpPr>
          <p:cNvPr id="16" name="Line 4"/>
          <p:cNvSpPr>
            <a:spLocks noChangeShapeType="1"/>
          </p:cNvSpPr>
          <p:nvPr/>
        </p:nvSpPr>
        <p:spPr bwMode="auto">
          <a:xfrm>
            <a:off x="1271586" y="838200"/>
            <a:ext cx="6908800" cy="0"/>
          </a:xfrm>
          <a:prstGeom prst="line">
            <a:avLst/>
          </a:prstGeom>
          <a:noFill/>
          <a:ln w="25400">
            <a:solidFill>
              <a:srgbClr val="FF3300"/>
            </a:solidFill>
            <a:round/>
            <a:headEnd type="none" w="sm" len="sm"/>
            <a:tailEnd type="none" w="sm" len="sm"/>
          </a:ln>
          <a:extLst>
            <a:ext uri="{909E8E84-426E-40DD-AFC4-6F175D3DCCD1}">
              <a14:hiddenFill xmlns:a14="http://schemas.microsoft.com/office/drawing/2010/main" xmlns="">
                <a:noFill/>
              </a14:hiddenFill>
            </a:ext>
          </a:extLst>
        </p:spPr>
        <p:txBody>
          <a:bodyPr wrap="none" lIns="78460" tIns="39230" rIns="78460" bIns="39230" anchor="ctr"/>
          <a:lstStyle/>
          <a:p>
            <a:endParaRPr lang="en-US">
              <a:solidFill>
                <a:prstClr val="black"/>
              </a:solidFill>
            </a:endParaRPr>
          </a:p>
        </p:txBody>
      </p:sp>
    </p:spTree>
    <p:extLst>
      <p:ext uri="{BB962C8B-B14F-4D97-AF65-F5344CB8AC3E}">
        <p14:creationId xmlns:p14="http://schemas.microsoft.com/office/powerpoint/2010/main" xmlns="" val="4072604402"/>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McK Footnote"/>
          <p:cNvSpPr>
            <a:spLocks noChangeArrowheads="1"/>
          </p:cNvSpPr>
          <p:nvPr>
            <p:custDataLst>
              <p:tags r:id="rId1"/>
            </p:custDataLst>
          </p:nvPr>
        </p:nvSpPr>
        <p:spPr bwMode="gray">
          <a:xfrm>
            <a:off x="34636" y="6546705"/>
            <a:ext cx="2744788" cy="290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b">
            <a:spAutoFit/>
          </a:bodyPr>
          <a:lstStyle/>
          <a:p>
            <a:pPr marL="457200" indent="-457200" defTabSz="711200" eaLnBrk="0" hangingPunct="0">
              <a:lnSpc>
                <a:spcPct val="90000"/>
              </a:lnSpc>
              <a:tabLst>
                <a:tab pos="400050" algn="r"/>
              </a:tabLst>
            </a:pPr>
            <a:r>
              <a:rPr lang="en-GB" sz="900" dirty="0">
                <a:solidFill>
                  <a:srgbClr val="000099"/>
                </a:solidFill>
              </a:rPr>
              <a:t>	</a:t>
            </a:r>
          </a:p>
          <a:p>
            <a:pPr marL="457200" indent="-457200" defTabSz="711200" eaLnBrk="0" hangingPunct="0">
              <a:lnSpc>
                <a:spcPct val="90000"/>
              </a:lnSpc>
              <a:tabLst>
                <a:tab pos="400050" algn="r"/>
              </a:tabLst>
            </a:pPr>
            <a:r>
              <a:rPr lang="en-GB" sz="1200" b="1" i="1" dirty="0"/>
              <a:t>Source :World Bank, 2015</a:t>
            </a:r>
          </a:p>
        </p:txBody>
      </p:sp>
      <p:grpSp>
        <p:nvGrpSpPr>
          <p:cNvPr id="9220" name="Group 1"/>
          <p:cNvGrpSpPr>
            <a:grpSpLocks/>
          </p:cNvGrpSpPr>
          <p:nvPr/>
        </p:nvGrpSpPr>
        <p:grpSpPr bwMode="auto">
          <a:xfrm>
            <a:off x="4570413" y="2247900"/>
            <a:ext cx="4056062" cy="3581400"/>
            <a:chOff x="225083" y="1614894"/>
            <a:chExt cx="4207130" cy="3109506"/>
          </a:xfrm>
        </p:grpSpPr>
        <p:pic>
          <p:nvPicPr>
            <p:cNvPr id="9223" name="Picture 169"/>
            <p:cNvPicPr>
              <a:picLocks noChangeAspect="1" noChangeArrowheads="1"/>
            </p:cNvPicPr>
            <p:nvPr>
              <p:custDataLst>
                <p:tags r:id="rId2"/>
              </p:custDataLst>
            </p:nvPr>
          </p:nvPicPr>
          <p:blipFill>
            <a:blip r:embed="rId12" cstate="email">
              <a:extLst>
                <a:ext uri="{28A0092B-C50C-407E-A947-70E740481C1C}">
                  <a14:useLocalDpi xmlns:a14="http://schemas.microsoft.com/office/drawing/2010/main" xmlns="" val="0"/>
                </a:ext>
              </a:extLst>
            </a:blip>
            <a:srcRect l="33018" t="37135" r="15308"/>
            <a:stretch>
              <a:fillRect/>
            </a:stretch>
          </p:blipFill>
          <p:spPr bwMode="auto">
            <a:xfrm>
              <a:off x="225084" y="1615438"/>
              <a:ext cx="3948096" cy="310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24" name="Group 16"/>
            <p:cNvGrpSpPr>
              <a:grpSpLocks/>
            </p:cNvGrpSpPr>
            <p:nvPr>
              <p:custDataLst>
                <p:tags r:id="rId3"/>
              </p:custDataLst>
            </p:nvPr>
          </p:nvGrpSpPr>
          <p:grpSpPr bwMode="auto">
            <a:xfrm>
              <a:off x="337839" y="2116046"/>
              <a:ext cx="931339" cy="399869"/>
              <a:chOff x="277092" y="2171926"/>
              <a:chExt cx="1008950" cy="399869"/>
            </a:xfrm>
          </p:grpSpPr>
          <p:sp>
            <p:nvSpPr>
              <p:cNvPr id="9245" name="TextBox 35"/>
              <p:cNvSpPr txBox="1">
                <a:spLocks noChangeArrowheads="1"/>
              </p:cNvSpPr>
              <p:nvPr/>
            </p:nvSpPr>
            <p:spPr bwMode="auto">
              <a:xfrm>
                <a:off x="372276" y="2171926"/>
                <a:ext cx="913766" cy="245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wrap="none" lIns="0" tIns="0" rIns="0" bIns="0"/>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600" b="1">
                    <a:solidFill>
                      <a:srgbClr val="0000A8"/>
                    </a:solidFill>
                    <a:latin typeface="Arial" charset="0"/>
                  </a:rPr>
                  <a:t>RUSSIA</a:t>
                </a:r>
              </a:p>
            </p:txBody>
          </p:sp>
          <p:grpSp>
            <p:nvGrpSpPr>
              <p:cNvPr id="9246" name="Group 3"/>
              <p:cNvGrpSpPr>
                <a:grpSpLocks/>
              </p:cNvGrpSpPr>
              <p:nvPr/>
            </p:nvGrpSpPr>
            <p:grpSpPr bwMode="auto">
              <a:xfrm>
                <a:off x="277092" y="2417898"/>
                <a:ext cx="1008950" cy="153897"/>
                <a:chOff x="1191492" y="2367098"/>
                <a:chExt cx="1008950" cy="153897"/>
              </a:xfrm>
            </p:grpSpPr>
            <p:sp>
              <p:nvSpPr>
                <p:cNvPr id="38" name="TextBox 37"/>
                <p:cNvSpPr txBox="1"/>
                <p:nvPr/>
              </p:nvSpPr>
              <p:spPr>
                <a:xfrm>
                  <a:off x="1190641" y="2367027"/>
                  <a:ext cx="640399" cy="15437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r>
                    <a:rPr lang="en-US" sz="900" dirty="0">
                      <a:solidFill>
                        <a:srgbClr val="FFFFFF"/>
                      </a:solidFill>
                      <a:latin typeface="Arial" pitchFamily="34" charset="0"/>
                      <a:cs typeface="Arial" pitchFamily="34" charset="0"/>
                    </a:rPr>
                    <a:t>US$ 2,014</a:t>
                  </a:r>
                </a:p>
              </p:txBody>
            </p:sp>
            <p:sp>
              <p:nvSpPr>
                <p:cNvPr id="39" name="TextBox 38"/>
                <p:cNvSpPr txBox="1"/>
                <p:nvPr/>
              </p:nvSpPr>
              <p:spPr>
                <a:xfrm>
                  <a:off x="1834608" y="2367027"/>
                  <a:ext cx="365689" cy="15437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lstStyle/>
                <a:p>
                  <a:pPr algn="ctr">
                    <a:defRPr/>
                  </a:pPr>
                  <a:r>
                    <a:rPr lang="en-US" sz="900" dirty="0">
                      <a:solidFill>
                        <a:srgbClr val="000036">
                          <a:lumMod val="75000"/>
                          <a:lumOff val="25000"/>
                        </a:srgbClr>
                      </a:solidFill>
                      <a:latin typeface="Arial" pitchFamily="34" charset="0"/>
                      <a:cs typeface="Arial" pitchFamily="34" charset="0"/>
                    </a:rPr>
                    <a:t> 143</a:t>
                  </a:r>
                </a:p>
              </p:txBody>
            </p:sp>
          </p:grpSp>
        </p:grpSp>
        <p:grpSp>
          <p:nvGrpSpPr>
            <p:cNvPr id="9225" name="Group 14"/>
            <p:cNvGrpSpPr>
              <a:grpSpLocks/>
            </p:cNvGrpSpPr>
            <p:nvPr>
              <p:custDataLst>
                <p:tags r:id="rId4"/>
              </p:custDataLst>
            </p:nvPr>
          </p:nvGrpSpPr>
          <p:grpSpPr bwMode="auto">
            <a:xfrm>
              <a:off x="1794885" y="3474810"/>
              <a:ext cx="932803" cy="399868"/>
              <a:chOff x="1626959" y="3670390"/>
              <a:chExt cx="1010536" cy="399868"/>
            </a:xfrm>
          </p:grpSpPr>
          <p:sp>
            <p:nvSpPr>
              <p:cNvPr id="9242" name="TextBox 32"/>
              <p:cNvSpPr txBox="1">
                <a:spLocks noChangeArrowheads="1"/>
              </p:cNvSpPr>
              <p:nvPr/>
            </p:nvSpPr>
            <p:spPr bwMode="auto">
              <a:xfrm>
                <a:off x="1722143" y="3670390"/>
                <a:ext cx="599659" cy="245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600" b="1">
                    <a:solidFill>
                      <a:srgbClr val="0000A8"/>
                    </a:solidFill>
                    <a:latin typeface="Arial" charset="0"/>
                  </a:rPr>
                  <a:t>CHINA</a:t>
                </a:r>
              </a:p>
            </p:txBody>
          </p:sp>
          <p:sp>
            <p:nvSpPr>
              <p:cNvPr id="34" name="TextBox 33"/>
              <p:cNvSpPr txBox="1"/>
              <p:nvPr/>
            </p:nvSpPr>
            <p:spPr>
              <a:xfrm>
                <a:off x="1626344" y="3916558"/>
                <a:ext cx="642184" cy="15437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r>
                  <a:rPr lang="en-US" sz="900" dirty="0">
                    <a:solidFill>
                      <a:srgbClr val="FFFFFF"/>
                    </a:solidFill>
                    <a:latin typeface="Arial" pitchFamily="34" charset="0"/>
                    <a:cs typeface="Arial" pitchFamily="34" charset="0"/>
                  </a:rPr>
                  <a:t>US$ 8,358</a:t>
                </a:r>
              </a:p>
            </p:txBody>
          </p:sp>
          <p:sp>
            <p:nvSpPr>
              <p:cNvPr id="35" name="TextBox 34"/>
              <p:cNvSpPr txBox="1"/>
              <p:nvPr/>
            </p:nvSpPr>
            <p:spPr>
              <a:xfrm>
                <a:off x="2270313" y="3916558"/>
                <a:ext cx="367472" cy="15437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lstStyle/>
              <a:p>
                <a:pPr algn="ctr">
                  <a:defRPr/>
                </a:pPr>
                <a:r>
                  <a:rPr lang="en-US" sz="900" dirty="0">
                    <a:solidFill>
                      <a:srgbClr val="000036">
                        <a:lumMod val="75000"/>
                        <a:lumOff val="25000"/>
                      </a:srgbClr>
                    </a:solidFill>
                    <a:latin typeface="Arial" pitchFamily="34" charset="0"/>
                    <a:cs typeface="Arial" pitchFamily="34" charset="0"/>
                  </a:rPr>
                  <a:t> 1,351</a:t>
                </a:r>
              </a:p>
            </p:txBody>
          </p:sp>
        </p:grpSp>
        <p:sp>
          <p:nvSpPr>
            <p:cNvPr id="9226" name="TextBox 16"/>
            <p:cNvSpPr txBox="1">
              <a:spLocks noChangeArrowheads="1"/>
            </p:cNvSpPr>
            <p:nvPr>
              <p:custDataLst>
                <p:tags r:id="rId5"/>
              </p:custDataLst>
            </p:nvPr>
          </p:nvSpPr>
          <p:spPr bwMode="auto">
            <a:xfrm>
              <a:off x="2860945" y="3114402"/>
              <a:ext cx="843476" cy="24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500" b="1">
                  <a:solidFill>
                    <a:srgbClr val="0000A8"/>
                  </a:solidFill>
                  <a:latin typeface="Arial" charset="0"/>
                </a:rPr>
                <a:t>S.KOREA</a:t>
              </a:r>
            </a:p>
          </p:txBody>
        </p:sp>
        <p:grpSp>
          <p:nvGrpSpPr>
            <p:cNvPr id="9227" name="Group 58"/>
            <p:cNvGrpSpPr>
              <a:grpSpLocks/>
            </p:cNvGrpSpPr>
            <p:nvPr>
              <p:custDataLst>
                <p:tags r:id="rId6"/>
              </p:custDataLst>
            </p:nvPr>
          </p:nvGrpSpPr>
          <p:grpSpPr bwMode="auto">
            <a:xfrm>
              <a:off x="2773083" y="3361690"/>
              <a:ext cx="931339" cy="152581"/>
              <a:chOff x="1191190" y="2367993"/>
              <a:chExt cx="1008950" cy="152581"/>
            </a:xfrm>
          </p:grpSpPr>
          <p:sp>
            <p:nvSpPr>
              <p:cNvPr id="31" name="TextBox 30"/>
              <p:cNvSpPr txBox="1"/>
              <p:nvPr/>
            </p:nvSpPr>
            <p:spPr>
              <a:xfrm>
                <a:off x="1190465" y="2367538"/>
                <a:ext cx="640401" cy="15299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r>
                  <a:rPr lang="en-US" sz="900" dirty="0">
                    <a:solidFill>
                      <a:srgbClr val="FFFFFF"/>
                    </a:solidFill>
                    <a:latin typeface="Arial" pitchFamily="34" charset="0"/>
                    <a:cs typeface="Arial" pitchFamily="34" charset="0"/>
                  </a:rPr>
                  <a:t>US $1,129</a:t>
                </a:r>
              </a:p>
            </p:txBody>
          </p:sp>
          <p:sp>
            <p:nvSpPr>
              <p:cNvPr id="32" name="TextBox 31"/>
              <p:cNvSpPr txBox="1"/>
              <p:nvPr/>
            </p:nvSpPr>
            <p:spPr>
              <a:xfrm>
                <a:off x="1834433" y="2367538"/>
                <a:ext cx="365687" cy="1529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lstStyle/>
              <a:p>
                <a:pPr algn="ctr">
                  <a:defRPr/>
                </a:pPr>
                <a:r>
                  <a:rPr lang="en-US" sz="900" dirty="0">
                    <a:solidFill>
                      <a:srgbClr val="000036">
                        <a:lumMod val="75000"/>
                        <a:lumOff val="25000"/>
                      </a:srgbClr>
                    </a:solidFill>
                    <a:latin typeface="Arial" pitchFamily="34" charset="0"/>
                    <a:cs typeface="Arial" pitchFamily="34" charset="0"/>
                  </a:rPr>
                  <a:t> 50</a:t>
                </a:r>
              </a:p>
            </p:txBody>
          </p:sp>
        </p:grpSp>
        <p:grpSp>
          <p:nvGrpSpPr>
            <p:cNvPr id="9228" name="Group 17"/>
            <p:cNvGrpSpPr>
              <a:grpSpLocks/>
            </p:cNvGrpSpPr>
            <p:nvPr>
              <p:custDataLst>
                <p:tags r:id="rId7"/>
              </p:custDataLst>
            </p:nvPr>
          </p:nvGrpSpPr>
          <p:grpSpPr bwMode="auto">
            <a:xfrm>
              <a:off x="3499410" y="3804846"/>
              <a:ext cx="932803" cy="399988"/>
              <a:chOff x="3805541" y="4000424"/>
              <a:chExt cx="1010536" cy="399988"/>
            </a:xfrm>
          </p:grpSpPr>
          <p:sp>
            <p:nvSpPr>
              <p:cNvPr id="9237" name="TextBox 38"/>
              <p:cNvSpPr txBox="1">
                <a:spLocks noChangeArrowheads="1"/>
              </p:cNvSpPr>
              <p:nvPr/>
            </p:nvSpPr>
            <p:spPr bwMode="auto">
              <a:xfrm>
                <a:off x="3901440" y="4000424"/>
                <a:ext cx="9144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sz="1600" b="1">
                    <a:solidFill>
                      <a:srgbClr val="404040"/>
                    </a:solidFill>
                    <a:latin typeface="Arial" charset="0"/>
                  </a:rPr>
                  <a:t>JAPAN</a:t>
                </a:r>
              </a:p>
            </p:txBody>
          </p:sp>
          <p:sp>
            <p:nvSpPr>
              <p:cNvPr id="29" name="TextBox 28"/>
              <p:cNvSpPr txBox="1"/>
              <p:nvPr/>
            </p:nvSpPr>
            <p:spPr>
              <a:xfrm>
                <a:off x="3806421" y="4245976"/>
                <a:ext cx="640401" cy="15437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r>
                  <a:rPr lang="en-US" sz="900" dirty="0">
                    <a:solidFill>
                      <a:srgbClr val="FFFFFF"/>
                    </a:solidFill>
                    <a:latin typeface="Arial" pitchFamily="34" charset="0"/>
                    <a:cs typeface="Arial" pitchFamily="34" charset="0"/>
                  </a:rPr>
                  <a:t>US$ 5,959</a:t>
                </a:r>
              </a:p>
            </p:txBody>
          </p:sp>
          <p:sp>
            <p:nvSpPr>
              <p:cNvPr id="30" name="TextBox 29"/>
              <p:cNvSpPr txBox="1"/>
              <p:nvPr/>
            </p:nvSpPr>
            <p:spPr>
              <a:xfrm>
                <a:off x="4450389" y="4245976"/>
                <a:ext cx="365688" cy="1543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lstStyle/>
              <a:p>
                <a:pPr algn="ctr">
                  <a:defRPr/>
                </a:pPr>
                <a:r>
                  <a:rPr lang="en-US" sz="900" dirty="0">
                    <a:solidFill>
                      <a:srgbClr val="000036">
                        <a:lumMod val="75000"/>
                        <a:lumOff val="25000"/>
                      </a:srgbClr>
                    </a:solidFill>
                    <a:latin typeface="Arial" pitchFamily="34" charset="0"/>
                    <a:cs typeface="Arial" pitchFamily="34" charset="0"/>
                  </a:rPr>
                  <a:t> 127</a:t>
                </a:r>
              </a:p>
            </p:txBody>
          </p:sp>
        </p:grpSp>
        <p:grpSp>
          <p:nvGrpSpPr>
            <p:cNvPr id="9229" name="Group 24"/>
            <p:cNvGrpSpPr>
              <a:grpSpLocks/>
            </p:cNvGrpSpPr>
            <p:nvPr>
              <p:custDataLst>
                <p:tags r:id="rId8"/>
              </p:custDataLst>
            </p:nvPr>
          </p:nvGrpSpPr>
          <p:grpSpPr bwMode="auto">
            <a:xfrm>
              <a:off x="1358512" y="2783639"/>
              <a:ext cx="1055812" cy="400477"/>
              <a:chOff x="1471713" y="2921161"/>
              <a:chExt cx="1143792" cy="400477"/>
            </a:xfrm>
          </p:grpSpPr>
          <p:sp>
            <p:nvSpPr>
              <p:cNvPr id="9234" name="TextBox 42"/>
              <p:cNvSpPr txBox="1">
                <a:spLocks noChangeArrowheads="1"/>
              </p:cNvSpPr>
              <p:nvPr/>
            </p:nvSpPr>
            <p:spPr bwMode="auto">
              <a:xfrm>
                <a:off x="1472473" y="2921161"/>
                <a:ext cx="1143000" cy="246221"/>
              </a:xfrm>
              <a:prstGeom prst="rect">
                <a:avLst/>
              </a:prstGeom>
              <a:solidFill>
                <a:srgbClr val="00B0F0"/>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wrap="none" lIns="0" tIns="0" rIns="0" bIns="0"/>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sz="1400" b="1">
                    <a:solidFill>
                      <a:srgbClr val="FFFFFF"/>
                    </a:solidFill>
                    <a:latin typeface="Arial" charset="0"/>
                  </a:rPr>
                  <a:t>MONGOLIA</a:t>
                </a:r>
              </a:p>
            </p:txBody>
          </p:sp>
          <p:sp>
            <p:nvSpPr>
              <p:cNvPr id="26" name="TextBox 25"/>
              <p:cNvSpPr txBox="1"/>
              <p:nvPr/>
            </p:nvSpPr>
            <p:spPr>
              <a:xfrm>
                <a:off x="1471117" y="3167958"/>
                <a:ext cx="688562" cy="15299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r>
                  <a:rPr lang="en-US" sz="900" dirty="0">
                    <a:solidFill>
                      <a:srgbClr val="FFFFFF"/>
                    </a:solidFill>
                    <a:latin typeface="Arial" pitchFamily="34" charset="0"/>
                    <a:cs typeface="Arial" pitchFamily="34" charset="0"/>
                  </a:rPr>
                  <a:t>US$ 11,4</a:t>
                </a:r>
              </a:p>
            </p:txBody>
          </p:sp>
          <p:sp>
            <p:nvSpPr>
              <p:cNvPr id="27" name="TextBox 26"/>
              <p:cNvSpPr txBox="1"/>
              <p:nvPr/>
            </p:nvSpPr>
            <p:spPr>
              <a:xfrm>
                <a:off x="2159679" y="3167958"/>
                <a:ext cx="456663" cy="1529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lstStyle/>
              <a:p>
                <a:pPr algn="ctr">
                  <a:defRPr/>
                </a:pPr>
                <a:r>
                  <a:rPr lang="en-US" sz="900" dirty="0">
                    <a:solidFill>
                      <a:srgbClr val="000036">
                        <a:lumMod val="75000"/>
                        <a:lumOff val="25000"/>
                      </a:srgbClr>
                    </a:solidFill>
                    <a:latin typeface="Arial" pitchFamily="34" charset="0"/>
                    <a:cs typeface="Arial" pitchFamily="34" charset="0"/>
                  </a:rPr>
                  <a:t> 3</a:t>
                </a:r>
              </a:p>
            </p:txBody>
          </p:sp>
        </p:grpSp>
        <p:grpSp>
          <p:nvGrpSpPr>
            <p:cNvPr id="9230" name="Group 16"/>
            <p:cNvGrpSpPr>
              <a:grpSpLocks/>
            </p:cNvGrpSpPr>
            <p:nvPr>
              <p:custDataLst>
                <p:tags r:id="rId9"/>
              </p:custDataLst>
            </p:nvPr>
          </p:nvGrpSpPr>
          <p:grpSpPr bwMode="auto">
            <a:xfrm>
              <a:off x="225083" y="1614894"/>
              <a:ext cx="1900750" cy="364354"/>
              <a:chOff x="372013" y="1776033"/>
              <a:chExt cx="2059145" cy="364354"/>
            </a:xfrm>
          </p:grpSpPr>
          <p:sp>
            <p:nvSpPr>
              <p:cNvPr id="23" name="TextBox 22"/>
              <p:cNvSpPr txBox="1"/>
              <p:nvPr/>
            </p:nvSpPr>
            <p:spPr>
              <a:xfrm>
                <a:off x="372013" y="1776033"/>
                <a:ext cx="2058556" cy="15437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lIns="45720" tIns="0" rIns="0" bIns="0"/>
              <a:lstStyle/>
              <a:p>
                <a:pPr>
                  <a:defRPr/>
                </a:pPr>
                <a:r>
                  <a:rPr lang="en-US" sz="1000" dirty="0">
                    <a:solidFill>
                      <a:srgbClr val="FFFFFF"/>
                    </a:solidFill>
                    <a:latin typeface="Arial" pitchFamily="34" charset="0"/>
                    <a:cs typeface="Arial" pitchFamily="34" charset="0"/>
                  </a:rPr>
                  <a:t>GDP 2013 in USD billions</a:t>
                </a:r>
              </a:p>
            </p:txBody>
          </p:sp>
          <p:sp>
            <p:nvSpPr>
              <p:cNvPr id="24" name="TextBox 23"/>
              <p:cNvSpPr txBox="1"/>
              <p:nvPr/>
            </p:nvSpPr>
            <p:spPr>
              <a:xfrm>
                <a:off x="372013" y="1985539"/>
                <a:ext cx="2056772" cy="154373"/>
              </a:xfrm>
              <a:prstGeom prst="rect">
                <a:avLst/>
              </a:prstGeom>
              <a:solidFill>
                <a:schemeClr val="bg1">
                  <a:alpha val="70000"/>
                </a:schemeClr>
              </a:solidFill>
              <a:ln w="3175">
                <a:solidFill>
                  <a:schemeClr val="bg1">
                    <a:lumMod val="50000"/>
                  </a:schemeClr>
                </a:solidFill>
              </a:ln>
            </p:spPr>
            <p:txBody>
              <a:bodyPr wrap="none" lIns="45720" tIns="0" rIns="0" bIns="0"/>
              <a:lstStyle/>
              <a:p>
                <a:pPr>
                  <a:defRPr/>
                </a:pPr>
                <a:r>
                  <a:rPr lang="en-US" sz="1000" dirty="0">
                    <a:solidFill>
                      <a:srgbClr val="000036">
                        <a:lumMod val="75000"/>
                        <a:lumOff val="25000"/>
                      </a:srgbClr>
                    </a:solidFill>
                    <a:latin typeface="Arial" pitchFamily="34" charset="0"/>
                    <a:cs typeface="Arial" pitchFamily="34" charset="0"/>
                  </a:rPr>
                  <a:t>Population 2013in millions</a:t>
                </a:r>
              </a:p>
            </p:txBody>
          </p:sp>
        </p:grpSp>
        <p:sp>
          <p:nvSpPr>
            <p:cNvPr id="22" name="Freeform 175"/>
            <p:cNvSpPr>
              <a:spLocks/>
            </p:cNvSpPr>
            <p:nvPr/>
          </p:nvSpPr>
          <p:spPr bwMode="auto">
            <a:xfrm>
              <a:off x="3645126" y="2164847"/>
              <a:ext cx="271694" cy="702947"/>
            </a:xfrm>
            <a:custGeom>
              <a:avLst/>
              <a:gdLst>
                <a:gd name="T0" fmla="*/ 0 w 273"/>
                <a:gd name="T1" fmla="*/ 0 h 791"/>
                <a:gd name="T2" fmla="*/ 46 w 273"/>
                <a:gd name="T3" fmla="*/ 87 h 791"/>
                <a:gd name="T4" fmla="*/ 69 w 273"/>
                <a:gd name="T5" fmla="*/ 251 h 791"/>
                <a:gd name="T6" fmla="*/ 116 w 273"/>
                <a:gd name="T7" fmla="*/ 587 h 791"/>
                <a:gd name="T8" fmla="*/ 139 w 273"/>
                <a:gd name="T9" fmla="*/ 767 h 791"/>
                <a:gd name="T10" fmla="*/ 139 w 273"/>
                <a:gd name="T11" fmla="*/ 791 h 791"/>
                <a:gd name="T12" fmla="*/ 203 w 273"/>
                <a:gd name="T13" fmla="*/ 744 h 791"/>
                <a:gd name="T14" fmla="*/ 250 w 273"/>
                <a:gd name="T15" fmla="*/ 791 h 791"/>
                <a:gd name="T16" fmla="*/ 273 w 273"/>
                <a:gd name="T17" fmla="*/ 744 h 791"/>
                <a:gd name="T18" fmla="*/ 203 w 273"/>
                <a:gd name="T19" fmla="*/ 697 h 791"/>
                <a:gd name="T20" fmla="*/ 163 w 273"/>
                <a:gd name="T21" fmla="*/ 495 h 791"/>
                <a:gd name="T22" fmla="*/ 203 w 273"/>
                <a:gd name="T23" fmla="*/ 495 h 791"/>
                <a:gd name="T24" fmla="*/ 203 w 273"/>
                <a:gd name="T25" fmla="*/ 425 h 791"/>
                <a:gd name="T26" fmla="*/ 116 w 273"/>
                <a:gd name="T27" fmla="*/ 314 h 791"/>
                <a:gd name="T28" fmla="*/ 116 w 273"/>
                <a:gd name="T29" fmla="*/ 157 h 791"/>
                <a:gd name="T30" fmla="*/ 69 w 273"/>
                <a:gd name="T31" fmla="*/ 24 h 791"/>
                <a:gd name="T32" fmla="*/ 23 w 273"/>
                <a:gd name="T33" fmla="*/ 0 h 791"/>
                <a:gd name="T34" fmla="*/ 0 w 273"/>
                <a:gd name="T35" fmla="*/ 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3" h="791">
                  <a:moveTo>
                    <a:pt x="0" y="0"/>
                  </a:moveTo>
                  <a:lnTo>
                    <a:pt x="46" y="87"/>
                  </a:lnTo>
                  <a:lnTo>
                    <a:pt x="69" y="251"/>
                  </a:lnTo>
                  <a:lnTo>
                    <a:pt x="116" y="587"/>
                  </a:lnTo>
                  <a:lnTo>
                    <a:pt x="139" y="767"/>
                  </a:lnTo>
                  <a:lnTo>
                    <a:pt x="139" y="791"/>
                  </a:lnTo>
                  <a:lnTo>
                    <a:pt x="203" y="744"/>
                  </a:lnTo>
                  <a:lnTo>
                    <a:pt x="250" y="791"/>
                  </a:lnTo>
                  <a:lnTo>
                    <a:pt x="273" y="744"/>
                  </a:lnTo>
                  <a:lnTo>
                    <a:pt x="203" y="697"/>
                  </a:lnTo>
                  <a:lnTo>
                    <a:pt x="163" y="495"/>
                  </a:lnTo>
                  <a:lnTo>
                    <a:pt x="203" y="495"/>
                  </a:lnTo>
                  <a:lnTo>
                    <a:pt x="203" y="425"/>
                  </a:lnTo>
                  <a:lnTo>
                    <a:pt x="116" y="314"/>
                  </a:lnTo>
                  <a:lnTo>
                    <a:pt x="116" y="157"/>
                  </a:lnTo>
                  <a:lnTo>
                    <a:pt x="69" y="24"/>
                  </a:lnTo>
                  <a:lnTo>
                    <a:pt x="23" y="0"/>
                  </a:lnTo>
                  <a:lnTo>
                    <a:pt x="0" y="0"/>
                  </a:lnTo>
                  <a:close/>
                </a:path>
              </a:pathLst>
            </a:custGeom>
            <a:solidFill>
              <a:schemeClr val="tx2">
                <a:lumMod val="40000"/>
                <a:lumOff val="60000"/>
              </a:schemeClr>
            </a:solidFill>
            <a:ln w="9525">
              <a:solidFill>
                <a:schemeClr val="bg2">
                  <a:lumMod val="50000"/>
                </a:schemeClr>
              </a:solidFill>
              <a:round/>
              <a:headEnd/>
              <a:tailEnd/>
            </a:ln>
          </p:spPr>
          <p:txBody>
            <a:bodyPr/>
            <a:lstStyle/>
            <a:p>
              <a:pPr>
                <a:defRPr/>
              </a:pPr>
              <a:endParaRPr lang="en-US">
                <a:solidFill>
                  <a:srgbClr val="000036"/>
                </a:solidFill>
                <a:latin typeface="Arial" pitchFamily="34" charset="0"/>
                <a:cs typeface="Arial" pitchFamily="34" charset="0"/>
              </a:endParaRPr>
            </a:p>
          </p:txBody>
        </p:sp>
      </p:grpSp>
      <p:sp>
        <p:nvSpPr>
          <p:cNvPr id="9221" name="Title 42"/>
          <p:cNvSpPr>
            <a:spLocks noGrp="1"/>
          </p:cNvSpPr>
          <p:nvPr>
            <p:ph type="title"/>
          </p:nvPr>
        </p:nvSpPr>
        <p:spPr>
          <a:xfrm>
            <a:off x="82550" y="2247900"/>
            <a:ext cx="8631238" cy="2586038"/>
          </a:xfrm>
          <a:ln/>
        </p:spPr>
        <p:txBody>
          <a:bodyPr/>
          <a:lstStyle/>
          <a:p>
            <a:r>
              <a:rPr lang="en-US" sz="2400" b="1" dirty="0" smtClean="0">
                <a:solidFill>
                  <a:schemeClr val="tx1"/>
                </a:solidFill>
                <a:latin typeface="Arial" charset="0"/>
                <a:cs typeface="Arial" charset="0"/>
              </a:rPr>
              <a:t>Mongolia has a leading land </a:t>
            </a:r>
            <a:r>
              <a:rPr lang="mn-MN" sz="2400" b="1" dirty="0" smtClean="0">
                <a:solidFill>
                  <a:schemeClr val="tx1"/>
                </a:solidFill>
                <a:latin typeface="Arial" charset="0"/>
                <a:cs typeface="Arial" charset="0"/>
              </a:rPr>
              <a:t/>
            </a:r>
            <a:br>
              <a:rPr lang="mn-MN" sz="2400" b="1" dirty="0" smtClean="0">
                <a:solidFill>
                  <a:schemeClr val="tx1"/>
                </a:solidFill>
                <a:latin typeface="Arial" charset="0"/>
                <a:cs typeface="Arial" charset="0"/>
              </a:rPr>
            </a:br>
            <a:r>
              <a:rPr lang="en-US" sz="2400" b="1" dirty="0" smtClean="0">
                <a:solidFill>
                  <a:schemeClr val="tx1"/>
                </a:solidFill>
                <a:latin typeface="Arial" charset="0"/>
                <a:cs typeface="Arial" charset="0"/>
              </a:rPr>
              <a:t>per capita in the world </a:t>
            </a:r>
            <a:r>
              <a:rPr lang="mn-MN" sz="2400" b="1" dirty="0" smtClean="0">
                <a:solidFill>
                  <a:schemeClr val="tx1"/>
                </a:solidFill>
                <a:latin typeface="Arial" charset="0"/>
                <a:cs typeface="Arial" charset="0"/>
              </a:rPr>
              <a:t/>
            </a:r>
            <a:br>
              <a:rPr lang="mn-MN" sz="2400" b="1" dirty="0" smtClean="0">
                <a:solidFill>
                  <a:schemeClr val="tx1"/>
                </a:solidFill>
                <a:latin typeface="Arial" charset="0"/>
                <a:cs typeface="Arial" charset="0"/>
              </a:rPr>
            </a:br>
            <a:r>
              <a:rPr lang="en-US" sz="2400" b="1" dirty="0" smtClean="0">
                <a:solidFill>
                  <a:schemeClr val="tx1"/>
                </a:solidFill>
                <a:latin typeface="Arial" charset="0"/>
                <a:cs typeface="Arial" charset="0"/>
              </a:rPr>
              <a:t/>
            </a:r>
            <a:br>
              <a:rPr lang="en-US" sz="2400" b="1" dirty="0" smtClean="0">
                <a:solidFill>
                  <a:schemeClr val="tx1"/>
                </a:solidFill>
                <a:latin typeface="Arial" charset="0"/>
                <a:cs typeface="Arial" charset="0"/>
              </a:rPr>
            </a:br>
            <a:r>
              <a:rPr lang="en-US" sz="2400" b="1" dirty="0" smtClean="0">
                <a:solidFill>
                  <a:schemeClr val="tx1"/>
                </a:solidFill>
                <a:latin typeface="Arial" charset="0"/>
                <a:cs typeface="Arial" charset="0"/>
              </a:rPr>
              <a:t>Territory: 1.6 million sq. km</a:t>
            </a:r>
            <a:r>
              <a:rPr lang="mn-MN" sz="2400" b="1" dirty="0" smtClean="0">
                <a:solidFill>
                  <a:schemeClr val="tx1"/>
                </a:solidFill>
                <a:latin typeface="Arial" charset="0"/>
                <a:cs typeface="Arial" charset="0"/>
              </a:rPr>
              <a:t/>
            </a:r>
            <a:br>
              <a:rPr lang="mn-MN" sz="2400" b="1" dirty="0" smtClean="0">
                <a:solidFill>
                  <a:schemeClr val="tx1"/>
                </a:solidFill>
                <a:latin typeface="Arial" charset="0"/>
                <a:cs typeface="Arial" charset="0"/>
              </a:rPr>
            </a:br>
            <a:r>
              <a:rPr lang="en-US" sz="2400" b="1" dirty="0" smtClean="0">
                <a:solidFill>
                  <a:schemeClr val="tx1"/>
                </a:solidFill>
                <a:latin typeface="Arial" charset="0"/>
                <a:cs typeface="Arial" charset="0"/>
              </a:rPr>
              <a:t/>
            </a:r>
            <a:br>
              <a:rPr lang="en-US" sz="2400" b="1" dirty="0" smtClean="0">
                <a:solidFill>
                  <a:schemeClr val="tx1"/>
                </a:solidFill>
                <a:latin typeface="Arial" charset="0"/>
                <a:cs typeface="Arial" charset="0"/>
              </a:rPr>
            </a:br>
            <a:r>
              <a:rPr lang="en-US" sz="2400" b="1" dirty="0" smtClean="0">
                <a:solidFill>
                  <a:schemeClr val="tx1"/>
                </a:solidFill>
                <a:latin typeface="Arial" charset="0"/>
                <a:cs typeface="Arial" charset="0"/>
              </a:rPr>
              <a:t>Population: 3.00 million (2015)  </a:t>
            </a:r>
            <a:br>
              <a:rPr lang="en-US" sz="2400" b="1" dirty="0" smtClean="0">
                <a:solidFill>
                  <a:schemeClr val="tx1"/>
                </a:solidFill>
                <a:latin typeface="Arial" charset="0"/>
                <a:cs typeface="Arial" charset="0"/>
              </a:rPr>
            </a:br>
            <a:endParaRPr lang="en-US" sz="2400" b="1" dirty="0" smtClean="0">
              <a:solidFill>
                <a:schemeClr val="tx1"/>
              </a:solidFill>
              <a:latin typeface="Arial" charset="0"/>
              <a:cs typeface="Arial" charset="0"/>
            </a:endParaRPr>
          </a:p>
        </p:txBody>
      </p:sp>
      <p:sp>
        <p:nvSpPr>
          <p:cNvPr id="3" name="TextBox 2"/>
          <p:cNvSpPr txBox="1"/>
          <p:nvPr/>
        </p:nvSpPr>
        <p:spPr>
          <a:xfrm>
            <a:off x="331788" y="-304800"/>
            <a:ext cx="6443646" cy="1077218"/>
          </a:xfrm>
          <a:prstGeom prst="rect">
            <a:avLst/>
          </a:prstGeom>
          <a:noFill/>
        </p:spPr>
        <p:txBody>
          <a:bodyPr wrap="square">
            <a:spAutoFit/>
          </a:bodyPr>
          <a:lstStyle/>
          <a:p>
            <a:pPr algn="ctr">
              <a:defRPr/>
            </a:pPr>
            <a:endParaRPr lang="mn-MN" sz="3200" b="1" dirty="0">
              <a:solidFill>
                <a:schemeClr val="accent1">
                  <a:lumMod val="75000"/>
                </a:schemeClr>
              </a:solidFill>
              <a:latin typeface="Arial" pitchFamily="34" charset="0"/>
              <a:cs typeface="Arial" pitchFamily="34" charset="0"/>
            </a:endParaRPr>
          </a:p>
          <a:p>
            <a:pPr>
              <a:defRPr/>
            </a:pPr>
            <a:r>
              <a:rPr lang="mn-MN" sz="3200" b="1" dirty="0">
                <a:latin typeface="Arial" pitchFamily="34" charset="0"/>
                <a:cs typeface="Arial" pitchFamily="34" charset="0"/>
              </a:rPr>
              <a:t>Mongolia Overview</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xmlns="" val="352207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C:\Users\User\Desktop\1.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 y="19057"/>
            <a:ext cx="9144000" cy="6607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6" descr="C:\Users\User\Desktop\2.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66800" y="-228600"/>
            <a:ext cx="10439400" cy="754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Picture 7" descr="C:\Users\User\Desktop\3.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419349" y="-885820"/>
            <a:ext cx="12258676" cy="8858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8"/>
          <p:cNvGrpSpPr>
            <a:grpSpLocks/>
          </p:cNvGrpSpPr>
          <p:nvPr/>
        </p:nvGrpSpPr>
        <p:grpSpPr bwMode="auto">
          <a:xfrm>
            <a:off x="1" y="609605"/>
            <a:ext cx="9067800" cy="5233990"/>
            <a:chOff x="152400" y="2863850"/>
            <a:chExt cx="6196013" cy="3546475"/>
          </a:xfrm>
        </p:grpSpPr>
        <p:pic>
          <p:nvPicPr>
            <p:cNvPr id="11271" name="Shape 184"/>
            <p:cNvPicPr preferRelativeResize="0">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28600" y="2863850"/>
              <a:ext cx="6119813" cy="354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272" name="Group 10"/>
            <p:cNvGrpSpPr>
              <a:grpSpLocks/>
            </p:cNvGrpSpPr>
            <p:nvPr/>
          </p:nvGrpSpPr>
          <p:grpSpPr bwMode="auto">
            <a:xfrm>
              <a:off x="152400" y="3561081"/>
              <a:ext cx="633412" cy="442708"/>
              <a:chOff x="152400" y="3561081"/>
              <a:chExt cx="633412" cy="442708"/>
            </a:xfrm>
          </p:grpSpPr>
          <p:pic>
            <p:nvPicPr>
              <p:cNvPr id="11315"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211455" y="3561081"/>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16" name="TextBox 18"/>
              <p:cNvSpPr txBox="1">
                <a:spLocks noChangeArrowheads="1"/>
              </p:cNvSpPr>
              <p:nvPr/>
            </p:nvSpPr>
            <p:spPr bwMode="auto">
              <a:xfrm>
                <a:off x="152400" y="3763963"/>
                <a:ext cx="633412" cy="239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107</a:t>
                </a:r>
              </a:p>
            </p:txBody>
          </p:sp>
        </p:grpSp>
        <p:grpSp>
          <p:nvGrpSpPr>
            <p:cNvPr id="11273" name="Group 11"/>
            <p:cNvGrpSpPr>
              <a:grpSpLocks/>
            </p:cNvGrpSpPr>
            <p:nvPr/>
          </p:nvGrpSpPr>
          <p:grpSpPr bwMode="auto">
            <a:xfrm>
              <a:off x="152400" y="4037329"/>
              <a:ext cx="549275" cy="422072"/>
              <a:chOff x="152400" y="4037329"/>
              <a:chExt cx="549275" cy="422072"/>
            </a:xfrm>
          </p:grpSpPr>
          <p:pic>
            <p:nvPicPr>
              <p:cNvPr id="11313"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82880" y="4037329"/>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14" name="TextBox 21"/>
              <p:cNvSpPr txBox="1">
                <a:spLocks noChangeArrowheads="1"/>
              </p:cNvSpPr>
              <p:nvPr/>
            </p:nvSpPr>
            <p:spPr bwMode="auto">
              <a:xfrm>
                <a:off x="152400" y="4219575"/>
                <a:ext cx="549275" cy="239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12</a:t>
                </a:r>
              </a:p>
            </p:txBody>
          </p:sp>
        </p:grpSp>
        <p:grpSp>
          <p:nvGrpSpPr>
            <p:cNvPr id="11274" name="Group 12"/>
            <p:cNvGrpSpPr>
              <a:grpSpLocks/>
            </p:cNvGrpSpPr>
            <p:nvPr/>
          </p:nvGrpSpPr>
          <p:grpSpPr bwMode="auto">
            <a:xfrm>
              <a:off x="441325" y="3992880"/>
              <a:ext cx="549275" cy="426198"/>
              <a:chOff x="441325" y="3992880"/>
              <a:chExt cx="549275" cy="426198"/>
            </a:xfrm>
          </p:grpSpPr>
          <p:sp>
            <p:nvSpPr>
              <p:cNvPr id="11311" name="TextBox 13"/>
              <p:cNvSpPr txBox="1">
                <a:spLocks noChangeArrowheads="1"/>
              </p:cNvSpPr>
              <p:nvPr/>
            </p:nvSpPr>
            <p:spPr bwMode="auto">
              <a:xfrm>
                <a:off x="441325" y="4179251"/>
                <a:ext cx="549275" cy="239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65</a:t>
                </a:r>
              </a:p>
            </p:txBody>
          </p:sp>
          <p:pic>
            <p:nvPicPr>
              <p:cNvPr id="11312"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57200" y="3992880"/>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275" name="Group 13"/>
            <p:cNvGrpSpPr>
              <a:grpSpLocks/>
            </p:cNvGrpSpPr>
            <p:nvPr/>
          </p:nvGrpSpPr>
          <p:grpSpPr bwMode="auto">
            <a:xfrm>
              <a:off x="521494" y="3764280"/>
              <a:ext cx="547687" cy="437947"/>
              <a:chOff x="521494" y="3764280"/>
              <a:chExt cx="547687" cy="437947"/>
            </a:xfrm>
          </p:grpSpPr>
          <p:pic>
            <p:nvPicPr>
              <p:cNvPr id="11309"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63880" y="3764280"/>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10" name="TextBox 24"/>
              <p:cNvSpPr txBox="1">
                <a:spLocks noChangeArrowheads="1"/>
              </p:cNvSpPr>
              <p:nvPr/>
            </p:nvSpPr>
            <p:spPr bwMode="auto">
              <a:xfrm>
                <a:off x="521494" y="3962400"/>
                <a:ext cx="547687" cy="239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76</a:t>
                </a:r>
              </a:p>
            </p:txBody>
          </p:sp>
        </p:grpSp>
        <p:grpSp>
          <p:nvGrpSpPr>
            <p:cNvPr id="11276" name="Group 14"/>
            <p:cNvGrpSpPr>
              <a:grpSpLocks/>
            </p:cNvGrpSpPr>
            <p:nvPr/>
          </p:nvGrpSpPr>
          <p:grpSpPr bwMode="auto">
            <a:xfrm>
              <a:off x="1066800" y="3886200"/>
              <a:ext cx="549275" cy="420801"/>
              <a:chOff x="1066800" y="3886200"/>
              <a:chExt cx="549275" cy="420801"/>
            </a:xfrm>
          </p:grpSpPr>
          <p:sp>
            <p:nvSpPr>
              <p:cNvPr id="11307" name="TextBox 27"/>
              <p:cNvSpPr txBox="1">
                <a:spLocks noChangeArrowheads="1"/>
              </p:cNvSpPr>
              <p:nvPr/>
            </p:nvSpPr>
            <p:spPr bwMode="auto">
              <a:xfrm>
                <a:off x="1066800" y="4067175"/>
                <a:ext cx="549275" cy="239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113</a:t>
                </a:r>
              </a:p>
            </p:txBody>
          </p:sp>
          <p:pic>
            <p:nvPicPr>
              <p:cNvPr id="11308"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143000" y="3886200"/>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277" name="Group 15"/>
            <p:cNvGrpSpPr>
              <a:grpSpLocks/>
            </p:cNvGrpSpPr>
            <p:nvPr/>
          </p:nvGrpSpPr>
          <p:grpSpPr bwMode="auto">
            <a:xfrm>
              <a:off x="3124200" y="3429000"/>
              <a:ext cx="549275" cy="420801"/>
              <a:chOff x="1295400" y="4038600"/>
              <a:chExt cx="549275" cy="420801"/>
            </a:xfrm>
          </p:grpSpPr>
          <p:sp>
            <p:nvSpPr>
              <p:cNvPr id="11305" name="TextBox 27"/>
              <p:cNvSpPr txBox="1">
                <a:spLocks noChangeArrowheads="1"/>
              </p:cNvSpPr>
              <p:nvPr/>
            </p:nvSpPr>
            <p:spPr bwMode="auto">
              <a:xfrm>
                <a:off x="1295400" y="4219575"/>
                <a:ext cx="549275" cy="239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4</a:t>
                </a:r>
              </a:p>
            </p:txBody>
          </p:sp>
          <p:pic>
            <p:nvPicPr>
              <p:cNvPr id="11306"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295400" y="4038600"/>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278" name="Group 16"/>
            <p:cNvGrpSpPr>
              <a:grpSpLocks/>
            </p:cNvGrpSpPr>
            <p:nvPr/>
          </p:nvGrpSpPr>
          <p:grpSpPr bwMode="auto">
            <a:xfrm>
              <a:off x="3306762" y="3200400"/>
              <a:ext cx="549275" cy="422390"/>
              <a:chOff x="1279525" y="4038600"/>
              <a:chExt cx="549275" cy="422390"/>
            </a:xfrm>
          </p:grpSpPr>
          <p:sp>
            <p:nvSpPr>
              <p:cNvPr id="11303" name="TextBox 27"/>
              <p:cNvSpPr txBox="1">
                <a:spLocks noChangeArrowheads="1"/>
              </p:cNvSpPr>
              <p:nvPr/>
            </p:nvSpPr>
            <p:spPr bwMode="auto">
              <a:xfrm>
                <a:off x="1279525" y="4221163"/>
                <a:ext cx="549275" cy="239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57</a:t>
                </a:r>
              </a:p>
            </p:txBody>
          </p:sp>
          <p:pic>
            <p:nvPicPr>
              <p:cNvPr id="11304"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295400" y="4038600"/>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279" name="Group 17"/>
            <p:cNvGrpSpPr>
              <a:grpSpLocks/>
            </p:cNvGrpSpPr>
            <p:nvPr/>
          </p:nvGrpSpPr>
          <p:grpSpPr bwMode="auto">
            <a:xfrm>
              <a:off x="3429000" y="2971800"/>
              <a:ext cx="549275" cy="422390"/>
              <a:chOff x="1279525" y="4038600"/>
              <a:chExt cx="549275" cy="422390"/>
            </a:xfrm>
          </p:grpSpPr>
          <p:sp>
            <p:nvSpPr>
              <p:cNvPr id="11301" name="TextBox 27"/>
              <p:cNvSpPr txBox="1">
                <a:spLocks noChangeArrowheads="1"/>
              </p:cNvSpPr>
              <p:nvPr/>
            </p:nvSpPr>
            <p:spPr bwMode="auto">
              <a:xfrm>
                <a:off x="1279525" y="4221163"/>
                <a:ext cx="549275" cy="239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49</a:t>
                </a:r>
              </a:p>
            </p:txBody>
          </p:sp>
          <p:pic>
            <p:nvPicPr>
              <p:cNvPr id="11302"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295400" y="4038600"/>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280" name="Group 18"/>
            <p:cNvGrpSpPr>
              <a:grpSpLocks/>
            </p:cNvGrpSpPr>
            <p:nvPr/>
          </p:nvGrpSpPr>
          <p:grpSpPr bwMode="auto">
            <a:xfrm>
              <a:off x="3641725" y="3430588"/>
              <a:ext cx="549275" cy="422390"/>
              <a:chOff x="1279525" y="4038600"/>
              <a:chExt cx="549275" cy="422390"/>
            </a:xfrm>
          </p:grpSpPr>
          <p:sp>
            <p:nvSpPr>
              <p:cNvPr id="11299" name="TextBox 27"/>
              <p:cNvSpPr txBox="1">
                <a:spLocks noChangeArrowheads="1"/>
              </p:cNvSpPr>
              <p:nvPr/>
            </p:nvSpPr>
            <p:spPr bwMode="auto">
              <a:xfrm>
                <a:off x="1279525" y="4221163"/>
                <a:ext cx="549275" cy="239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16</a:t>
                </a:r>
              </a:p>
            </p:txBody>
          </p:sp>
          <p:pic>
            <p:nvPicPr>
              <p:cNvPr id="11300"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295400" y="4038600"/>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281" name="Group 19"/>
            <p:cNvGrpSpPr>
              <a:grpSpLocks/>
            </p:cNvGrpSpPr>
            <p:nvPr/>
          </p:nvGrpSpPr>
          <p:grpSpPr bwMode="auto">
            <a:xfrm>
              <a:off x="4327525" y="3656012"/>
              <a:ext cx="549275" cy="422390"/>
              <a:chOff x="1279525" y="4038600"/>
              <a:chExt cx="549275" cy="422390"/>
            </a:xfrm>
          </p:grpSpPr>
          <p:sp>
            <p:nvSpPr>
              <p:cNvPr id="11297" name="TextBox 27"/>
              <p:cNvSpPr txBox="1">
                <a:spLocks noChangeArrowheads="1"/>
              </p:cNvSpPr>
              <p:nvPr/>
            </p:nvSpPr>
            <p:spPr bwMode="auto">
              <a:xfrm>
                <a:off x="1279525" y="4221163"/>
                <a:ext cx="549275" cy="239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37</a:t>
                </a:r>
              </a:p>
            </p:txBody>
          </p:sp>
          <p:pic>
            <p:nvPicPr>
              <p:cNvPr id="11298"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295400" y="4038600"/>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282" name="Group 20"/>
            <p:cNvGrpSpPr>
              <a:grpSpLocks/>
            </p:cNvGrpSpPr>
            <p:nvPr/>
          </p:nvGrpSpPr>
          <p:grpSpPr bwMode="auto">
            <a:xfrm>
              <a:off x="3886200" y="3884612"/>
              <a:ext cx="549275" cy="422390"/>
              <a:chOff x="1279525" y="4038600"/>
              <a:chExt cx="549275" cy="422390"/>
            </a:xfrm>
          </p:grpSpPr>
          <p:sp>
            <p:nvSpPr>
              <p:cNvPr id="11295" name="TextBox 27"/>
              <p:cNvSpPr txBox="1">
                <a:spLocks noChangeArrowheads="1"/>
              </p:cNvSpPr>
              <p:nvPr/>
            </p:nvSpPr>
            <p:spPr bwMode="auto">
              <a:xfrm>
                <a:off x="1279525" y="4221163"/>
                <a:ext cx="549275" cy="239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21</a:t>
                </a:r>
              </a:p>
            </p:txBody>
          </p:sp>
          <p:pic>
            <p:nvPicPr>
              <p:cNvPr id="11296"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295400" y="4038600"/>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283" name="Group 21"/>
            <p:cNvGrpSpPr>
              <a:grpSpLocks/>
            </p:cNvGrpSpPr>
            <p:nvPr/>
          </p:nvGrpSpPr>
          <p:grpSpPr bwMode="auto">
            <a:xfrm>
              <a:off x="5799138" y="3886200"/>
              <a:ext cx="549275" cy="422390"/>
              <a:chOff x="1279525" y="4038600"/>
              <a:chExt cx="549275" cy="422390"/>
            </a:xfrm>
          </p:grpSpPr>
          <p:sp>
            <p:nvSpPr>
              <p:cNvPr id="11293" name="TextBox 27"/>
              <p:cNvSpPr txBox="1">
                <a:spLocks noChangeArrowheads="1"/>
              </p:cNvSpPr>
              <p:nvPr/>
            </p:nvSpPr>
            <p:spPr bwMode="auto">
              <a:xfrm>
                <a:off x="1279525" y="4221163"/>
                <a:ext cx="549275" cy="239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92</a:t>
                </a:r>
              </a:p>
            </p:txBody>
          </p:sp>
          <p:pic>
            <p:nvPicPr>
              <p:cNvPr id="11294"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295400" y="4038600"/>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284" name="Group 22"/>
            <p:cNvGrpSpPr>
              <a:grpSpLocks/>
            </p:cNvGrpSpPr>
            <p:nvPr/>
          </p:nvGrpSpPr>
          <p:grpSpPr bwMode="auto">
            <a:xfrm>
              <a:off x="898525" y="5713412"/>
              <a:ext cx="549275" cy="422390"/>
              <a:chOff x="1279525" y="4038600"/>
              <a:chExt cx="549275" cy="422390"/>
            </a:xfrm>
          </p:grpSpPr>
          <p:sp>
            <p:nvSpPr>
              <p:cNvPr id="11291" name="TextBox 27"/>
              <p:cNvSpPr txBox="1">
                <a:spLocks noChangeArrowheads="1"/>
              </p:cNvSpPr>
              <p:nvPr/>
            </p:nvSpPr>
            <p:spPr bwMode="auto">
              <a:xfrm>
                <a:off x="1279525" y="4221163"/>
                <a:ext cx="549275" cy="239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34</a:t>
                </a:r>
              </a:p>
            </p:txBody>
          </p:sp>
          <p:pic>
            <p:nvPicPr>
              <p:cNvPr id="11292"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295400" y="4038600"/>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285" name="Group 23"/>
            <p:cNvGrpSpPr>
              <a:grpSpLocks/>
            </p:cNvGrpSpPr>
            <p:nvPr/>
          </p:nvGrpSpPr>
          <p:grpSpPr bwMode="auto">
            <a:xfrm>
              <a:off x="287337" y="5942012"/>
              <a:ext cx="549275" cy="422390"/>
              <a:chOff x="1279525" y="4038600"/>
              <a:chExt cx="549275" cy="422390"/>
            </a:xfrm>
          </p:grpSpPr>
          <p:sp>
            <p:nvSpPr>
              <p:cNvPr id="11289" name="TextBox 27"/>
              <p:cNvSpPr txBox="1">
                <a:spLocks noChangeArrowheads="1"/>
              </p:cNvSpPr>
              <p:nvPr/>
            </p:nvSpPr>
            <p:spPr bwMode="auto">
              <a:xfrm>
                <a:off x="1279525" y="4221163"/>
                <a:ext cx="549275" cy="239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60</a:t>
                </a:r>
              </a:p>
            </p:txBody>
          </p:sp>
          <p:pic>
            <p:nvPicPr>
              <p:cNvPr id="11290"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295400" y="4038600"/>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286" name="Group 24"/>
            <p:cNvGrpSpPr>
              <a:grpSpLocks/>
            </p:cNvGrpSpPr>
            <p:nvPr/>
          </p:nvGrpSpPr>
          <p:grpSpPr bwMode="auto">
            <a:xfrm>
              <a:off x="4800600" y="3669666"/>
              <a:ext cx="549275" cy="422390"/>
              <a:chOff x="1203325" y="4038600"/>
              <a:chExt cx="549275" cy="422390"/>
            </a:xfrm>
          </p:grpSpPr>
          <p:sp>
            <p:nvSpPr>
              <p:cNvPr id="11287" name="TextBox 27"/>
              <p:cNvSpPr txBox="1">
                <a:spLocks noChangeArrowheads="1"/>
              </p:cNvSpPr>
              <p:nvPr/>
            </p:nvSpPr>
            <p:spPr bwMode="auto">
              <a:xfrm>
                <a:off x="1203325" y="4221163"/>
                <a:ext cx="549275" cy="239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700">
                    <a:solidFill>
                      <a:prstClr val="black"/>
                    </a:solidFill>
                  </a:rPr>
                  <a:t>Shavi</a:t>
                </a:r>
              </a:p>
            </p:txBody>
          </p:sp>
          <p:pic>
            <p:nvPicPr>
              <p:cNvPr id="11288" name="Picture 2" descr="C:\Users\User\Downloads\location.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295400" y="4038600"/>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1270" name="TextBox 10"/>
          <p:cNvSpPr txBox="1">
            <a:spLocks noChangeArrowheads="1"/>
          </p:cNvSpPr>
          <p:nvPr/>
        </p:nvSpPr>
        <p:spPr bwMode="auto">
          <a:xfrm>
            <a:off x="1160464" y="5924557"/>
            <a:ext cx="7224712" cy="633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460" tIns="39230" rIns="78460" bIns="3923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b="1">
                <a:solidFill>
                  <a:prstClr val="black"/>
                </a:solidFill>
              </a:rPr>
              <a:t>10375</a:t>
            </a:r>
            <a:r>
              <a:rPr lang="en-US" altLang="en-US">
                <a:solidFill>
                  <a:prstClr val="black"/>
                </a:solidFill>
              </a:rPr>
              <a:t> children from 15 schools from </a:t>
            </a:r>
            <a:r>
              <a:rPr lang="en-US" altLang="en-US" b="1" i="1">
                <a:solidFill>
                  <a:prstClr val="black"/>
                </a:solidFill>
              </a:rPr>
              <a:t>6 districts of Ulaanbaatar </a:t>
            </a:r>
            <a:r>
              <a:rPr lang="en-US" altLang="en-US">
                <a:solidFill>
                  <a:prstClr val="black"/>
                </a:solidFill>
              </a:rPr>
              <a:t>invited to participate in  study, of whom </a:t>
            </a:r>
            <a:r>
              <a:rPr lang="en-US" altLang="en-US" b="1">
                <a:solidFill>
                  <a:prstClr val="black"/>
                </a:solidFill>
              </a:rPr>
              <a:t>8,214</a:t>
            </a:r>
            <a:r>
              <a:rPr lang="en-US" altLang="en-US">
                <a:solidFill>
                  <a:prstClr val="black"/>
                </a:solidFill>
              </a:rPr>
              <a:t> were randomized.</a:t>
            </a:r>
          </a:p>
        </p:txBody>
      </p:sp>
    </p:spTree>
    <p:extLst>
      <p:ext uri="{BB962C8B-B14F-4D97-AF65-F5344CB8AC3E}">
        <p14:creationId xmlns:p14="http://schemas.microsoft.com/office/powerpoint/2010/main" xmlns="" val="694834892"/>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500" fill="hold"/>
                                        <p:tgtEl>
                                          <p:spTgt spid="3078"/>
                                        </p:tgtEl>
                                        <p:attrNameLst>
                                          <p:attrName>ppt_w</p:attrName>
                                        </p:attrNameLst>
                                      </p:cBhvr>
                                      <p:tavLst>
                                        <p:tav tm="0">
                                          <p:val>
                                            <p:fltVal val="0"/>
                                          </p:val>
                                        </p:tav>
                                        <p:tav tm="100000">
                                          <p:val>
                                            <p:strVal val="#ppt_w"/>
                                          </p:val>
                                        </p:tav>
                                      </p:tavLst>
                                    </p:anim>
                                    <p:anim calcmode="lin" valueType="num">
                                      <p:cBhvr>
                                        <p:cTn id="8" dur="500" fill="hold"/>
                                        <p:tgtEl>
                                          <p:spTgt spid="3078"/>
                                        </p:tgtEl>
                                        <p:attrNameLst>
                                          <p:attrName>ppt_h</p:attrName>
                                        </p:attrNameLst>
                                      </p:cBhvr>
                                      <p:tavLst>
                                        <p:tav tm="0">
                                          <p:val>
                                            <p:fltVal val="0"/>
                                          </p:val>
                                        </p:tav>
                                        <p:tav tm="100000">
                                          <p:val>
                                            <p:strVal val="#ppt_h"/>
                                          </p:val>
                                        </p:tav>
                                      </p:tavLst>
                                    </p:anim>
                                    <p:animEffect transition="in" filter="fade">
                                      <p:cBhvr>
                                        <p:cTn id="9" dur="500"/>
                                        <p:tgtEl>
                                          <p:spTgt spid="30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079"/>
                                        </p:tgtEl>
                                        <p:attrNameLst>
                                          <p:attrName>style.visibility</p:attrName>
                                        </p:attrNameLst>
                                      </p:cBhvr>
                                      <p:to>
                                        <p:strVal val="visible"/>
                                      </p:to>
                                    </p:set>
                                    <p:anim calcmode="lin" valueType="num">
                                      <p:cBhvr>
                                        <p:cTn id="14" dur="500" fill="hold"/>
                                        <p:tgtEl>
                                          <p:spTgt spid="3079"/>
                                        </p:tgtEl>
                                        <p:attrNameLst>
                                          <p:attrName>ppt_w</p:attrName>
                                        </p:attrNameLst>
                                      </p:cBhvr>
                                      <p:tavLst>
                                        <p:tav tm="0">
                                          <p:val>
                                            <p:fltVal val="0"/>
                                          </p:val>
                                        </p:tav>
                                        <p:tav tm="100000">
                                          <p:val>
                                            <p:strVal val="#ppt_w"/>
                                          </p:val>
                                        </p:tav>
                                      </p:tavLst>
                                    </p:anim>
                                    <p:anim calcmode="lin" valueType="num">
                                      <p:cBhvr>
                                        <p:cTn id="15" dur="500" fill="hold"/>
                                        <p:tgtEl>
                                          <p:spTgt spid="3079"/>
                                        </p:tgtEl>
                                        <p:attrNameLst>
                                          <p:attrName>ppt_h</p:attrName>
                                        </p:attrNameLst>
                                      </p:cBhvr>
                                      <p:tavLst>
                                        <p:tav tm="0">
                                          <p:val>
                                            <p:fltVal val="0"/>
                                          </p:val>
                                        </p:tav>
                                        <p:tav tm="100000">
                                          <p:val>
                                            <p:strVal val="#ppt_h"/>
                                          </p:val>
                                        </p:tav>
                                      </p:tavLst>
                                    </p:anim>
                                    <p:animEffect transition="in" filter="fade">
                                      <p:cBhvr>
                                        <p:cTn id="16" dur="500"/>
                                        <p:tgtEl>
                                          <p:spTgt spid="30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16" y="-76200"/>
            <a:ext cx="8229601" cy="762000"/>
          </a:xfrm>
        </p:spPr>
        <p:txBody>
          <a:bodyPr rtlCol="0">
            <a:normAutofit/>
          </a:bodyPr>
          <a:lstStyle/>
          <a:p>
            <a:pPr>
              <a:defRPr/>
            </a:pPr>
            <a:r>
              <a:rPr lang="en-US" sz="3200" b="1" dirty="0">
                <a:latin typeface="+mn-lt"/>
                <a:ea typeface="Tahoma" pitchFamily="34" charset="0"/>
                <a:cs typeface="Tahoma" pitchFamily="34" charset="0"/>
              </a:rPr>
              <a:t> Recruitment Session</a:t>
            </a:r>
          </a:p>
        </p:txBody>
      </p:sp>
      <p:pic>
        <p:nvPicPr>
          <p:cNvPr id="13" name="Content Placeholder 12"/>
          <p:cNvPicPr>
            <a:picLocks noGrp="1" noChangeAspect="1"/>
          </p:cNvPicPr>
          <p:nvPr>
            <p:ph idx="1"/>
          </p:nvPr>
        </p:nvPicPr>
        <p:blipFill>
          <a:blip r:embed="rId3" cstate="email">
            <a:extLst>
              <a:ext uri="{28A0092B-C50C-407E-A947-70E740481C1C}">
                <a14:useLocalDpi xmlns:a14="http://schemas.microsoft.com/office/drawing/2010/main" xmlns="" val="0"/>
              </a:ext>
            </a:extLst>
          </a:blip>
          <a:stretch>
            <a:fillRect/>
          </a:stretch>
        </p:blipFill>
        <p:spPr>
          <a:xfrm>
            <a:off x="601854" y="809488"/>
            <a:ext cx="2866898" cy="2209799"/>
          </a:xfrm>
          <a:prstGeom prst="ellipse">
            <a:avLst/>
          </a:prstGeom>
        </p:spPr>
        <p:style>
          <a:lnRef idx="2">
            <a:schemeClr val="accent1"/>
          </a:lnRef>
          <a:fillRef idx="1">
            <a:schemeClr val="lt1"/>
          </a:fillRef>
          <a:effectRef idx="0">
            <a:schemeClr val="accent1"/>
          </a:effectRef>
          <a:fontRef idx="minor">
            <a:schemeClr val="dk1"/>
          </a:fontRef>
        </p:style>
      </p:pic>
      <p:pic>
        <p:nvPicPr>
          <p:cNvPr id="7" name="Picture 6"/>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33403" y="4059941"/>
            <a:ext cx="3003804" cy="2170174"/>
          </a:xfrm>
          <a:prstGeom prst="ellipse">
            <a:avLst/>
          </a:prstGeom>
          <a:ln/>
        </p:spPr>
        <p:style>
          <a:lnRef idx="2">
            <a:schemeClr val="accent1"/>
          </a:lnRef>
          <a:fillRef idx="1">
            <a:schemeClr val="lt1"/>
          </a:fillRef>
          <a:effectRef idx="0">
            <a:schemeClr val="accent1"/>
          </a:effectRef>
          <a:fontRef idx="minor">
            <a:schemeClr val="dk1"/>
          </a:fontRef>
        </p:style>
      </p:pic>
      <p:pic>
        <p:nvPicPr>
          <p:cNvPr id="9" name="Picture 8"/>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5696782" y="753227"/>
            <a:ext cx="2903220" cy="2322320"/>
          </a:xfrm>
          <a:prstGeom prst="ellipse">
            <a:avLst/>
          </a:prstGeom>
          <a:ln/>
        </p:spPr>
        <p:style>
          <a:lnRef idx="2">
            <a:schemeClr val="accent1"/>
          </a:lnRef>
          <a:fillRef idx="1">
            <a:schemeClr val="lt1"/>
          </a:fillRef>
          <a:effectRef idx="0">
            <a:schemeClr val="accent1"/>
          </a:effectRef>
          <a:fontRef idx="minor">
            <a:schemeClr val="dk1"/>
          </a:fontRef>
        </p:style>
      </p:pic>
      <p:pic>
        <p:nvPicPr>
          <p:cNvPr id="10" name="Picture 9"/>
          <p:cNvPicPr>
            <a:picLocks noChangeAspect="1"/>
          </p:cNvPicPr>
          <p:nvPr/>
        </p:nvPicPr>
        <p:blipFill rotWithShape="1">
          <a:blip r:embed="rId6" cstate="email">
            <a:extLst>
              <a:ext uri="{28A0092B-C50C-407E-A947-70E740481C1C}">
                <a14:useLocalDpi xmlns:a14="http://schemas.microsoft.com/office/drawing/2010/main" xmlns="" val="0"/>
              </a:ext>
            </a:extLst>
          </a:blip>
          <a:srcRect/>
          <a:stretch/>
        </p:blipFill>
        <p:spPr>
          <a:xfrm>
            <a:off x="5696782" y="4087370"/>
            <a:ext cx="2903220" cy="2115316"/>
          </a:xfrm>
          <a:prstGeom prst="ellipse">
            <a:avLst/>
          </a:prstGeom>
          <a:ln/>
        </p:spPr>
        <p:style>
          <a:lnRef idx="2">
            <a:schemeClr val="accent1"/>
          </a:lnRef>
          <a:fillRef idx="1">
            <a:schemeClr val="lt1"/>
          </a:fillRef>
          <a:effectRef idx="0">
            <a:schemeClr val="accent1"/>
          </a:effectRef>
          <a:fontRef idx="minor">
            <a:schemeClr val="dk1"/>
          </a:fontRef>
        </p:style>
      </p:pic>
      <p:sp>
        <p:nvSpPr>
          <p:cNvPr id="14" name="Isosceles Triangle 13"/>
          <p:cNvSpPr/>
          <p:nvPr/>
        </p:nvSpPr>
        <p:spPr>
          <a:xfrm rot="5400000">
            <a:off x="4226725" y="1427963"/>
            <a:ext cx="688976" cy="531814"/>
          </a:xfrm>
          <a:prstGeom prst="triangle">
            <a:avLst/>
          </a:prstGeom>
          <a:solidFill>
            <a:schemeClr val="accent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5" name="Isosceles Triangle 14"/>
          <p:cNvSpPr/>
          <p:nvPr/>
        </p:nvSpPr>
        <p:spPr>
          <a:xfrm rot="16200000">
            <a:off x="4226725" y="4864901"/>
            <a:ext cx="688976" cy="531814"/>
          </a:xfrm>
          <a:prstGeom prst="triangle">
            <a:avLst/>
          </a:prstGeom>
          <a:solidFill>
            <a:schemeClr val="accent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6" name="Isosceles Triangle 15"/>
          <p:cNvSpPr/>
          <p:nvPr/>
        </p:nvSpPr>
        <p:spPr>
          <a:xfrm rot="10800000">
            <a:off x="6804029" y="3505202"/>
            <a:ext cx="688975" cy="317501"/>
          </a:xfrm>
          <a:prstGeom prst="triangle">
            <a:avLst/>
          </a:prstGeom>
          <a:solidFill>
            <a:schemeClr val="accent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7" name="TextBox 16"/>
          <p:cNvSpPr txBox="1"/>
          <p:nvPr/>
        </p:nvSpPr>
        <p:spPr>
          <a:xfrm>
            <a:off x="1006476" y="2776546"/>
            <a:ext cx="2057400" cy="288189"/>
          </a:xfrm>
          <a:prstGeom prst="rect">
            <a:avLst/>
          </a:prstGeom>
          <a:ln>
            <a:noFill/>
          </a:ln>
        </p:spPr>
        <p:style>
          <a:lnRef idx="2">
            <a:schemeClr val="accent1"/>
          </a:lnRef>
          <a:fillRef idx="1">
            <a:schemeClr val="lt1"/>
          </a:fillRef>
          <a:effectRef idx="0">
            <a:schemeClr val="accent1"/>
          </a:effectRef>
          <a:fontRef idx="minor">
            <a:schemeClr val="dk1"/>
          </a:fontRef>
        </p:style>
        <p:txBody>
          <a:bodyPr lIns="78460" tIns="39230" rIns="78460" bIns="39230">
            <a:spAutoFit/>
          </a:bodyPr>
          <a:lstStyle/>
          <a:p>
            <a:pPr algn="ctr">
              <a:defRPr/>
            </a:pPr>
            <a:r>
              <a:rPr lang="en-US" sz="1300" b="1" dirty="0">
                <a:solidFill>
                  <a:srgbClr val="1F497D"/>
                </a:solidFill>
                <a:latin typeface="Arial" pitchFamily="34" charset="0"/>
                <a:cs typeface="Arial" pitchFamily="34" charset="0"/>
              </a:rPr>
              <a:t>Informational session</a:t>
            </a:r>
          </a:p>
        </p:txBody>
      </p:sp>
      <p:sp>
        <p:nvSpPr>
          <p:cNvPr id="18" name="TextBox 17"/>
          <p:cNvSpPr txBox="1"/>
          <p:nvPr/>
        </p:nvSpPr>
        <p:spPr>
          <a:xfrm>
            <a:off x="6105525" y="2776544"/>
            <a:ext cx="2057400" cy="493373"/>
          </a:xfrm>
          <a:prstGeom prst="rect">
            <a:avLst/>
          </a:prstGeom>
          <a:ln>
            <a:noFill/>
          </a:ln>
        </p:spPr>
        <p:style>
          <a:lnRef idx="2">
            <a:schemeClr val="accent1"/>
          </a:lnRef>
          <a:fillRef idx="1">
            <a:schemeClr val="lt1"/>
          </a:fillRef>
          <a:effectRef idx="0">
            <a:schemeClr val="accent1"/>
          </a:effectRef>
          <a:fontRef idx="minor">
            <a:schemeClr val="dk1"/>
          </a:fontRef>
        </p:style>
        <p:txBody>
          <a:bodyPr lIns="78460" tIns="39230" rIns="78460" bIns="39230">
            <a:spAutoFit/>
          </a:bodyPr>
          <a:lstStyle/>
          <a:p>
            <a:pPr algn="ctr">
              <a:defRPr/>
            </a:pPr>
            <a:r>
              <a:rPr lang="en-US" sz="1300" b="1" dirty="0">
                <a:solidFill>
                  <a:srgbClr val="1F497D"/>
                </a:solidFill>
                <a:latin typeface="Arial" pitchFamily="34" charset="0"/>
                <a:cs typeface="Arial" pitchFamily="34" charset="0"/>
              </a:rPr>
              <a:t>Enrollment log registration</a:t>
            </a:r>
          </a:p>
        </p:txBody>
      </p:sp>
      <p:sp>
        <p:nvSpPr>
          <p:cNvPr id="19" name="TextBox 18"/>
          <p:cNvSpPr txBox="1"/>
          <p:nvPr/>
        </p:nvSpPr>
        <p:spPr>
          <a:xfrm>
            <a:off x="990600" y="6137278"/>
            <a:ext cx="2057400" cy="288189"/>
          </a:xfrm>
          <a:prstGeom prst="rect">
            <a:avLst/>
          </a:prstGeom>
          <a:ln>
            <a:noFill/>
          </a:ln>
        </p:spPr>
        <p:style>
          <a:lnRef idx="2">
            <a:schemeClr val="accent1"/>
          </a:lnRef>
          <a:fillRef idx="1">
            <a:schemeClr val="lt1"/>
          </a:fillRef>
          <a:effectRef idx="0">
            <a:schemeClr val="accent1"/>
          </a:effectRef>
          <a:fontRef idx="minor">
            <a:schemeClr val="dk1"/>
          </a:fontRef>
        </p:style>
        <p:txBody>
          <a:bodyPr lIns="78460" tIns="39230" rIns="78460" bIns="39230">
            <a:spAutoFit/>
          </a:bodyPr>
          <a:lstStyle/>
          <a:p>
            <a:pPr algn="ctr">
              <a:defRPr/>
            </a:pPr>
            <a:r>
              <a:rPr lang="en-US" sz="1300" b="1" dirty="0">
                <a:solidFill>
                  <a:srgbClr val="1F497D"/>
                </a:solidFill>
                <a:latin typeface="Arial" pitchFamily="34" charset="0"/>
                <a:cs typeface="Arial" pitchFamily="34" charset="0"/>
              </a:rPr>
              <a:t>Data entry: Redcap</a:t>
            </a:r>
          </a:p>
        </p:txBody>
      </p:sp>
      <p:sp>
        <p:nvSpPr>
          <p:cNvPr id="20" name="TextBox 19"/>
          <p:cNvSpPr txBox="1"/>
          <p:nvPr/>
        </p:nvSpPr>
        <p:spPr>
          <a:xfrm>
            <a:off x="6119814" y="6034094"/>
            <a:ext cx="2057400" cy="493373"/>
          </a:xfrm>
          <a:prstGeom prst="rect">
            <a:avLst/>
          </a:prstGeom>
          <a:ln>
            <a:noFill/>
          </a:ln>
        </p:spPr>
        <p:style>
          <a:lnRef idx="2">
            <a:schemeClr val="accent1"/>
          </a:lnRef>
          <a:fillRef idx="1">
            <a:schemeClr val="lt1"/>
          </a:fillRef>
          <a:effectRef idx="0">
            <a:schemeClr val="accent1"/>
          </a:effectRef>
          <a:fontRef idx="minor">
            <a:schemeClr val="dk1"/>
          </a:fontRef>
        </p:style>
        <p:txBody>
          <a:bodyPr lIns="78460" tIns="39230" rIns="78460" bIns="39230">
            <a:spAutoFit/>
          </a:bodyPr>
          <a:lstStyle/>
          <a:p>
            <a:pPr algn="ctr">
              <a:defRPr/>
            </a:pPr>
            <a:r>
              <a:rPr lang="en-US" sz="1300" b="1" dirty="0">
                <a:solidFill>
                  <a:srgbClr val="1F497D"/>
                </a:solidFill>
                <a:latin typeface="Arial" pitchFamily="34" charset="0"/>
                <a:cs typeface="Arial" pitchFamily="34" charset="0"/>
              </a:rPr>
              <a:t>Obtaining assent and consent  forms</a:t>
            </a:r>
          </a:p>
        </p:txBody>
      </p:sp>
      <p:sp>
        <p:nvSpPr>
          <p:cNvPr id="21" name="Line 4"/>
          <p:cNvSpPr>
            <a:spLocks noChangeShapeType="1"/>
          </p:cNvSpPr>
          <p:nvPr/>
        </p:nvSpPr>
        <p:spPr bwMode="auto">
          <a:xfrm>
            <a:off x="1154112" y="629397"/>
            <a:ext cx="6908800" cy="0"/>
          </a:xfrm>
          <a:prstGeom prst="line">
            <a:avLst/>
          </a:prstGeom>
          <a:noFill/>
          <a:ln w="25400">
            <a:solidFill>
              <a:srgbClr val="FF3300"/>
            </a:solidFill>
            <a:round/>
            <a:headEnd type="none" w="sm" len="sm"/>
            <a:tailEnd type="none" w="sm" len="sm"/>
          </a:ln>
        </p:spPr>
        <p:txBody>
          <a:bodyPr wrap="none" lIns="78460" tIns="39230" rIns="78460" bIns="39230" anchor="ctr"/>
          <a:lstStyle/>
          <a:p>
            <a:endParaRPr lang="en-US">
              <a:solidFill>
                <a:prstClr val="black"/>
              </a:solidFill>
            </a:endParaRPr>
          </a:p>
        </p:txBody>
      </p:sp>
    </p:spTree>
    <p:extLst>
      <p:ext uri="{BB962C8B-B14F-4D97-AF65-F5344CB8AC3E}">
        <p14:creationId xmlns:p14="http://schemas.microsoft.com/office/powerpoint/2010/main" xmlns="" val="178505746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3" y="122242"/>
            <a:ext cx="8229601" cy="487363"/>
          </a:xfrm>
        </p:spPr>
        <p:txBody>
          <a:bodyPr rtlCol="0">
            <a:normAutofit fontScale="90000"/>
          </a:bodyPr>
          <a:lstStyle/>
          <a:p>
            <a:pPr>
              <a:defRPr/>
            </a:pPr>
            <a:r>
              <a:rPr lang="en-US" b="1" dirty="0" smtClean="0">
                <a:latin typeface="+mn-lt"/>
                <a:ea typeface="Tahoma" pitchFamily="34" charset="0"/>
                <a:cs typeface="Tahoma" pitchFamily="34" charset="0"/>
              </a:rPr>
              <a:t>Tb test</a:t>
            </a:r>
            <a:r>
              <a:rPr lang="mn-MN" b="1" dirty="0" smtClean="0">
                <a:latin typeface="+mn-lt"/>
                <a:ea typeface="Tahoma" pitchFamily="34" charset="0"/>
                <a:cs typeface="Tahoma" pitchFamily="34" charset="0"/>
              </a:rPr>
              <a:t> </a:t>
            </a:r>
            <a:r>
              <a:rPr lang="en-US" b="1" dirty="0" smtClean="0">
                <a:latin typeface="+mn-lt"/>
                <a:ea typeface="Tahoma" pitchFamily="34" charset="0"/>
                <a:cs typeface="Tahoma" pitchFamily="34" charset="0"/>
              </a:rPr>
              <a:t>result</a:t>
            </a:r>
            <a:endParaRPr lang="en-US" b="1" dirty="0">
              <a:latin typeface="+mn-lt"/>
              <a:ea typeface="Tahoma" pitchFamily="34" charset="0"/>
              <a:cs typeface="Tahoma" pitchFamily="34" charset="0"/>
            </a:endParaRPr>
          </a:p>
        </p:txBody>
      </p:sp>
      <p:graphicFrame>
        <p:nvGraphicFramePr>
          <p:cNvPr id="21507" name="Content Placeholder 5"/>
          <p:cNvGraphicFramePr>
            <a:graphicFrameLocks noGrp="1"/>
          </p:cNvGraphicFramePr>
          <p:nvPr>
            <p:ph idx="1"/>
          </p:nvPr>
        </p:nvGraphicFramePr>
        <p:xfrm>
          <a:off x="371475" y="796925"/>
          <a:ext cx="4991100" cy="6137275"/>
        </p:xfrm>
        <a:graphic>
          <a:graphicData uri="http://schemas.openxmlformats.org/presentationml/2006/ole">
            <p:oleObj spid="_x0000_s5159" r:id="rId3" imgW="4993057" imgH="6139204" progId="">
              <p:embed/>
            </p:oleObj>
          </a:graphicData>
        </a:graphic>
      </p:graphicFrame>
      <p:sp>
        <p:nvSpPr>
          <p:cNvPr id="6" name="Right Arrow 5"/>
          <p:cNvSpPr/>
          <p:nvPr/>
        </p:nvSpPr>
        <p:spPr>
          <a:xfrm>
            <a:off x="4333875" y="4221169"/>
            <a:ext cx="977900" cy="484187"/>
          </a:xfrm>
          <a:prstGeom prst="rightArrow">
            <a:avLst/>
          </a:prstGeom>
          <a:ln w="57150"/>
        </p:spPr>
        <p:style>
          <a:lnRef idx="2">
            <a:schemeClr val="accent1"/>
          </a:lnRef>
          <a:fillRef idx="1">
            <a:schemeClr val="lt1"/>
          </a:fillRef>
          <a:effectRef idx="0">
            <a:schemeClr val="accent1"/>
          </a:effectRef>
          <a:fontRef idx="minor">
            <a:schemeClr val="dk1"/>
          </a:fontRef>
        </p:style>
        <p:txBody>
          <a:bodyPr lIns="78460" tIns="39230" rIns="78460" bIns="39230" anchor="ctr"/>
          <a:lstStyle/>
          <a:p>
            <a:pPr algn="ctr">
              <a:defRPr/>
            </a:pPr>
            <a:endParaRPr lang="en-US">
              <a:solidFill>
                <a:prstClr val="black"/>
              </a:solidFill>
            </a:endParaRPr>
          </a:p>
        </p:txBody>
      </p:sp>
      <p:sp>
        <p:nvSpPr>
          <p:cNvPr id="7" name="Line 4"/>
          <p:cNvSpPr>
            <a:spLocks noChangeShapeType="1"/>
          </p:cNvSpPr>
          <p:nvPr/>
        </p:nvSpPr>
        <p:spPr bwMode="auto">
          <a:xfrm>
            <a:off x="1117601" y="762000"/>
            <a:ext cx="6908800" cy="0"/>
          </a:xfrm>
          <a:prstGeom prst="line">
            <a:avLst/>
          </a:prstGeom>
          <a:noFill/>
          <a:ln w="25400">
            <a:solidFill>
              <a:srgbClr val="FF3300"/>
            </a:solidFill>
            <a:round/>
            <a:headEnd type="none" w="sm" len="sm"/>
            <a:tailEnd type="none" w="sm" len="sm"/>
          </a:ln>
        </p:spPr>
        <p:txBody>
          <a:bodyPr wrap="none" lIns="78460" tIns="39230" rIns="78460" bIns="39230" anchor="ctr"/>
          <a:lstStyle/>
          <a:p>
            <a:endParaRPr lang="en-US">
              <a:solidFill>
                <a:prstClr val="black"/>
              </a:solidFill>
            </a:endParaRPr>
          </a:p>
        </p:txBody>
      </p:sp>
      <p:graphicFrame>
        <p:nvGraphicFramePr>
          <p:cNvPr id="9" name="Chart 8"/>
          <p:cNvGraphicFramePr>
            <a:graphicFrameLocks/>
          </p:cNvGraphicFramePr>
          <p:nvPr>
            <p:extLst>
              <p:ext uri="{D42A27DB-BD31-4B8C-83A1-F6EECF244321}">
                <p14:modId xmlns:p14="http://schemas.microsoft.com/office/powerpoint/2010/main" xmlns="" val="2446181909"/>
              </p:ext>
            </p:extLst>
          </p:nvPr>
        </p:nvGraphicFramePr>
        <p:xfrm>
          <a:off x="4845954" y="914396"/>
          <a:ext cx="3868615" cy="57459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181068135"/>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eaLnBrk="1" hangingPunct="1"/>
            <a:r>
              <a:rPr lang="en-US" altLang="en-US" b="1" dirty="0" smtClean="0"/>
              <a:t>Preliminary Results</a:t>
            </a:r>
            <a:r>
              <a:rPr lang="en-US" altLang="en-US" dirty="0" smtClean="0"/>
              <a:t/>
            </a:r>
            <a:br>
              <a:rPr lang="en-US" altLang="en-US" dirty="0" smtClean="0"/>
            </a:br>
            <a:endParaRPr lang="en-US" altLang="en-US" dirty="0" smtClean="0"/>
          </a:p>
        </p:txBody>
      </p:sp>
      <p:sp>
        <p:nvSpPr>
          <p:cNvPr id="24579" name="Content Placeholder 2"/>
          <p:cNvSpPr>
            <a:spLocks noGrp="1"/>
          </p:cNvSpPr>
          <p:nvPr>
            <p:ph idx="1"/>
          </p:nvPr>
        </p:nvSpPr>
        <p:spPr>
          <a:xfrm>
            <a:off x="251523" y="1340768"/>
            <a:ext cx="8229601" cy="4525963"/>
          </a:xfrm>
        </p:spPr>
        <p:txBody>
          <a:bodyPr>
            <a:normAutofit/>
          </a:bodyPr>
          <a:lstStyle/>
          <a:p>
            <a:r>
              <a:rPr lang="en-US" altLang="ja-JP" dirty="0" smtClean="0"/>
              <a:t>LTBI </a:t>
            </a:r>
            <a:r>
              <a:rPr lang="en-US" altLang="ja-JP" dirty="0"/>
              <a:t>prevalence </a:t>
            </a:r>
            <a:r>
              <a:rPr lang="en-US" dirty="0" smtClean="0"/>
              <a:t>9940 per 100,000</a:t>
            </a:r>
            <a:endParaRPr lang="ja-JP" altLang="en-US" dirty="0">
              <a:solidFill>
                <a:srgbClr val="FF0000"/>
              </a:solidFill>
            </a:endParaRPr>
          </a:p>
          <a:p>
            <a:r>
              <a:rPr lang="en-US" altLang="en-US" b="1" dirty="0" smtClean="0"/>
              <a:t>Risk factors: </a:t>
            </a:r>
            <a:r>
              <a:rPr lang="en-US" altLang="en-US" dirty="0" smtClean="0"/>
              <a:t>age-child </a:t>
            </a:r>
            <a:r>
              <a:rPr lang="en-US" altLang="en-US" dirty="0"/>
              <a:t>has 15% increase in risk of LTBI per one year of age increase</a:t>
            </a:r>
          </a:p>
          <a:p>
            <a:r>
              <a:rPr lang="en-US" altLang="en-US" dirty="0"/>
              <a:t> Residence: compared to kids with centrally heated </a:t>
            </a:r>
            <a:r>
              <a:rPr lang="en-US" altLang="en-US" dirty="0" smtClean="0"/>
              <a:t>apartments, </a:t>
            </a:r>
            <a:r>
              <a:rPr lang="en-US" altLang="en-US" dirty="0"/>
              <a:t>child with not centrally heated </a:t>
            </a:r>
            <a:r>
              <a:rPr lang="en-US" altLang="en-US" dirty="0" smtClean="0"/>
              <a:t>dwellings </a:t>
            </a:r>
            <a:r>
              <a:rPr lang="en-US" altLang="en-US" dirty="0"/>
              <a:t>have 30% more risk.  </a:t>
            </a:r>
          </a:p>
          <a:p>
            <a:r>
              <a:rPr lang="en-US" altLang="en-US" dirty="0"/>
              <a:t>Passive smoking: </a:t>
            </a:r>
            <a:r>
              <a:rPr lang="en-US" altLang="en-US" dirty="0" smtClean="0"/>
              <a:t>each </a:t>
            </a:r>
            <a:r>
              <a:rPr lang="en-US" altLang="en-US" dirty="0"/>
              <a:t>additional person smoking indoor increases the risk of LTBI by 22%</a:t>
            </a:r>
          </a:p>
          <a:p>
            <a:r>
              <a:rPr lang="en-US" altLang="en-US" dirty="0"/>
              <a:t>TB contact: </a:t>
            </a:r>
            <a:r>
              <a:rPr lang="en-US" altLang="en-US" dirty="0" smtClean="0"/>
              <a:t>the </a:t>
            </a:r>
            <a:r>
              <a:rPr lang="en-US" altLang="en-US" dirty="0"/>
              <a:t>presence of anybody with TB in the house almost 4 times increases the risk of LTBI</a:t>
            </a:r>
            <a:r>
              <a:rPr lang="en-US" altLang="en-US" dirty="0" smtClean="0"/>
              <a:t>.</a:t>
            </a:r>
          </a:p>
          <a:p>
            <a:endParaRPr lang="en-US" altLang="en-US" dirty="0"/>
          </a:p>
        </p:txBody>
      </p:sp>
      <p:sp>
        <p:nvSpPr>
          <p:cNvPr id="4" name="Line 4"/>
          <p:cNvSpPr>
            <a:spLocks noChangeShapeType="1"/>
          </p:cNvSpPr>
          <p:nvPr/>
        </p:nvSpPr>
        <p:spPr bwMode="auto">
          <a:xfrm>
            <a:off x="1117601" y="914400"/>
            <a:ext cx="6908800" cy="0"/>
          </a:xfrm>
          <a:prstGeom prst="line">
            <a:avLst/>
          </a:prstGeom>
          <a:noFill/>
          <a:ln w="25400">
            <a:solidFill>
              <a:srgbClr val="FF3300"/>
            </a:solidFill>
            <a:round/>
            <a:headEnd type="none" w="sm" len="sm"/>
            <a:tailEnd type="none" w="sm" len="sm"/>
          </a:ln>
        </p:spPr>
        <p:txBody>
          <a:bodyPr wrap="none" lIns="78460" tIns="39230" rIns="78460" bIns="39230" anchor="ctr"/>
          <a:lstStyle/>
          <a:p>
            <a:endParaRPr lang="en-US">
              <a:solidFill>
                <a:prstClr val="black"/>
              </a:solidFill>
            </a:endParaRPr>
          </a:p>
        </p:txBody>
      </p:sp>
    </p:spTree>
    <p:extLst>
      <p:ext uri="{BB962C8B-B14F-4D97-AF65-F5344CB8AC3E}">
        <p14:creationId xmlns:p14="http://schemas.microsoft.com/office/powerpoint/2010/main" xmlns="" val="27227643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7"/>
          </p:nvPr>
        </p:nvSpPr>
        <p:spPr>
          <a:xfrm>
            <a:off x="540000" y="4916557"/>
            <a:ext cx="4921000" cy="1001643"/>
          </a:xfrm>
        </p:spPr>
        <p:txBody>
          <a:bodyPr>
            <a:normAutofit/>
          </a:bodyPr>
          <a:lstStyle/>
          <a:p>
            <a:r>
              <a:rPr lang="en-US" dirty="0"/>
              <a:t>Access to diagnostics</a:t>
            </a:r>
          </a:p>
          <a:p>
            <a:r>
              <a:rPr lang="en-US" dirty="0"/>
              <a:t>Access to screening</a:t>
            </a:r>
          </a:p>
          <a:p>
            <a:r>
              <a:rPr lang="en-US" dirty="0"/>
              <a:t>Access to latent TB diagnostics</a:t>
            </a:r>
          </a:p>
          <a:p>
            <a:r>
              <a:rPr lang="en-US" dirty="0"/>
              <a:t>Access to latent TB drugs</a:t>
            </a:r>
          </a:p>
          <a:p>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Zero TB Mongolia’s fight against discrimination of children’s TB </a:t>
            </a:r>
            <a:endParaRPr lang="en-US" dirty="0"/>
          </a:p>
        </p:txBody>
      </p:sp>
      <p:sp>
        <p:nvSpPr>
          <p:cNvPr id="6" name="Title 5"/>
          <p:cNvSpPr>
            <a:spLocks noGrp="1"/>
          </p:cNvSpPr>
          <p:nvPr>
            <p:ph type="title"/>
          </p:nvPr>
        </p:nvSpPr>
        <p:spPr/>
        <p:txBody>
          <a:bodyPr/>
          <a:lstStyle/>
          <a:p>
            <a:r>
              <a:rPr lang="en-US" dirty="0" smtClean="0"/>
              <a:t>Zero TB initiative </a:t>
            </a:r>
            <a:endParaRPr lang="en-US" dirty="0"/>
          </a:p>
        </p:txBody>
      </p:sp>
      <p:pic>
        <p:nvPicPr>
          <p:cNvPr id="8194" name="Picture 2"/>
          <p:cNvPicPr>
            <a:picLocks noGrp="1" noChangeAspect="1" noChangeArrowheads="1"/>
          </p:cNvPicPr>
          <p:nvPr>
            <p:ph idx="20"/>
          </p:nvPr>
        </p:nvPicPr>
        <p:blipFill>
          <a:blip r:embed="rId2" cstate="email">
            <a:extLst>
              <a:ext uri="{28A0092B-C50C-407E-A947-70E740481C1C}">
                <a14:useLocalDpi xmlns:a14="http://schemas.microsoft.com/office/drawing/2010/main" xmlns="" val="0"/>
              </a:ext>
            </a:extLst>
          </a:blip>
          <a:srcRect/>
          <a:stretch>
            <a:fillRect/>
          </a:stretch>
        </p:blipFill>
        <p:spPr bwMode="auto">
          <a:xfrm>
            <a:off x="539750" y="2558937"/>
            <a:ext cx="4921250" cy="2171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Placeholder 8"/>
          <p:cNvPicPr>
            <a:picLocks noGrp="1" noChangeAspect="1"/>
          </p:cNvPicPr>
          <p:nvPr>
            <p:ph type="pic" idx="16"/>
          </p:nvPr>
        </p:nvPicPr>
        <p:blipFill>
          <a:blip r:embed="rId3" cstate="email"/>
          <a:srcRect l="2561" r="2561"/>
          <a:stretch>
            <a:fillRect/>
          </a:stretch>
        </p:blipFill>
        <p:spPr>
          <a:xfrm>
            <a:off x="5667375" y="1663700"/>
            <a:ext cx="2930525" cy="4254500"/>
          </a:xfrm>
          <a:prstGeom prst="rect">
            <a:avLst/>
          </a:prstGeom>
        </p:spPr>
      </p:pic>
    </p:spTree>
    <p:extLst>
      <p:ext uri="{BB962C8B-B14F-4D97-AF65-F5344CB8AC3E}">
        <p14:creationId xmlns:p14="http://schemas.microsoft.com/office/powerpoint/2010/main" xmlns="" val="2481858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6"/>
          </p:nvPr>
        </p:nvPicPr>
        <p:blipFill>
          <a:blip r:embed="rId2" cstate="email">
            <a:extLst>
              <a:ext uri="{28A0092B-C50C-407E-A947-70E740481C1C}">
                <a14:useLocalDpi xmlns:a14="http://schemas.microsoft.com/office/drawing/2010/main" xmlns="" val="0"/>
              </a:ext>
            </a:extLst>
          </a:blip>
          <a:srcRect/>
          <a:stretch>
            <a:fillRect/>
          </a:stretch>
        </p:blipFill>
        <p:spPr/>
      </p:pic>
      <p:sp>
        <p:nvSpPr>
          <p:cNvPr id="3" name="Text Placeholder 2"/>
          <p:cNvSpPr>
            <a:spLocks noGrp="1"/>
          </p:cNvSpPr>
          <p:nvPr>
            <p:ph type="body" sz="half" idx="17"/>
          </p:nvPr>
        </p:nvSpPr>
        <p:spPr/>
        <p:txBody>
          <a:bodyPr/>
          <a:lstStyle/>
          <a:p>
            <a:endParaRPr lang="en-US" dirty="0"/>
          </a:p>
        </p:txBody>
      </p:sp>
      <p:sp>
        <p:nvSpPr>
          <p:cNvPr id="4" name="Content Placeholder 3"/>
          <p:cNvSpPr>
            <a:spLocks noGrp="1"/>
          </p:cNvSpPr>
          <p:nvPr>
            <p:ph idx="1"/>
          </p:nvPr>
        </p:nvSpPr>
        <p:spPr/>
        <p:txBody>
          <a:bodyPr/>
          <a:lstStyle/>
          <a:p>
            <a:r>
              <a:rPr lang="en-US" dirty="0" smtClean="0"/>
              <a:t>Mongolian team meeting Pakistan team </a:t>
            </a:r>
            <a:endParaRPr lang="en-US" dirty="0"/>
          </a:p>
        </p:txBody>
      </p:sp>
      <p:pic>
        <p:nvPicPr>
          <p:cNvPr id="8" name="Content Placeholder 7"/>
          <p:cNvPicPr>
            <a:picLocks noGrp="1" noChangeAspect="1"/>
          </p:cNvPicPr>
          <p:nvPr>
            <p:ph idx="20"/>
          </p:nvPr>
        </p:nvPicPr>
        <p:blipFill>
          <a:blip r:embed="rId3" cstate="email">
            <a:extLst>
              <a:ext uri="{28A0092B-C50C-407E-A947-70E740481C1C}">
                <a14:useLocalDpi xmlns:a14="http://schemas.microsoft.com/office/drawing/2010/main" xmlns="" val="0"/>
              </a:ext>
            </a:extLst>
          </a:blip>
          <a:stretch>
            <a:fillRect/>
          </a:stretch>
        </p:blipFill>
        <p:spPr>
          <a:xfrm>
            <a:off x="985308" y="2133600"/>
            <a:ext cx="4030133" cy="3022600"/>
          </a:xfrm>
        </p:spPr>
      </p:pic>
      <p:sp>
        <p:nvSpPr>
          <p:cNvPr id="6" name="Title 5"/>
          <p:cNvSpPr>
            <a:spLocks noGrp="1"/>
          </p:cNvSpPr>
          <p:nvPr>
            <p:ph type="title"/>
          </p:nvPr>
        </p:nvSpPr>
        <p:spPr/>
        <p:txBody>
          <a:bodyPr>
            <a:normAutofit fontScale="90000"/>
          </a:bodyPr>
          <a:lstStyle/>
          <a:p>
            <a:r>
              <a:rPr lang="en-US" dirty="0" smtClean="0"/>
              <a:t>Dubai meeting on 29.09.2017 . Zero TB initiative </a:t>
            </a:r>
            <a:endParaRPr lang="en-US" dirty="0"/>
          </a:p>
        </p:txBody>
      </p:sp>
    </p:spTree>
    <p:extLst>
      <p:ext uri="{BB962C8B-B14F-4D97-AF65-F5344CB8AC3E}">
        <p14:creationId xmlns:p14="http://schemas.microsoft.com/office/powerpoint/2010/main" xmlns="" val="2200275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6300577" y="861810"/>
            <a:ext cx="1712515" cy="1141676"/>
          </a:xfrm>
        </p:spPr>
      </p:pic>
      <p:sp>
        <p:nvSpPr>
          <p:cNvPr id="5" name="Title 1"/>
          <p:cNvSpPr txBox="1">
            <a:spLocks/>
          </p:cNvSpPr>
          <p:nvPr/>
        </p:nvSpPr>
        <p:spPr>
          <a:xfrm>
            <a:off x="2461597" y="271789"/>
            <a:ext cx="3790496" cy="9624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t>Timeline of </a:t>
            </a:r>
            <a:r>
              <a:rPr lang="en-US" sz="2400" b="1" dirty="0" smtClean="0"/>
              <a:t>Zero TB </a:t>
            </a:r>
            <a:r>
              <a:rPr lang="en-US" sz="2400" b="1" dirty="0"/>
              <a:t>Mongolia launch</a:t>
            </a:r>
          </a:p>
        </p:txBody>
      </p:sp>
      <p:cxnSp>
        <p:nvCxnSpPr>
          <p:cNvPr id="6" name="Straight Arrow Connector 5"/>
          <p:cNvCxnSpPr/>
          <p:nvPr/>
        </p:nvCxnSpPr>
        <p:spPr>
          <a:xfrm>
            <a:off x="2439145" y="1432648"/>
            <a:ext cx="22216" cy="5222152"/>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85830" y="1303965"/>
            <a:ext cx="1712928" cy="6199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2017.1.7</a:t>
            </a:r>
          </a:p>
        </p:txBody>
      </p:sp>
      <p:cxnSp>
        <p:nvCxnSpPr>
          <p:cNvPr id="9" name="Straight Connector 8"/>
          <p:cNvCxnSpPr/>
          <p:nvPr/>
        </p:nvCxnSpPr>
        <p:spPr>
          <a:xfrm>
            <a:off x="1739900" y="1626625"/>
            <a:ext cx="1384300"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3124200" y="1170780"/>
            <a:ext cx="2513774" cy="9624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t>MHI signed MOU with UB city Department of Health</a:t>
            </a:r>
          </a:p>
        </p:txBody>
      </p:sp>
      <p:cxnSp>
        <p:nvCxnSpPr>
          <p:cNvPr id="15" name="Straight Connector 14"/>
          <p:cNvCxnSpPr/>
          <p:nvPr/>
        </p:nvCxnSpPr>
        <p:spPr>
          <a:xfrm>
            <a:off x="1739900" y="2744225"/>
            <a:ext cx="1384300"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Title 1"/>
          <p:cNvSpPr txBox="1">
            <a:spLocks/>
          </p:cNvSpPr>
          <p:nvPr/>
        </p:nvSpPr>
        <p:spPr>
          <a:xfrm>
            <a:off x="85830" y="2442862"/>
            <a:ext cx="1712928" cy="6199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2017.6.5</a:t>
            </a:r>
          </a:p>
        </p:txBody>
      </p:sp>
      <p:sp>
        <p:nvSpPr>
          <p:cNvPr id="17" name="Title 1"/>
          <p:cNvSpPr txBox="1">
            <a:spLocks/>
          </p:cNvSpPr>
          <p:nvPr/>
        </p:nvSpPr>
        <p:spPr>
          <a:xfrm>
            <a:off x="3124200" y="2284277"/>
            <a:ext cx="2513774" cy="9624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t>Zero TB </a:t>
            </a:r>
            <a:r>
              <a:rPr lang="en-US" sz="1600" dirty="0"/>
              <a:t>conference in Ulaanbaatar city, Khan-Uul district signed an agreement to become a 1</a:t>
            </a:r>
            <a:r>
              <a:rPr lang="en-US" sz="1600" baseline="30000" dirty="0"/>
              <a:t>st</a:t>
            </a:r>
            <a:r>
              <a:rPr lang="en-US" sz="1600" dirty="0"/>
              <a:t> district to join </a:t>
            </a:r>
            <a:r>
              <a:rPr lang="en-US" sz="1600" dirty="0" smtClean="0"/>
              <a:t>Zero TB </a:t>
            </a:r>
            <a:r>
              <a:rPr lang="en-US" sz="1600" dirty="0"/>
              <a:t>UB city </a:t>
            </a:r>
          </a:p>
        </p:txBody>
      </p:sp>
      <p:cxnSp>
        <p:nvCxnSpPr>
          <p:cNvPr id="18" name="Straight Connector 17"/>
          <p:cNvCxnSpPr/>
          <p:nvPr/>
        </p:nvCxnSpPr>
        <p:spPr>
          <a:xfrm>
            <a:off x="1739900" y="3824093"/>
            <a:ext cx="1384300"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9" name="Title 1"/>
          <p:cNvSpPr txBox="1">
            <a:spLocks/>
          </p:cNvSpPr>
          <p:nvPr/>
        </p:nvSpPr>
        <p:spPr>
          <a:xfrm>
            <a:off x="85830" y="3522730"/>
            <a:ext cx="1712928" cy="6199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2017.6.24</a:t>
            </a:r>
          </a:p>
        </p:txBody>
      </p:sp>
      <p:sp>
        <p:nvSpPr>
          <p:cNvPr id="20" name="Title 1"/>
          <p:cNvSpPr txBox="1">
            <a:spLocks/>
          </p:cNvSpPr>
          <p:nvPr/>
        </p:nvSpPr>
        <p:spPr>
          <a:xfrm>
            <a:off x="3124200" y="3732445"/>
            <a:ext cx="2513774" cy="9624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t>Mandal soum, a sub-province has signed an agreement to join </a:t>
            </a:r>
            <a:r>
              <a:rPr lang="en-US" sz="1600" dirty="0" smtClean="0"/>
              <a:t>Zero TB </a:t>
            </a:r>
            <a:r>
              <a:rPr lang="en-US" sz="1600" dirty="0"/>
              <a:t>Mongolia </a:t>
            </a:r>
          </a:p>
          <a:p>
            <a:endParaRPr lang="en-US" sz="1600" dirty="0"/>
          </a:p>
        </p:txBody>
      </p:sp>
      <p:cxnSp>
        <p:nvCxnSpPr>
          <p:cNvPr id="21" name="Straight Connector 20"/>
          <p:cNvCxnSpPr/>
          <p:nvPr/>
        </p:nvCxnSpPr>
        <p:spPr>
          <a:xfrm>
            <a:off x="1739900" y="5058044"/>
            <a:ext cx="1384300"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66570" y="4731281"/>
            <a:ext cx="1895370" cy="6199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2017.9.20-</a:t>
            </a:r>
          </a:p>
        </p:txBody>
      </p:sp>
      <p:sp>
        <p:nvSpPr>
          <p:cNvPr id="23" name="Title 1"/>
          <p:cNvSpPr txBox="1">
            <a:spLocks/>
          </p:cNvSpPr>
          <p:nvPr/>
        </p:nvSpPr>
        <p:spPr>
          <a:xfrm>
            <a:off x="3124200" y="4895355"/>
            <a:ext cx="2513774" cy="9624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t>Zero TB </a:t>
            </a:r>
            <a:r>
              <a:rPr lang="en-US" sz="1600" dirty="0"/>
              <a:t>Ulaanbaatar city launched and screened 500+ household contacts</a:t>
            </a:r>
          </a:p>
          <a:p>
            <a:endParaRPr lang="en-US" sz="1600" dirty="0"/>
          </a:p>
        </p:txBody>
      </p:sp>
      <p:pic>
        <p:nvPicPr>
          <p:cNvPr id="24" name="Content Placeholder 3" descr="IMG_1637.JPG"/>
          <p:cNvPicPr>
            <a:picLocks noChangeAspect="1"/>
          </p:cNvPicPr>
          <p:nvPr/>
        </p:nvPicPr>
        <p:blipFill>
          <a:blip r:embed="rId3" cstate="email"/>
          <a:stretch>
            <a:fillRect/>
          </a:stretch>
        </p:blipFill>
        <p:spPr>
          <a:xfrm>
            <a:off x="6252093" y="2053992"/>
            <a:ext cx="1760999" cy="1320749"/>
          </a:xfrm>
          <a:prstGeom prst="rect">
            <a:avLst/>
          </a:prstGeom>
        </p:spPr>
      </p:pic>
      <p:cxnSp>
        <p:nvCxnSpPr>
          <p:cNvPr id="29" name="Straight Connector 28"/>
          <p:cNvCxnSpPr/>
          <p:nvPr/>
        </p:nvCxnSpPr>
        <p:spPr>
          <a:xfrm>
            <a:off x="1739900" y="6226554"/>
            <a:ext cx="1384300"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66570" y="5899791"/>
            <a:ext cx="1895370" cy="6199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2017.9.26</a:t>
            </a:r>
          </a:p>
        </p:txBody>
      </p:sp>
      <p:sp>
        <p:nvSpPr>
          <p:cNvPr id="31" name="Title 1"/>
          <p:cNvSpPr txBox="1">
            <a:spLocks/>
          </p:cNvSpPr>
          <p:nvPr/>
        </p:nvSpPr>
        <p:spPr>
          <a:xfrm>
            <a:off x="3124200" y="6063865"/>
            <a:ext cx="2513774" cy="9624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t>Zero TB </a:t>
            </a:r>
            <a:r>
              <a:rPr lang="en-US" sz="1600" dirty="0"/>
              <a:t>Mongolia team has joined World </a:t>
            </a:r>
            <a:r>
              <a:rPr lang="en-US" sz="1600" dirty="0" err="1"/>
              <a:t>ZeroTB</a:t>
            </a:r>
            <a:r>
              <a:rPr lang="en-US" sz="1600" dirty="0"/>
              <a:t> conference</a:t>
            </a:r>
          </a:p>
          <a:p>
            <a:endParaRPr lang="en-US" sz="1600" dirty="0"/>
          </a:p>
        </p:txBody>
      </p:sp>
      <p:pic>
        <p:nvPicPr>
          <p:cNvPr id="32" name="Content Placeholder 3" descr="IMG_1830.JPG"/>
          <p:cNvPicPr>
            <a:picLocks noChangeAspect="1"/>
          </p:cNvPicPr>
          <p:nvPr/>
        </p:nvPicPr>
        <p:blipFill>
          <a:blip r:embed="rId4" cstate="email"/>
          <a:stretch>
            <a:fillRect/>
          </a:stretch>
        </p:blipFill>
        <p:spPr>
          <a:xfrm>
            <a:off x="6252094" y="3490460"/>
            <a:ext cx="1760998" cy="1204476"/>
          </a:xfrm>
          <a:prstGeom prst="rect">
            <a:avLst/>
          </a:prstGeom>
        </p:spPr>
      </p:pic>
    </p:spTree>
    <p:extLst>
      <p:ext uri="{BB962C8B-B14F-4D97-AF65-F5344CB8AC3E}">
        <p14:creationId xmlns:p14="http://schemas.microsoft.com/office/powerpoint/2010/main" xmlns="" val="3067498502"/>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r>
              <a:rPr lang="en-US" dirty="0" smtClean="0"/>
              <a:t>TB and HIV epidemics main problem in third world countries are corruption, capacity and scarcity of resources.</a:t>
            </a:r>
          </a:p>
          <a:p>
            <a:r>
              <a:rPr lang="en-US" dirty="0" smtClean="0"/>
              <a:t>Political will of many politicians are lacking .</a:t>
            </a:r>
          </a:p>
          <a:p>
            <a:r>
              <a:rPr lang="en-US" dirty="0" smtClean="0"/>
              <a:t>NGOs should take lead in promoting and protecting of human rights in the TB and HIV epidemics context.</a:t>
            </a:r>
          </a:p>
          <a:p>
            <a:r>
              <a:rPr lang="en-US" dirty="0" smtClean="0"/>
              <a:t>There is already good practices such as META, ZETO TB innovative initiatives which WHO, GF and UN should support . </a:t>
            </a:r>
          </a:p>
          <a:p>
            <a:endParaRPr lang="en-US" dirty="0" smtClean="0"/>
          </a:p>
          <a:p>
            <a:endParaRPr lang="en-US" dirty="0"/>
          </a:p>
        </p:txBody>
      </p:sp>
    </p:spTree>
    <p:extLst>
      <p:ext uri="{BB962C8B-B14F-4D97-AF65-F5344CB8AC3E}">
        <p14:creationId xmlns:p14="http://schemas.microsoft.com/office/powerpoint/2010/main" xmlns="" val="3925326450"/>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76200" y="83336"/>
            <a:ext cx="8991600" cy="1107996"/>
          </a:xfrm>
          <a:prstGeom prst="rect">
            <a:avLst/>
          </a:prstGeom>
          <a:effectLst/>
        </p:spPr>
        <p:txBody>
          <a:bodyPr>
            <a:spAutoFit/>
          </a:bodyPr>
          <a:lstStyle/>
          <a:p>
            <a:pPr algn="ctr" fontAlgn="auto">
              <a:spcAft>
                <a:spcPts val="0"/>
              </a:spcAft>
              <a:defRPr/>
            </a:pPr>
            <a:r>
              <a:rPr lang="en-US" sz="6600" dirty="0" smtClean="0">
                <a:solidFill>
                  <a:schemeClr val="bg1"/>
                </a:solidFill>
                <a:effectLst>
                  <a:glow rad="228600">
                    <a:schemeClr val="tx1">
                      <a:alpha val="40000"/>
                    </a:schemeClr>
                  </a:glow>
                </a:effectLst>
                <a:ea typeface="+mj-ea"/>
                <a:cs typeface="+mj-cs"/>
              </a:rPr>
              <a:t>Thanks .</a:t>
            </a:r>
            <a:endParaRPr lang="en-US" sz="6600" dirty="0">
              <a:solidFill>
                <a:schemeClr val="bg1"/>
              </a:solidFill>
              <a:effectLst>
                <a:glow rad="228600">
                  <a:schemeClr val="tx1">
                    <a:alpha val="40000"/>
                  </a:schemeClr>
                </a:glow>
              </a:effectLst>
              <a:latin typeface="+mn-lt"/>
              <a:ea typeface="+mj-ea"/>
              <a:cs typeface="+mj-cs"/>
            </a:endParaRPr>
          </a:p>
        </p:txBody>
      </p:sp>
    </p:spTree>
    <p:extLst>
      <p:ext uri="{BB962C8B-B14F-4D97-AF65-F5344CB8AC3E}">
        <p14:creationId xmlns:p14="http://schemas.microsoft.com/office/powerpoint/2010/main" xmlns="" val="4223446479"/>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C4EE2E-5CB6-4AF6-9D3C-1930C018626A}"/>
              </a:ext>
            </a:extLst>
          </p:cNvPr>
          <p:cNvSpPr>
            <a:spLocks noGrp="1"/>
          </p:cNvSpPr>
          <p:nvPr>
            <p:ph type="title"/>
          </p:nvPr>
        </p:nvSpPr>
        <p:spPr>
          <a:xfrm>
            <a:off x="628650" y="635794"/>
            <a:ext cx="7886700" cy="562919"/>
          </a:xfrm>
        </p:spPr>
        <p:txBody>
          <a:bodyPr>
            <a:normAutofit/>
          </a:bodyPr>
          <a:lstStyle/>
          <a:p>
            <a:pPr algn="ctr"/>
            <a:r>
              <a:rPr lang="en-US" sz="2700" b="1" dirty="0">
                <a:latin typeface="Times New Roman" panose="02020603050405020304" pitchFamily="18" charset="0"/>
                <a:cs typeface="Times New Roman" panose="02020603050405020304" pitchFamily="18" charset="0"/>
              </a:rPr>
              <a:t>COUNTRY BACKGROUND</a:t>
            </a:r>
          </a:p>
        </p:txBody>
      </p:sp>
      <p:pic>
        <p:nvPicPr>
          <p:cNvPr id="5" name="Picture 4">
            <a:extLst>
              <a:ext uri="{FF2B5EF4-FFF2-40B4-BE49-F238E27FC236}">
                <a16:creationId xmlns="" xmlns:a16="http://schemas.microsoft.com/office/drawing/2014/main" id="{918861FC-1FFB-4CFC-8375-A20FF642697B}"/>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43978" y="1428750"/>
            <a:ext cx="4228022" cy="4400550"/>
          </a:xfrm>
          <a:prstGeom prst="rect">
            <a:avLst/>
          </a:prstGeom>
        </p:spPr>
      </p:pic>
      <p:sp>
        <p:nvSpPr>
          <p:cNvPr id="7" name="Title 1">
            <a:extLst>
              <a:ext uri="{FF2B5EF4-FFF2-40B4-BE49-F238E27FC236}">
                <a16:creationId xmlns="" xmlns:a16="http://schemas.microsoft.com/office/drawing/2014/main" id="{43671D74-F120-4DC9-998E-66B820DAFDB7}"/>
              </a:ext>
            </a:extLst>
          </p:cNvPr>
          <p:cNvSpPr txBox="1">
            <a:spLocks/>
          </p:cNvSpPr>
          <p:nvPr/>
        </p:nvSpPr>
        <p:spPr>
          <a:xfrm>
            <a:off x="4757469" y="1462088"/>
            <a:ext cx="4101860" cy="4367212"/>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1500" dirty="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pPr algn="just"/>
            <a:r>
              <a:rPr lang="en-US" sz="1500" dirty="0">
                <a:latin typeface="Times New Roman" panose="02020603050405020304" pitchFamily="18" charset="0"/>
                <a:cs typeface="Times New Roman" panose="02020603050405020304" pitchFamily="18" charset="0"/>
              </a:rPr>
              <a:t>The Mongolia is a landlocked country in Central Asia</a:t>
            </a:r>
          </a:p>
          <a:p>
            <a:pPr marL="257175" indent="-257175" algn="just">
              <a:buFontTx/>
              <a:buChar char="-"/>
            </a:pPr>
            <a:endParaRPr lang="en-US" sz="1500" dirty="0">
              <a:latin typeface="Times New Roman" panose="02020603050405020304" pitchFamily="18" charset="0"/>
              <a:cs typeface="Times New Roman" panose="02020603050405020304" pitchFamily="18" charset="0"/>
            </a:endParaRPr>
          </a:p>
          <a:p>
            <a:pPr algn="just"/>
            <a:r>
              <a:rPr lang="en-US" sz="1500" b="1" dirty="0">
                <a:latin typeface="Times New Roman" panose="02020603050405020304" pitchFamily="18" charset="0"/>
                <a:cs typeface="Times New Roman" panose="02020603050405020304" pitchFamily="18" charset="0"/>
              </a:rPr>
              <a:t>⁓ Area:</a:t>
            </a:r>
            <a:r>
              <a:rPr lang="en-US" sz="1500" dirty="0">
                <a:latin typeface="Times New Roman" panose="02020603050405020304" pitchFamily="18" charset="0"/>
                <a:cs typeface="Times New Roman" panose="02020603050405020304" pitchFamily="18" charset="0"/>
              </a:rPr>
              <a:t> 1.565 million km</a:t>
            </a:r>
            <a:r>
              <a:rPr lang="en-US" sz="1500" baseline="30000" dirty="0">
                <a:latin typeface="Times New Roman" panose="02020603050405020304" pitchFamily="18" charset="0"/>
                <a:cs typeface="Times New Roman" panose="02020603050405020304" pitchFamily="18" charset="0"/>
              </a:rPr>
              <a:t>2</a:t>
            </a:r>
          </a:p>
          <a:p>
            <a:pPr marL="257175" indent="-257175" algn="just">
              <a:buFontTx/>
              <a:buChar char="-"/>
            </a:pPr>
            <a:endParaRPr lang="en-US" sz="1500" dirty="0">
              <a:latin typeface="Times New Roman" panose="02020603050405020304" pitchFamily="18" charset="0"/>
              <a:cs typeface="Times New Roman" panose="02020603050405020304" pitchFamily="18" charset="0"/>
            </a:endParaRPr>
          </a:p>
          <a:p>
            <a:pPr algn="just"/>
            <a:r>
              <a:rPr lang="en-US" sz="1500" b="1" dirty="0">
                <a:latin typeface="Times New Roman" panose="02020603050405020304" pitchFamily="18" charset="0"/>
                <a:cs typeface="Times New Roman" panose="02020603050405020304" pitchFamily="18" charset="0"/>
              </a:rPr>
              <a:t>⁓ Population:</a:t>
            </a:r>
            <a:r>
              <a:rPr lang="en-US" sz="1500" dirty="0">
                <a:latin typeface="Times New Roman" panose="02020603050405020304" pitchFamily="18" charset="0"/>
                <a:cs typeface="Times New Roman" panose="02020603050405020304" pitchFamily="18" charset="0"/>
              </a:rPr>
              <a:t> 3.2 million</a:t>
            </a:r>
          </a:p>
          <a:p>
            <a:pPr marL="257175" indent="-257175" algn="just">
              <a:buFontTx/>
              <a:buChar char="-"/>
            </a:pPr>
            <a:endParaRPr lang="en-US" sz="1500" dirty="0">
              <a:latin typeface="Times New Roman" panose="02020603050405020304" pitchFamily="18" charset="0"/>
              <a:cs typeface="Times New Roman" panose="02020603050405020304" pitchFamily="18" charset="0"/>
            </a:endParaRPr>
          </a:p>
          <a:p>
            <a:pPr algn="just"/>
            <a:r>
              <a:rPr lang="en-US" sz="1500" b="1" dirty="0">
                <a:latin typeface="Times New Roman" panose="02020603050405020304" pitchFamily="18" charset="0"/>
                <a:cs typeface="Times New Roman" panose="02020603050405020304" pitchFamily="18" charset="0"/>
              </a:rPr>
              <a:t>⁓ Capital city: </a:t>
            </a:r>
            <a:r>
              <a:rPr lang="en-US" sz="1500" dirty="0">
                <a:latin typeface="Times New Roman" panose="02020603050405020304" pitchFamily="18" charset="0"/>
                <a:cs typeface="Times New Roman" panose="02020603050405020304" pitchFamily="18" charset="0"/>
              </a:rPr>
              <a:t>Ulaanbaatar</a:t>
            </a:r>
          </a:p>
          <a:p>
            <a:pPr algn="just"/>
            <a:endParaRPr lang="en-US" sz="1500" dirty="0">
              <a:latin typeface="Times New Roman" panose="02020603050405020304" pitchFamily="18" charset="0"/>
              <a:cs typeface="Times New Roman" panose="02020603050405020304" pitchFamily="18" charset="0"/>
            </a:endParaRPr>
          </a:p>
          <a:p>
            <a:pPr algn="just"/>
            <a:r>
              <a:rPr lang="en-US" sz="1500" b="1" dirty="0">
                <a:latin typeface="Times New Roman" panose="02020603050405020304" pitchFamily="18" charset="0"/>
                <a:cs typeface="Times New Roman" panose="02020603050405020304" pitchFamily="18" charset="0"/>
              </a:rPr>
              <a:t>⁓ Ethnic groups: </a:t>
            </a:r>
            <a:r>
              <a:rPr lang="en-US" sz="1500" dirty="0" err="1">
                <a:latin typeface="Times New Roman" panose="02020603050405020304" pitchFamily="18" charset="0"/>
                <a:cs typeface="Times New Roman" panose="02020603050405020304" pitchFamily="18" charset="0"/>
              </a:rPr>
              <a:t>Khalkh</a:t>
            </a:r>
            <a:r>
              <a:rPr lang="en-US" sz="1500" dirty="0">
                <a:latin typeface="Times New Roman" panose="02020603050405020304" pitchFamily="18" charset="0"/>
                <a:cs typeface="Times New Roman" panose="02020603050405020304" pitchFamily="18" charset="0"/>
              </a:rPr>
              <a:t> 81.9%, Kazakh 3.8%</a:t>
            </a:r>
          </a:p>
          <a:p>
            <a:pPr algn="just"/>
            <a:endParaRPr lang="en-US" sz="1500" dirty="0">
              <a:latin typeface="Times New Roman" panose="02020603050405020304" pitchFamily="18" charset="0"/>
              <a:cs typeface="Times New Roman" panose="02020603050405020304" pitchFamily="18" charset="0"/>
            </a:endParaRPr>
          </a:p>
          <a:p>
            <a:pPr algn="just"/>
            <a:r>
              <a:rPr lang="en-US" sz="1500" b="1" dirty="0">
                <a:latin typeface="Times New Roman" panose="02020603050405020304" pitchFamily="18" charset="0"/>
                <a:cs typeface="Times New Roman" panose="02020603050405020304" pitchFamily="18" charset="0"/>
              </a:rPr>
              <a:t>⁓ Language:</a:t>
            </a:r>
            <a:r>
              <a:rPr lang="en-US" sz="1500" dirty="0">
                <a:latin typeface="Times New Roman" panose="02020603050405020304" pitchFamily="18" charset="0"/>
                <a:cs typeface="Times New Roman" panose="02020603050405020304" pitchFamily="18" charset="0"/>
              </a:rPr>
              <a:t> Mongolian 94%</a:t>
            </a:r>
          </a:p>
          <a:p>
            <a:pPr algn="just"/>
            <a:endParaRPr lang="en-US" sz="1500" dirty="0">
              <a:latin typeface="Times New Roman" panose="02020603050405020304" pitchFamily="18" charset="0"/>
              <a:cs typeface="Times New Roman" panose="02020603050405020304" pitchFamily="18" charset="0"/>
            </a:endParaRPr>
          </a:p>
          <a:p>
            <a:pPr algn="just"/>
            <a:r>
              <a:rPr lang="en-US" sz="1500" b="1" dirty="0">
                <a:latin typeface="Times New Roman" panose="02020603050405020304" pitchFamily="18" charset="0"/>
                <a:cs typeface="Times New Roman" panose="02020603050405020304" pitchFamily="18" charset="0"/>
              </a:rPr>
              <a:t>⁓ Independence:</a:t>
            </a:r>
            <a:r>
              <a:rPr lang="en-US" sz="1500" dirty="0">
                <a:latin typeface="Times New Roman" panose="02020603050405020304" pitchFamily="18" charset="0"/>
                <a:cs typeface="Times New Roman" panose="02020603050405020304" pitchFamily="18" charset="0"/>
              </a:rPr>
              <a:t> 11 July 1911</a:t>
            </a:r>
          </a:p>
          <a:p>
            <a:pPr algn="just"/>
            <a:endParaRPr lang="en-US" sz="1500" dirty="0">
              <a:latin typeface="Times New Roman" panose="02020603050405020304" pitchFamily="18" charset="0"/>
              <a:cs typeface="Times New Roman" panose="02020603050405020304" pitchFamily="18" charset="0"/>
            </a:endParaRPr>
          </a:p>
          <a:p>
            <a:pPr algn="just"/>
            <a:r>
              <a:rPr lang="en-US" sz="1500" b="1" dirty="0">
                <a:latin typeface="Times New Roman" panose="02020603050405020304" pitchFamily="18" charset="0"/>
                <a:cs typeface="Times New Roman" panose="02020603050405020304" pitchFamily="18" charset="0"/>
              </a:rPr>
              <a:t>⁓ Political system: </a:t>
            </a:r>
            <a:r>
              <a:rPr lang="en-US" sz="1500" dirty="0">
                <a:latin typeface="Times New Roman" panose="02020603050405020304" pitchFamily="18" charset="0"/>
                <a:cs typeface="Times New Roman" panose="02020603050405020304" pitchFamily="18" charset="0"/>
              </a:rPr>
              <a:t>Parliamentary</a:t>
            </a:r>
          </a:p>
          <a:p>
            <a:pPr algn="just"/>
            <a:endParaRPr lang="en-US" sz="1500" dirty="0">
              <a:latin typeface="Times New Roman" panose="02020603050405020304" pitchFamily="18" charset="0"/>
              <a:cs typeface="Times New Roman" panose="02020603050405020304" pitchFamily="18" charset="0"/>
            </a:endParaRPr>
          </a:p>
          <a:p>
            <a:pPr algn="just"/>
            <a:r>
              <a:rPr lang="en-US" sz="1500" b="1" dirty="0">
                <a:latin typeface="Times New Roman" panose="02020603050405020304" pitchFamily="18" charset="0"/>
                <a:cs typeface="Times New Roman" panose="02020603050405020304" pitchFamily="18" charset="0"/>
              </a:rPr>
              <a:t>⁓ Economy:</a:t>
            </a:r>
            <a:r>
              <a:rPr lang="en-US" sz="1500" dirty="0">
                <a:latin typeface="Times New Roman" panose="02020603050405020304" pitchFamily="18" charset="0"/>
                <a:cs typeface="Times New Roman" panose="02020603050405020304" pitchFamily="18" charset="0"/>
              </a:rPr>
              <a:t> Agriculture 14.9%, industry 34.1%, </a:t>
            </a:r>
          </a:p>
          <a:p>
            <a:pPr algn="just"/>
            <a:r>
              <a:rPr lang="en-US" sz="1500" dirty="0">
                <a:latin typeface="Times New Roman" panose="02020603050405020304" pitchFamily="18" charset="0"/>
                <a:cs typeface="Times New Roman" panose="02020603050405020304" pitchFamily="18" charset="0"/>
              </a:rPr>
              <a:t>   service 51.1%</a:t>
            </a:r>
          </a:p>
          <a:p>
            <a:pPr algn="just"/>
            <a:endParaRPr lang="en-US" sz="1500" dirty="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pPr marL="257175" indent="-257175" algn="just">
              <a:buFontTx/>
              <a:buChar char="-"/>
            </a:pPr>
            <a:endParaRPr lang="en-US" sz="1500" dirty="0">
              <a:latin typeface="Times New Roman" panose="02020603050405020304" pitchFamily="18" charset="0"/>
              <a:cs typeface="Times New Roman" panose="02020603050405020304" pitchFamily="18" charset="0"/>
            </a:endParaRPr>
          </a:p>
          <a:p>
            <a:pPr marL="257175" indent="-257175" algn="just">
              <a:buFontTx/>
              <a:buChar char="-"/>
            </a:pPr>
            <a:endParaRPr lang="en-US" sz="1500" dirty="0">
              <a:latin typeface="Times New Roman" panose="02020603050405020304" pitchFamily="18" charset="0"/>
              <a:cs typeface="Times New Roman" panose="02020603050405020304" pitchFamily="18" charset="0"/>
            </a:endParaRPr>
          </a:p>
          <a:p>
            <a:pPr marL="257175" indent="-257175" algn="just">
              <a:buFontTx/>
              <a:buChar char="-"/>
            </a:pPr>
            <a:endParaRPr lang="en-US" sz="1500" dirty="0">
              <a:latin typeface="Times New Roman" panose="02020603050405020304" pitchFamily="18" charset="0"/>
              <a:cs typeface="Times New Roman" panose="02020603050405020304" pitchFamily="18" charset="0"/>
            </a:endParaRPr>
          </a:p>
          <a:p>
            <a:pPr marL="257175" indent="-257175" algn="just">
              <a:buFontTx/>
              <a:buChar char="-"/>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37303151"/>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5D597F8-A5A7-481D-B289-4F66B40A53B0}"/>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31321" y="576263"/>
            <a:ext cx="8264106" cy="5258429"/>
          </a:xfrm>
          <a:prstGeom prst="rect">
            <a:avLst/>
          </a:prstGeom>
        </p:spPr>
      </p:pic>
    </p:spTree>
    <p:extLst>
      <p:ext uri="{BB962C8B-B14F-4D97-AF65-F5344CB8AC3E}">
        <p14:creationId xmlns:p14="http://schemas.microsoft.com/office/powerpoint/2010/main" xmlns="" val="1360925766"/>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5275262" y="3808413"/>
            <a:ext cx="3581400" cy="2876550"/>
          </a:xfrm>
        </p:spPr>
      </p:pic>
      <p:pic>
        <p:nvPicPr>
          <p:cNvPr id="15363" name="Picture 5"/>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19075" y="560388"/>
            <a:ext cx="85248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TextBox 6"/>
          <p:cNvSpPr txBox="1">
            <a:spLocks noChangeArrowheads="1"/>
          </p:cNvSpPr>
          <p:nvPr/>
        </p:nvSpPr>
        <p:spPr bwMode="auto">
          <a:xfrm>
            <a:off x="3486150" y="147638"/>
            <a:ext cx="2019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latin typeface="Times New Roman" panose="02020603050405020304" pitchFamily="18" charset="0"/>
                <a:ea typeface="Times New Roman" panose="02020603050405020304" pitchFamily="18" charset="0"/>
                <a:cs typeface="Times New Roman" panose="02020603050405020304" pitchFamily="18" charset="0"/>
              </a:rPr>
              <a:t>City</a:t>
            </a:r>
          </a:p>
        </p:txBody>
      </p:sp>
      <p:sp>
        <p:nvSpPr>
          <p:cNvPr id="15365" name="TextBox 7"/>
          <p:cNvSpPr txBox="1">
            <a:spLocks noChangeArrowheads="1"/>
          </p:cNvSpPr>
          <p:nvPr/>
        </p:nvSpPr>
        <p:spPr bwMode="auto">
          <a:xfrm>
            <a:off x="1114425" y="3417888"/>
            <a:ext cx="25717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latin typeface="Times New Roman" panose="02020603050405020304" pitchFamily="18" charset="0"/>
                <a:ea typeface="Times New Roman" panose="02020603050405020304" pitchFamily="18" charset="0"/>
                <a:cs typeface="Times New Roman" panose="02020603050405020304" pitchFamily="18" charset="0"/>
              </a:rPr>
              <a:t>Provincial center</a:t>
            </a:r>
          </a:p>
        </p:txBody>
      </p:sp>
      <p:sp>
        <p:nvSpPr>
          <p:cNvPr id="15366" name="TextBox 8"/>
          <p:cNvSpPr txBox="1">
            <a:spLocks noChangeArrowheads="1"/>
          </p:cNvSpPr>
          <p:nvPr/>
        </p:nvSpPr>
        <p:spPr bwMode="auto">
          <a:xfrm>
            <a:off x="4968875" y="3417888"/>
            <a:ext cx="41941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latin typeface="Times New Roman" panose="02020603050405020304" pitchFamily="18" charset="0"/>
                <a:ea typeface="Times New Roman" panose="02020603050405020304" pitchFamily="18" charset="0"/>
                <a:cs typeface="Times New Roman" panose="02020603050405020304" pitchFamily="18" charset="0"/>
              </a:rPr>
              <a:t>Rural soum (sub-provinces)</a:t>
            </a:r>
          </a:p>
        </p:txBody>
      </p:sp>
      <p:pic>
        <p:nvPicPr>
          <p:cNvPr id="15367" name="Picture 9"/>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06375" y="3808413"/>
            <a:ext cx="47625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10836544"/>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A00EDD-086E-40A0-B9E3-1865F17098FF}"/>
              </a:ext>
            </a:extLst>
          </p:cNvPr>
          <p:cNvSpPr>
            <a:spLocks noGrp="1"/>
          </p:cNvSpPr>
          <p:nvPr>
            <p:ph type="title"/>
          </p:nvPr>
        </p:nvSpPr>
        <p:spPr>
          <a:xfrm>
            <a:off x="628650" y="354807"/>
            <a:ext cx="7886700" cy="623303"/>
          </a:xfrm>
        </p:spPr>
        <p:txBody>
          <a:bodyPr>
            <a:normAutofit/>
          </a:bodyPr>
          <a:lstStyle/>
          <a:p>
            <a:pPr algn="ctr"/>
            <a:r>
              <a:rPr lang="en-US" b="1" dirty="0">
                <a:latin typeface="Times New Roman" panose="02020603050405020304" pitchFamily="18" charset="0"/>
                <a:cs typeface="Times New Roman" panose="02020603050405020304" pitchFamily="18" charset="0"/>
              </a:rPr>
              <a:t>CLIMATE</a:t>
            </a:r>
            <a:endParaRPr lang="en-US" dirty="0"/>
          </a:p>
        </p:txBody>
      </p:sp>
      <p:pic>
        <p:nvPicPr>
          <p:cNvPr id="5" name="Picture 4">
            <a:extLst>
              <a:ext uri="{FF2B5EF4-FFF2-40B4-BE49-F238E27FC236}">
                <a16:creationId xmlns="" xmlns:a16="http://schemas.microsoft.com/office/drawing/2014/main" id="{F176183D-8467-49AE-A2A0-2B6B9B35BFD0}"/>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28650" y="1214438"/>
            <a:ext cx="7886700" cy="4786312"/>
          </a:xfrm>
          <a:prstGeom prst="rect">
            <a:avLst/>
          </a:prstGeom>
        </p:spPr>
      </p:pic>
    </p:spTree>
    <p:extLst>
      <p:ext uri="{BB962C8B-B14F-4D97-AF65-F5344CB8AC3E}">
        <p14:creationId xmlns:p14="http://schemas.microsoft.com/office/powerpoint/2010/main" xmlns="" val="526027178"/>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BDA14B6-3B8B-460D-9A78-62753B85DD08}"/>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44286" y="1209675"/>
            <a:ext cx="7837714" cy="4650772"/>
          </a:xfrm>
          <a:prstGeom prst="rect">
            <a:avLst/>
          </a:prstGeom>
        </p:spPr>
      </p:pic>
      <p:sp>
        <p:nvSpPr>
          <p:cNvPr id="6" name="Title 1">
            <a:extLst>
              <a:ext uri="{FF2B5EF4-FFF2-40B4-BE49-F238E27FC236}">
                <a16:creationId xmlns="" xmlns:a16="http://schemas.microsoft.com/office/drawing/2014/main" id="{B05C6D9D-AFC3-4D16-9572-ACA56F6C1CA1}"/>
              </a:ext>
            </a:extLst>
          </p:cNvPr>
          <p:cNvSpPr>
            <a:spLocks noGrp="1"/>
          </p:cNvSpPr>
          <p:nvPr>
            <p:ph type="title"/>
          </p:nvPr>
        </p:nvSpPr>
        <p:spPr>
          <a:xfrm>
            <a:off x="628651" y="392567"/>
            <a:ext cx="7753349" cy="738528"/>
          </a:xfrm>
        </p:spPr>
        <p:txBody>
          <a:bodyPr>
            <a:normAutofit fontScale="90000"/>
          </a:bodyPr>
          <a:lstStyle/>
          <a:p>
            <a:pPr algn="ctr"/>
            <a:r>
              <a:rPr lang="en-US" sz="2700" b="1" dirty="0">
                <a:latin typeface="Times New Roman" panose="02020603050405020304" pitchFamily="18" charset="0"/>
                <a:cs typeface="Times New Roman" panose="02020603050405020304" pitchFamily="18" charset="0"/>
              </a:rPr>
              <a:t>Mongolian macroeconomic </a:t>
            </a:r>
            <a:r>
              <a:rPr lang="en-US" sz="2700" b="1" dirty="0" smtClean="0">
                <a:latin typeface="Times New Roman" panose="02020603050405020304" pitchFamily="18" charset="0"/>
                <a:cs typeface="Times New Roman" panose="02020603050405020304" pitchFamily="18" charset="0"/>
              </a:rPr>
              <a:t>indicators and recent bail out by IMF</a:t>
            </a: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80426641"/>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advClick="0" advTm="4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6"/>
          </p:nvPr>
        </p:nvSpPr>
        <p:spPr/>
      </p:sp>
      <p:sp>
        <p:nvSpPr>
          <p:cNvPr id="3" name="Text Placeholder 2"/>
          <p:cNvSpPr>
            <a:spLocks noGrp="1"/>
          </p:cNvSpPr>
          <p:nvPr>
            <p:ph type="body" sz="half" idx="17"/>
          </p:nvPr>
        </p:nvSpPr>
        <p:spPr/>
        <p:txBody>
          <a:bodyPr/>
          <a:lstStyle/>
          <a:p>
            <a:endParaRPr lang="en-GB"/>
          </a:p>
        </p:txBody>
      </p:sp>
      <p:sp>
        <p:nvSpPr>
          <p:cNvPr id="4" name="Content Placeholder 3"/>
          <p:cNvSpPr>
            <a:spLocks noGrp="1"/>
          </p:cNvSpPr>
          <p:nvPr>
            <p:ph idx="1"/>
          </p:nvPr>
        </p:nvSpPr>
        <p:spPr/>
        <p:txBody>
          <a:bodyPr/>
          <a:lstStyle/>
          <a:p>
            <a:endParaRPr lang="en-GB" dirty="0"/>
          </a:p>
        </p:txBody>
      </p:sp>
      <p:pic>
        <p:nvPicPr>
          <p:cNvPr id="9" name="Content Placeholder 8" descr="Screen Shot 2017-01-23 at 11.59.06 AM.png"/>
          <p:cNvPicPr>
            <a:picLocks noGrp="1" noChangeAspect="1"/>
          </p:cNvPicPr>
          <p:nvPr>
            <p:ph idx="20"/>
          </p:nvPr>
        </p:nvPicPr>
        <p:blipFill>
          <a:blip r:embed="rId2" cstate="email"/>
          <a:stretch>
            <a:fillRect/>
          </a:stretch>
        </p:blipFill>
        <p:spPr>
          <a:xfrm>
            <a:off x="-56855" y="0"/>
            <a:ext cx="8805320" cy="6488199"/>
          </a:xfrm>
        </p:spPr>
      </p:pic>
      <p:sp>
        <p:nvSpPr>
          <p:cNvPr id="6" name="Title 5"/>
          <p:cNvSpPr>
            <a:spLocks noGrp="1"/>
          </p:cNvSpPr>
          <p:nvPr>
            <p:ph type="title"/>
          </p:nvPr>
        </p:nvSpPr>
        <p:spPr>
          <a:xfrm>
            <a:off x="3807290" y="571500"/>
            <a:ext cx="3839214" cy="581439"/>
          </a:xfrm>
        </p:spPr>
        <p:txBody>
          <a:bodyPr>
            <a:normAutofit fontScale="90000"/>
          </a:bodyPr>
          <a:lstStyle/>
          <a:p>
            <a:r>
              <a:rPr lang="en-GB" dirty="0" smtClean="0"/>
              <a:t>Corruption and human right in Mongolia </a:t>
            </a:r>
            <a:endParaRPr lang="en-GB" dirty="0"/>
          </a:p>
        </p:txBody>
      </p:sp>
      <p:sp>
        <p:nvSpPr>
          <p:cNvPr id="8" name="Rectangle 7"/>
          <p:cNvSpPr/>
          <p:nvPr/>
        </p:nvSpPr>
        <p:spPr>
          <a:xfrm>
            <a:off x="3339238" y="4797152"/>
            <a:ext cx="936104" cy="144016"/>
          </a:xfrm>
          <a:prstGeom prst="rect">
            <a:avLst/>
          </a:prstGeom>
          <a:noFill/>
          <a:ln w="3810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530032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 name="THINKCELLSHAPEDONOTDELETE" val="pi2dp1WYXfEOrhgjY5J112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T_j7XXG1kKaMg.UjKtJh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jX3YVtyi0uuKdjFaJgr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o9oTJhaA02W8mhBz3lI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bSraaA8u0CJqMicFiqsL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GreEEe090SJZjPphD0rF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imMJVnDhkGXRx7MF9X8v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JvCtWiS7EqKMUNFmISj_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W.OazlSxEWM_xv3vX8Oq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C325422-8E01-454F-A7CC-40C3FCF66BE1}"/>
</file>

<file path=customXml/itemProps2.xml><?xml version="1.0" encoding="utf-8"?>
<ds:datastoreItem xmlns:ds="http://schemas.openxmlformats.org/officeDocument/2006/customXml" ds:itemID="{B1B89BA8-39E1-4B72-BDDF-A988397CF606}"/>
</file>

<file path=customXml/itemProps3.xml><?xml version="1.0" encoding="utf-8"?>
<ds:datastoreItem xmlns:ds="http://schemas.openxmlformats.org/officeDocument/2006/customXml" ds:itemID="{C1258A1A-50C5-47AE-B04C-302575D90852}"/>
</file>

<file path=docProps/app.xml><?xml version="1.0" encoding="utf-8"?>
<Properties xmlns="http://schemas.openxmlformats.org/officeDocument/2006/extended-properties" xmlns:vt="http://schemas.openxmlformats.org/officeDocument/2006/docPropsVTypes">
  <Template>Clarity</Template>
  <TotalTime>23791</TotalTime>
  <Words>1460</Words>
  <Application>Microsoft Office PowerPoint</Application>
  <PresentationFormat>Apresentação na tela (4:3)</PresentationFormat>
  <Paragraphs>301</Paragraphs>
  <Slides>38</Slides>
  <Notes>7</Notes>
  <HiddenSlides>0</HiddenSlides>
  <MMClips>0</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38</vt:i4>
      </vt:variant>
    </vt:vector>
  </HeadingPairs>
  <TitlesOfParts>
    <vt:vector size="41" baseType="lpstr">
      <vt:lpstr>Office Theme</vt:lpstr>
      <vt:lpstr>think-cell Slide</vt:lpstr>
      <vt:lpstr>Chart</vt:lpstr>
      <vt:lpstr>Discrimination of  Mongolian TB  patients access to   medicines, diagnosis and treatment . Good practices of Mongolia in tackling these issues.   </vt:lpstr>
      <vt:lpstr>Outline    </vt:lpstr>
      <vt:lpstr>Mongolia has a leading land  per capita in the world   Territory: 1.6 million sq. km  Population: 3.00 million (2015)   </vt:lpstr>
      <vt:lpstr>COUNTRY BACKGROUND</vt:lpstr>
      <vt:lpstr>Slide 5</vt:lpstr>
      <vt:lpstr>Slide 6</vt:lpstr>
      <vt:lpstr>CLIMATE</vt:lpstr>
      <vt:lpstr>Mongolian macroeconomic indicators and recent bail out by IMF</vt:lpstr>
      <vt:lpstr>Corruption and human right in Mongolia </vt:lpstr>
      <vt:lpstr>CPI Mongolia  2012-2016</vt:lpstr>
      <vt:lpstr>Public sector  ( 2017  case of how Mongolian health Minister ended up in prison)  </vt:lpstr>
      <vt:lpstr> Corruption Barometer results 2016- Asia Pacific </vt:lpstr>
      <vt:lpstr>Health system’s organizational hierarchy and inefficiency</vt:lpstr>
      <vt:lpstr>2016 outbreak of Measles and what is not reported ( hidden mortality number and drug quality) </vt:lpstr>
      <vt:lpstr>100% Health insurance coverage and 23% of cost only paid by insurance </vt:lpstr>
      <vt:lpstr>What are the problems in Mongolian pharmaceutical sector ?</vt:lpstr>
      <vt:lpstr>Assessment of Pharmaceutical sector transparency and accountability by META . 07.2017 </vt:lpstr>
      <vt:lpstr>VI. Medicine Selection and Reimbursement Lists</vt:lpstr>
      <vt:lpstr>First meeting of Meta Alliance Building in Mongolia </vt:lpstr>
      <vt:lpstr>Uvs province World Bank and SDC  project procurement of Drugs and social accountability by META   ( result improved quality and price)</vt:lpstr>
      <vt:lpstr>Slide 21</vt:lpstr>
      <vt:lpstr>PPP-  Hepatitis  free Mongolia as good example of success </vt:lpstr>
      <vt:lpstr>High TB Burden in ASIA</vt:lpstr>
      <vt:lpstr>TB situation in Mongolia</vt:lpstr>
      <vt:lpstr>TB Health care workers discrimination in Mongolia  ( improving IC and 30% bonus) </vt:lpstr>
      <vt:lpstr>TB patients </vt:lpstr>
      <vt:lpstr>Slide 27</vt:lpstr>
      <vt:lpstr>Prevalence and risk factors for M. tuberculosis infection in 9,137 Mongolian school children </vt:lpstr>
      <vt:lpstr>Slide 29</vt:lpstr>
      <vt:lpstr>Slide 30</vt:lpstr>
      <vt:lpstr> Recruitment Session</vt:lpstr>
      <vt:lpstr>Tb test result</vt:lpstr>
      <vt:lpstr>Preliminary Results </vt:lpstr>
      <vt:lpstr>Zero TB initiative </vt:lpstr>
      <vt:lpstr>Dubai meeting on 29.09.2017 . Zero TB initiative </vt:lpstr>
      <vt:lpstr>Slide 36</vt:lpstr>
      <vt:lpstr>Conclusion </vt:lpstr>
      <vt:lpstr>Slide 38</vt:lpstr>
    </vt:vector>
  </TitlesOfParts>
  <Company>AA&amp;D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Municipalities as a new battleground against TB</dc:title>
  <dc:creator>Tom N</dc:creator>
  <cp:lastModifiedBy>Diego Valadares Vasconcelos Neto</cp:lastModifiedBy>
  <cp:revision>247</cp:revision>
  <cp:lastPrinted>2017-06-02T20:24:57Z</cp:lastPrinted>
  <dcterms:created xsi:type="dcterms:W3CDTF">2015-04-10T00:03:20Z</dcterms:created>
  <dcterms:modified xsi:type="dcterms:W3CDTF">2017-10-03T13:29:08Z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