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6" r:id="rId4"/>
    <p:sldId id="289" r:id="rId5"/>
    <p:sldId id="265" r:id="rId6"/>
    <p:sldId id="260" r:id="rId7"/>
    <p:sldId id="291" r:id="rId8"/>
    <p:sldId id="292" r:id="rId9"/>
    <p:sldId id="293" r:id="rId10"/>
    <p:sldId id="285" r:id="rId11"/>
    <p:sldId id="295" r:id="rId12"/>
    <p:sldId id="290" r:id="rId13"/>
    <p:sldId id="29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77" d="100"/>
          <a:sy n="77" d="100"/>
        </p:scale>
        <p:origin x="16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86168-5243-4B3C-8DF4-AF3062832F6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1B25F-038A-45E2-8F48-E16469C8C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The international standards on the right to health in prisons, specifically the United Nations Standard Minimum Rules for the treatment of Prisoners (the Nelson Mandela Rules). </a:t>
            </a:r>
          </a:p>
          <a:p>
            <a:r>
              <a:rPr lang="en-US" dirty="0" smtClean="0"/>
              <a:t>Rules from 24 to 35 are on Health, however, rule 24 is specifically referring to HIV in prisons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B25F-038A-45E2-8F48-E16469C8CF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en-US" dirty="0" smtClean="0">
                <a:cs typeface="Arial" panose="020B0604020202020204" pitchFamily="34" charset="0"/>
              </a:rPr>
              <a:t>За 16 лет внедрения комплексного пакета услуг, обучение высшего руководства</a:t>
            </a:r>
            <a:r>
              <a:rPr lang="ru-RU" altLang="en-US" baseline="0" dirty="0" smtClean="0">
                <a:cs typeface="Arial" panose="020B0604020202020204" pitchFamily="34" charset="0"/>
              </a:rPr>
              <a:t> власти.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772C42-E38A-4E1B-AB08-F3C32CB78CE4}" type="slidenum">
              <a:rPr lang="en-US" altLang="en-US">
                <a:solidFill>
                  <a:srgbClr val="FFFFFF"/>
                </a:solidFill>
                <a:latin typeface="Arial Unicode MS" panose="020B0604020202020204" pitchFamily="34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34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cs typeface="Arial" panose="020B0604020202020204" pitchFamily="34" charset="0"/>
              </a:rPr>
              <a:t>Most of new recruits are coming from police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B04403-D86C-472C-961F-3CEBDA1AEAE0}" type="slidenum">
              <a:rPr lang="en-GB" altLang="en-US">
                <a:solidFill>
                  <a:srgbClr val="FFFFFF"/>
                </a:solidFill>
                <a:latin typeface="Arial Unicode MS" panose="020B0604020202020204" pitchFamily="34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694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en-US" dirty="0" smtClean="0">
                <a:cs typeface="Arial" panose="020B0604020202020204" pitchFamily="34" charset="0"/>
              </a:rPr>
              <a:t>Brain Ring - конкурс был организован в три этапа (местный - пенитенциарный, региональный - пенитенциарный и национальный финал - в общественном пространстве) с участием задержанных из 9 тюрем. В этих вопросах были проверены как общие знания о задержанных, так и проблемы, связанные с употреблением наркотиков, ВИЧ и туберкулезом. Во время финального раунда три команды из пенитенциарных учреждений, имеющие в качестве совместного оборудования известный общественный деятель, соревновались в свободном месте, общественном месте в городе Кишинэу. Родственникам и членам их семей также было предложено поддержать участников.</a:t>
            </a:r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0F3AB2-7725-442B-A404-A24818E486D6}" type="slidenum">
              <a:rPr lang="en-GB" altLang="en-US">
                <a:solidFill>
                  <a:srgbClr val="FFFFFF"/>
                </a:solidFill>
                <a:latin typeface="Arial Unicode MS" panose="020B0604020202020204" pitchFamily="34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57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Визиты направленны</a:t>
            </a:r>
            <a:r>
              <a:rPr lang="ru-RU" baseline="0" dirty="0" smtClean="0"/>
              <a:t> на рассмотрение</a:t>
            </a:r>
            <a:r>
              <a:rPr lang="ru-RU" dirty="0" smtClean="0"/>
              <a:t> широкого круга прав (помимо права на здоровье), которые имеют важное значение в контексте инфекционных заболеваний и эпидемий.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B25F-038A-45E2-8F48-E16469C8CF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7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275"/>
            <a:endParaRPr lang="en-US" altLang="en-US" dirty="0" smtClean="0"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707E48-3E54-4D26-9C42-1434AA159763}" type="slidenum">
              <a:rPr lang="en-US" altLang="en-US">
                <a:solidFill>
                  <a:srgbClr val="FFFFFF"/>
                </a:solidFill>
                <a:latin typeface="Arial Unicode MS" panose="020B0604020202020204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FFFFFF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1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1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6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0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0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1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9102-C47F-435B-9D1B-46EB2C3B5A54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B1A8-9E79-4354-BE61-FE34824E3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Right to health in Moldovan prisons:</a:t>
            </a:r>
            <a:br>
              <a:rPr lang="en-US" dirty="0" smtClean="0"/>
            </a:br>
            <a:r>
              <a:rPr lang="en-US" dirty="0" smtClean="0"/>
              <a:t>HIV/TB/HCV aspects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84582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Dr. Svetlana </a:t>
            </a:r>
            <a:r>
              <a:rPr lang="en-US" sz="2400" b="1" dirty="0" smtClean="0">
                <a:solidFill>
                  <a:schemeClr val="tx1"/>
                </a:solidFill>
              </a:rPr>
              <a:t>Doltu, MPH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b="1" dirty="0" smtClean="0">
                <a:solidFill>
                  <a:schemeClr val="tx1"/>
                </a:solidFill>
              </a:rPr>
              <a:t>ember </a:t>
            </a:r>
            <a:r>
              <a:rPr lang="en-US" sz="2400" b="1" dirty="0">
                <a:solidFill>
                  <a:schemeClr val="tx1"/>
                </a:solidFill>
              </a:rPr>
              <a:t>of </a:t>
            </a: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Council for the Prevention of </a:t>
            </a:r>
            <a:r>
              <a:rPr lang="en-US" sz="2400" b="1" dirty="0" smtClean="0">
                <a:solidFill>
                  <a:schemeClr val="tx1"/>
                </a:solidFill>
              </a:rPr>
              <a:t>Torture, Republic of Moldova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Forum of the Human Rights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Council</a:t>
            </a:r>
            <a:r>
              <a:rPr lang="ro-MD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ro-MD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Promotion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Protection of Human Rights in the context of HIV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epidemic</a:t>
            </a:r>
            <a:endParaRPr lang="ro-MD" sz="24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Geneva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o-MD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</a:t>
            </a:r>
            <a:r>
              <a:rPr lang="ro-MD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Monitoring of the right to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 Council for the Prevention of Torture was established as a national mechanism for the prevention of torture in accordance with the Optional Protocol to the Convention against Torture and Other Cruel, Inhuman or Degrading Treatment or Punishment</a:t>
            </a:r>
            <a:r>
              <a:rPr lang="en-US" sz="2000" dirty="0" smtClean="0"/>
              <a:t>.</a:t>
            </a:r>
            <a:endParaRPr lang="ro-MD" sz="2000" dirty="0" smtClean="0"/>
          </a:p>
          <a:p>
            <a:pPr algn="just"/>
            <a:r>
              <a:rPr lang="en-US" sz="2000" dirty="0" smtClean="0"/>
              <a:t>Many </a:t>
            </a:r>
            <a:r>
              <a:rPr lang="en-US" sz="2000" dirty="0"/>
              <a:t>aspects of the detention are taken into account in this monitoring </a:t>
            </a:r>
            <a:r>
              <a:rPr lang="en-US" sz="2000" dirty="0" smtClean="0"/>
              <a:t>activity, </a:t>
            </a:r>
            <a:r>
              <a:rPr lang="en-US" sz="2000" dirty="0"/>
              <a:t>including determinants of prisoners' health: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/>
              <a:t>The right to a decent life (overcrowding, sanitary and hygienic conditions, </a:t>
            </a:r>
            <a:r>
              <a:rPr lang="en-US" sz="2000" dirty="0" smtClean="0"/>
              <a:t>poor ventilation, employment</a:t>
            </a:r>
            <a:r>
              <a:rPr lang="en-US" sz="2000" dirty="0"/>
              <a:t>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/>
              <a:t>The right to food and quality water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/>
              <a:t>Access to information and communication with the external environment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/>
              <a:t>The right to non-discrimination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The right to </a:t>
            </a:r>
            <a:r>
              <a:rPr lang="en-US" sz="2000" dirty="0" smtClean="0">
                <a:solidFill>
                  <a:srgbClr val="FF0000"/>
                </a:solidFill>
              </a:rPr>
              <a:t>health</a:t>
            </a:r>
          </a:p>
          <a:p>
            <a:pPr marL="457200" lvl="1" indent="0" algn="just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457200" lvl="1" indent="0" algn="just">
              <a:buNone/>
            </a:pPr>
            <a:r>
              <a:rPr lang="en-US" sz="2000" dirty="0">
                <a:solidFill>
                  <a:srgbClr val="FF0000"/>
                </a:solidFill>
              </a:rPr>
              <a:t>*CPT missions and ECHR decisions for Moldova clearly indicate the presence of the issues in the health in </a:t>
            </a:r>
            <a:r>
              <a:rPr lang="en-US" sz="2000" dirty="0" smtClean="0">
                <a:solidFill>
                  <a:srgbClr val="FF0000"/>
                </a:solidFill>
              </a:rPr>
              <a:t>prisons, </a:t>
            </a:r>
            <a:r>
              <a:rPr lang="en-US" sz="2000" dirty="0">
                <a:solidFill>
                  <a:srgbClr val="FF0000"/>
                </a:solidFill>
              </a:rPr>
              <a:t>including HIV / TB / HCV</a:t>
            </a:r>
          </a:p>
        </p:txBody>
      </p:sp>
    </p:spTree>
    <p:extLst>
      <p:ext uri="{BB962C8B-B14F-4D97-AF65-F5344CB8AC3E}">
        <p14:creationId xmlns:p14="http://schemas.microsoft.com/office/powerpoint/2010/main" val="386923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D" altLang="en-US" sz="2200" b="1" dirty="0" smtClean="0">
                <a:solidFill>
                  <a:prstClr val="black"/>
                </a:solidFill>
              </a:rPr>
              <a:t/>
            </a:r>
            <a:br>
              <a:rPr lang="ro-MD" altLang="en-US" sz="2200" b="1" dirty="0" smtClean="0">
                <a:solidFill>
                  <a:prstClr val="black"/>
                </a:solidFill>
              </a:rPr>
            </a:br>
            <a:r>
              <a:rPr lang="ro-MD" altLang="en-US" sz="2200" b="1" dirty="0">
                <a:solidFill>
                  <a:prstClr val="black"/>
                </a:solidFill>
              </a:rPr>
              <a:t/>
            </a:r>
            <a:br>
              <a:rPr lang="ro-MD" altLang="en-US" sz="2200" b="1" dirty="0">
                <a:solidFill>
                  <a:prstClr val="black"/>
                </a:solidFill>
              </a:rPr>
            </a:br>
            <a:r>
              <a:rPr lang="en-GB" altLang="en-US" sz="2200" b="1" dirty="0" smtClean="0">
                <a:solidFill>
                  <a:prstClr val="black"/>
                </a:solidFill>
              </a:rPr>
              <a:t>Impact </a:t>
            </a:r>
            <a:r>
              <a:rPr lang="en-GB" altLang="en-US" sz="2200" b="1" dirty="0">
                <a:solidFill>
                  <a:prstClr val="black"/>
                </a:solidFill>
              </a:rPr>
              <a:t>of intervention</a:t>
            </a:r>
            <a:br>
              <a:rPr lang="en-GB" altLang="en-US" sz="2200" b="1" dirty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IBSS </a:t>
            </a:r>
            <a:r>
              <a:rPr lang="en-US" sz="2000" dirty="0">
                <a:solidFill>
                  <a:prstClr val="black"/>
                </a:solidFill>
              </a:rPr>
              <a:t>results amongst inmates show a decrease in blood-borne diseases such as HIV and viral </a:t>
            </a:r>
            <a:r>
              <a:rPr lang="en-US" sz="2000" dirty="0" smtClean="0">
                <a:solidFill>
                  <a:prstClr val="black"/>
                </a:solidFill>
              </a:rPr>
              <a:t>Hepatitis</a:t>
            </a:r>
            <a:r>
              <a:rPr lang="ru-RU" sz="2000" dirty="0" smtClean="0">
                <a:solidFill>
                  <a:prstClr val="black"/>
                </a:solidFill>
              </a:rPr>
              <a:t/>
            </a:r>
            <a:br>
              <a:rPr lang="ru-RU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                                                                                                       </a:t>
            </a:r>
            <a:r>
              <a:rPr lang="ru-RU" sz="1300" b="1" dirty="0" smtClean="0">
                <a:solidFill>
                  <a:prstClr val="black"/>
                </a:solidFill>
              </a:rPr>
              <a:t>* </a:t>
            </a:r>
            <a:r>
              <a:rPr lang="en-US" sz="1300" b="1" dirty="0" smtClean="0">
                <a:solidFill>
                  <a:prstClr val="black"/>
                </a:solidFill>
              </a:rPr>
              <a:t>no </a:t>
            </a:r>
            <a:r>
              <a:rPr lang="en-US" sz="1300" b="1" dirty="0" err="1" smtClean="0">
                <a:solidFill>
                  <a:prstClr val="black"/>
                </a:solidFill>
              </a:rPr>
              <a:t>publicate</a:t>
            </a:r>
            <a:r>
              <a:rPr lang="en-US" sz="1300" b="1" dirty="0" smtClean="0">
                <a:solidFill>
                  <a:prstClr val="black"/>
                </a:solidFill>
              </a:rPr>
              <a:t> data (preliminary results) </a:t>
            </a:r>
            <a:r>
              <a:rPr lang="en-US" sz="1300" b="1" dirty="0">
                <a:solidFill>
                  <a:prstClr val="black"/>
                </a:solidFill>
              </a:rPr>
              <a:t/>
            </a:r>
            <a:br>
              <a:rPr lang="en-US" sz="1300" b="1" dirty="0">
                <a:solidFill>
                  <a:prstClr val="black"/>
                </a:solidFill>
              </a:rPr>
            </a:br>
            <a:endParaRPr lang="en-US" sz="13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371828"/>
              </p:ext>
            </p:extLst>
          </p:nvPr>
        </p:nvGraphicFramePr>
        <p:xfrm>
          <a:off x="457200" y="1600200"/>
          <a:ext cx="8229600" cy="4387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066800"/>
                <a:gridCol w="1295400"/>
                <a:gridCol w="10668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RO" sz="1800" b="1" dirty="0">
                          <a:latin typeface="Calibri"/>
                          <a:ea typeface="Times New Roman"/>
                          <a:cs typeface="Calibri"/>
                        </a:rPr>
                        <a:t>Indicator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2007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2012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r>
                        <a:rPr lang="ro-MD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o-MD" sz="1800" dirty="0" smtClean="0">
                          <a:latin typeface="Calibri"/>
                          <a:ea typeface="Times New Roman"/>
                          <a:cs typeface="Times New Roman"/>
                        </a:rPr>
                        <a:t>Average 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Age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35,9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Calibri"/>
                        </a:rPr>
                        <a:t> of people who inject drugs in the last year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4,7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3,0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2,7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4,2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u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sage of sterile equipment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in the last month </a:t>
                      </a:r>
                      <a:endParaRPr lang="en-US" sz="18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100,0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800" dirty="0" smtClean="0">
                          <a:latin typeface="Calibri"/>
                          <a:ea typeface="Times New Roman"/>
                          <a:cs typeface="Times New Roman"/>
                        </a:rPr>
                        <a:t>ntegrated indicator</a:t>
                      </a:r>
                      <a:r>
                        <a:rPr lang="en-US" sz="18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regarding the knowledge/ information about HIV/AIDS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45,5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ru-R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  <a:cs typeface="Times New Roman"/>
                        </a:rPr>
                        <a:t>ntegrated indicator</a:t>
                      </a:r>
                      <a:r>
                        <a:rPr lang="en-US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regarding the knowledge/ information about </a:t>
                      </a:r>
                      <a:r>
                        <a:rPr lang="ro-MD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TB</a:t>
                      </a:r>
                      <a:endParaRPr lang="ru-R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79,7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77,6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o-RO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Prevalence</a:t>
                      </a:r>
                      <a:r>
                        <a:rPr kumimoji="0" lang="ro-RO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1,9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3,8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o-RO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HVB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Prevalence</a:t>
                      </a:r>
                      <a:r>
                        <a:rPr kumimoji="0" lang="ro-RO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16,3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5,1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o-RO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HVC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prevalence</a:t>
                      </a:r>
                      <a:r>
                        <a:rPr kumimoji="0" lang="ro-RO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8,6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dirty="0" smtClean="0"/>
                        <a:t>16,2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16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-114300"/>
            <a:ext cx="8232775" cy="1143000"/>
          </a:xfrm>
        </p:spPr>
        <p:txBody>
          <a:bodyPr/>
          <a:lstStyle/>
          <a:p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endParaRPr lang="en-US" altLang="en-US" sz="3400" dirty="0" smtClean="0"/>
          </a:p>
        </p:txBody>
      </p:sp>
      <p:sp>
        <p:nvSpPr>
          <p:cNvPr id="26627" name="Text Placeholder 3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3"/>
          </a:xfrm>
        </p:spPr>
        <p:txBody>
          <a:bodyPr/>
          <a:lstStyle/>
          <a:p>
            <a:r>
              <a:rPr lang="en-US" altLang="en-US" smtClean="0"/>
              <a:t>Successes</a:t>
            </a:r>
          </a:p>
          <a:p>
            <a:endParaRPr lang="en-US" altLang="en-US" smtClean="0"/>
          </a:p>
        </p:txBody>
      </p:sp>
      <p:sp>
        <p:nvSpPr>
          <p:cNvPr id="29700" name="Content Placeholder 2"/>
          <p:cNvSpPr>
            <a:spLocks noGrp="1"/>
          </p:cNvSpPr>
          <p:nvPr>
            <p:ph sz="half" idx="2"/>
          </p:nvPr>
        </p:nvSpPr>
        <p:spPr>
          <a:xfrm>
            <a:off x="304800" y="914400"/>
            <a:ext cx="40386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altLang="en-US" sz="1600" dirty="0" smtClean="0"/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en-US" altLang="en-US" sz="1700" dirty="0" smtClean="0"/>
              <a:t>Comprehensive package of services to HIV</a:t>
            </a:r>
            <a:endParaRPr lang="ro-MD" altLang="en-US" sz="1700" dirty="0" smtClean="0"/>
          </a:p>
          <a:p>
            <a:pPr algn="just">
              <a:lnSpc>
                <a:spcPct val="80000"/>
              </a:lnSpc>
              <a:buFontTx/>
              <a:buNone/>
              <a:defRPr/>
            </a:pPr>
            <a:r>
              <a:rPr lang="ro-MD" altLang="en-US" sz="1700" dirty="0"/>
              <a:t>c</a:t>
            </a:r>
            <a:r>
              <a:rPr lang="en-US" altLang="en-US" sz="1700" dirty="0" smtClean="0"/>
              <a:t>an</a:t>
            </a:r>
            <a:r>
              <a:rPr lang="ro-MD" altLang="en-US" sz="1700" dirty="0" smtClean="0"/>
              <a:t> </a:t>
            </a:r>
            <a:r>
              <a:rPr lang="en-US" altLang="en-US" sz="1700" dirty="0" smtClean="0"/>
              <a:t>be adapted to the prison system</a:t>
            </a:r>
          </a:p>
          <a:p>
            <a:pPr algn="just">
              <a:lnSpc>
                <a:spcPct val="80000"/>
              </a:lnSpc>
              <a:buFontTx/>
              <a:buNone/>
              <a:defRPr/>
            </a:pPr>
            <a:endParaRPr lang="en-US" altLang="en-US" sz="17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700" dirty="0"/>
              <a:t>Sustainable partnerships with international organizations have been established to support the introduction of a comprehensive package of services and advocacy for prisoners' rights</a:t>
            </a:r>
            <a:endParaRPr lang="ru-RU" altLang="en-US" sz="17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u-RU" altLang="en-US" sz="17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700" dirty="0" smtClean="0"/>
              <a:t>Equivalent </a:t>
            </a:r>
            <a:r>
              <a:rPr lang="en-US" altLang="en-US" sz="1700" dirty="0"/>
              <a:t>access of prisoners to health </a:t>
            </a:r>
            <a:r>
              <a:rPr lang="ro-MD" altLang="en-US" sz="1700" dirty="0" smtClean="0"/>
              <a:t>care services is</a:t>
            </a:r>
            <a:r>
              <a:rPr lang="en-US" altLang="en-US" sz="1700" dirty="0" smtClean="0"/>
              <a:t> </a:t>
            </a:r>
            <a:r>
              <a:rPr lang="en-US" altLang="en-US" sz="1700" dirty="0"/>
              <a:t>provided similar to available in the community, without discrimination on legal status</a:t>
            </a:r>
            <a:endParaRPr lang="ru-RU" altLang="en-US" sz="1700" dirty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en-US" altLang="en-US" sz="17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700" dirty="0" smtClean="0"/>
              <a:t>Monitoring </a:t>
            </a:r>
            <a:r>
              <a:rPr lang="en-US" altLang="en-US" sz="1700" dirty="0"/>
              <a:t>the implementation of the comprehensive package of HIV prevention services in the imprisonment by the Council for the Prevention of </a:t>
            </a:r>
            <a:r>
              <a:rPr lang="en-US" altLang="en-US" sz="1700" dirty="0" smtClean="0"/>
              <a:t>Torture</a:t>
            </a:r>
            <a:endParaRPr lang="ro-MD" altLang="en-US" sz="1700" dirty="0" smtClean="0"/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ro-MD" altLang="en-US" sz="1700" dirty="0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en-US" altLang="en-US" sz="1700" dirty="0" smtClean="0"/>
              <a:t>The </a:t>
            </a:r>
            <a:r>
              <a:rPr lang="en-US" altLang="en-US" sz="1700" dirty="0"/>
              <a:t>partnership with the CSOs has a positive impact</a:t>
            </a:r>
            <a:r>
              <a:rPr lang="ro-MD" altLang="en-US" sz="1700" dirty="0"/>
              <a:t>, including follow up </a:t>
            </a:r>
            <a:r>
              <a:rPr lang="ro-MD" altLang="en-US" sz="1700" dirty="0" smtClean="0"/>
              <a:t>activities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ro-MD" altLang="en-US" sz="17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ro-MD" altLang="en-US" sz="17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ro-MD" altLang="en-US" sz="17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ro-MD" altLang="en-US" sz="17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ro-MD" altLang="en-US" sz="17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ro-MD" altLang="en-US" sz="17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7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ro-MD" altLang="en-US" sz="17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ro-MD" altLang="en-US" sz="17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7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700" dirty="0" smtClean="0"/>
          </a:p>
        </p:txBody>
      </p:sp>
      <p:sp>
        <p:nvSpPr>
          <p:cNvPr id="26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914401"/>
            <a:ext cx="4041775" cy="533400"/>
          </a:xfrm>
        </p:spPr>
        <p:txBody>
          <a:bodyPr/>
          <a:lstStyle/>
          <a:p>
            <a:r>
              <a:rPr lang="en-US" altLang="en-US" dirty="0" smtClean="0"/>
              <a:t>Challenge</a:t>
            </a:r>
          </a:p>
          <a:p>
            <a:endParaRPr lang="en-US" altLang="en-US" dirty="0" smtClean="0"/>
          </a:p>
        </p:txBody>
      </p:sp>
      <p:sp>
        <p:nvSpPr>
          <p:cNvPr id="26630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028700"/>
            <a:ext cx="4495800" cy="56007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altLang="en-US" sz="1700" dirty="0"/>
              <a:t>Expanding</a:t>
            </a:r>
            <a:r>
              <a:rPr lang="ro-MD" altLang="en-US" sz="1700" dirty="0"/>
              <a:t>,</a:t>
            </a:r>
            <a:r>
              <a:rPr lang="en-US" altLang="en-US" sz="1700" dirty="0"/>
              <a:t> Maintaining </a:t>
            </a:r>
            <a:r>
              <a:rPr lang="ro-MD" altLang="en-US" sz="1700" dirty="0"/>
              <a:t>and Monitoring </a:t>
            </a:r>
            <a:r>
              <a:rPr lang="en-US" altLang="en-US" sz="1700" dirty="0"/>
              <a:t>the comprehensive package of </a:t>
            </a:r>
            <a:r>
              <a:rPr lang="en-US" altLang="en-US" sz="1700" dirty="0" smtClean="0"/>
              <a:t>services</a:t>
            </a:r>
            <a:r>
              <a:rPr lang="ro-MD" altLang="en-US" sz="1700" dirty="0" smtClean="0"/>
              <a:t>;</a:t>
            </a:r>
            <a:r>
              <a:rPr lang="en-US" altLang="en-US" sz="1700" dirty="0" smtClean="0"/>
              <a:t> </a:t>
            </a:r>
            <a:r>
              <a:rPr lang="en-US" altLang="en-US" sz="1700" dirty="0"/>
              <a:t>National budget needs to take over the financing burden covered mostly by the GFATM</a:t>
            </a:r>
            <a:endParaRPr lang="ro-MD" altLang="en-US" sz="1700" dirty="0"/>
          </a:p>
          <a:p>
            <a:pPr marL="0" indent="0" algn="just">
              <a:lnSpc>
                <a:spcPct val="110000"/>
              </a:lnSpc>
              <a:buNone/>
            </a:pPr>
            <a:endParaRPr lang="en-US" altLang="en-US" sz="17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en-US" sz="1700" dirty="0" smtClean="0"/>
              <a:t>Reorganization </a:t>
            </a:r>
            <a:r>
              <a:rPr lang="en-US" altLang="en-US" sz="1700" dirty="0"/>
              <a:t>of the healthcare system in prisons is declared in Strategy of development of the Prison system 2016-2020, but no budgetary support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altLang="en-US" sz="17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en-US" sz="1700" dirty="0" smtClean="0"/>
              <a:t>Need </a:t>
            </a:r>
            <a:r>
              <a:rPr lang="en-US" altLang="en-US" sz="1700" dirty="0"/>
              <a:t>to revise the existent legal and normative framework (Criminal and Executive Code</a:t>
            </a:r>
            <a:r>
              <a:rPr lang="en-US" altLang="en-US" sz="1700" dirty="0" smtClean="0"/>
              <a:t>)</a:t>
            </a:r>
            <a:r>
              <a:rPr lang="ro-MD" altLang="en-US" sz="1700" dirty="0" smtClean="0"/>
              <a:t>;</a:t>
            </a:r>
            <a:endParaRPr lang="ro-MD" altLang="en-US" sz="17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en-US" sz="1700" dirty="0" smtClean="0"/>
              <a:t>Advocacy and capacity building targeting prison staff should be ongoing (high staff turnover)</a:t>
            </a:r>
            <a:endParaRPr lang="ro-MD" altLang="en-US" sz="17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n-US" altLang="en-US" sz="1700" dirty="0" smtClean="0"/>
          </a:p>
          <a:p>
            <a:pPr marL="0" indent="0" algn="just">
              <a:lnSpc>
                <a:spcPct val="110000"/>
              </a:lnSpc>
              <a:buNone/>
            </a:pPr>
            <a:r>
              <a:rPr lang="en-US" altLang="en-US" sz="1700" dirty="0" smtClean="0"/>
              <a:t>When developing and implementing OST in prisons, the nature of prisons should be considered</a:t>
            </a:r>
            <a:endParaRPr lang="ro-MD" altLang="en-US" sz="1700" dirty="0" smtClean="0"/>
          </a:p>
          <a:p>
            <a:pPr marL="0" indent="0">
              <a:lnSpc>
                <a:spcPct val="110000"/>
              </a:lnSpc>
              <a:buNone/>
            </a:pPr>
            <a:endParaRPr lang="ro-MD" altLang="en-US" sz="1700" dirty="0" smtClean="0"/>
          </a:p>
          <a:p>
            <a:pPr marL="0" indent="0">
              <a:lnSpc>
                <a:spcPct val="110000"/>
              </a:lnSpc>
              <a:buNone/>
            </a:pPr>
            <a:endParaRPr lang="en-US" alt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38070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</a:t>
            </a:r>
            <a:r>
              <a:rPr lang="ro-MD" dirty="0" smtClean="0"/>
              <a:t>t</a:t>
            </a:r>
            <a:r>
              <a:rPr lang="en-US" dirty="0" smtClean="0"/>
              <a:t>he </a:t>
            </a:r>
            <a:r>
              <a:rPr lang="ro-MD" dirty="0" smtClean="0"/>
              <a:t>key-</a:t>
            </a: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UNODC</a:t>
            </a:r>
            <a:endParaRPr lang="ro-MD" dirty="0" smtClean="0"/>
          </a:p>
          <a:p>
            <a:r>
              <a:rPr lang="en-US" altLang="en-US" dirty="0" smtClean="0"/>
              <a:t>GFATM</a:t>
            </a:r>
            <a:endParaRPr lang="ro-MD" altLang="en-US" dirty="0"/>
          </a:p>
          <a:p>
            <a:r>
              <a:rPr lang="en-US" dirty="0" smtClean="0"/>
              <a:t>National TB and HIV Programs</a:t>
            </a:r>
          </a:p>
          <a:p>
            <a:r>
              <a:rPr lang="en-US" dirty="0" smtClean="0"/>
              <a:t>Pompidou Group</a:t>
            </a:r>
          </a:p>
          <a:p>
            <a:r>
              <a:rPr lang="en-US" dirty="0" smtClean="0"/>
              <a:t>Soros Foundation</a:t>
            </a:r>
          </a:p>
          <a:p>
            <a:r>
              <a:rPr lang="en-US" dirty="0" smtClean="0"/>
              <a:t>Local CSO (Positive Initiative, AFI)</a:t>
            </a:r>
          </a:p>
        </p:txBody>
      </p:sp>
    </p:spTree>
    <p:extLst>
      <p:ext uri="{BB962C8B-B14F-4D97-AF65-F5344CB8AC3E}">
        <p14:creationId xmlns:p14="http://schemas.microsoft.com/office/powerpoint/2010/main" val="182491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dirty="0" smtClean="0"/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solidFill>
                  <a:schemeClr val="tx1"/>
                </a:solidFill>
              </a:rPr>
              <a:t>Thank you for you attention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</a:p>
          <a:p>
            <a:pPr algn="ctr">
              <a:buFont typeface="Wingdings" pitchFamily="2" charset="2"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buFont typeface="Georgia" pitchFamily="18" charset="0"/>
              <a:buNone/>
            </a:pPr>
            <a:endParaRPr lang="en-US" sz="2000" dirty="0" smtClean="0">
              <a:solidFill>
                <a:srgbClr val="006600"/>
              </a:solidFill>
            </a:endParaRPr>
          </a:p>
          <a:p>
            <a:pPr algn="ctr">
              <a:buFont typeface="Georgia" pitchFamily="18" charset="0"/>
              <a:buNone/>
            </a:pPr>
            <a:endParaRPr lang="en-US" sz="2000" dirty="0" smtClean="0">
              <a:solidFill>
                <a:srgbClr val="006600"/>
              </a:solidFill>
            </a:endParaRPr>
          </a:p>
          <a:p>
            <a:pPr algn="ctr">
              <a:buFont typeface="Georgia" pitchFamily="18" charset="0"/>
              <a:buNone/>
            </a:pPr>
            <a:endParaRPr lang="ro-RO" sz="2000" dirty="0" smtClean="0">
              <a:solidFill>
                <a:srgbClr val="00660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z="2000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143000"/>
            <a:ext cx="3810000" cy="5167313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/>
              <a:t>Moldova population </a:t>
            </a:r>
            <a:r>
              <a:rPr lang="en-US" sz="1800" dirty="0"/>
              <a:t>– </a:t>
            </a:r>
            <a:r>
              <a:rPr lang="en-US" sz="1800" dirty="0" smtClean="0"/>
              <a:t>4</a:t>
            </a:r>
            <a:r>
              <a:rPr lang="ro-MD" sz="1800" dirty="0" smtClean="0"/>
              <a:t> </a:t>
            </a:r>
            <a:r>
              <a:rPr lang="en-US" sz="1800" dirty="0" err="1" smtClean="0"/>
              <a:t>mln</a:t>
            </a:r>
            <a:endParaRPr lang="en-US" sz="1800" dirty="0"/>
          </a:p>
          <a:p>
            <a:r>
              <a:rPr lang="en-US" sz="1800" b="1" dirty="0"/>
              <a:t>Prison population </a:t>
            </a:r>
            <a:r>
              <a:rPr lang="en-US" sz="1800" dirty="0"/>
              <a:t>– </a:t>
            </a:r>
            <a:r>
              <a:rPr lang="en-US" sz="1800" dirty="0" smtClean="0"/>
              <a:t>7</a:t>
            </a:r>
            <a:r>
              <a:rPr lang="ro-MD" sz="1800" dirty="0" smtClean="0"/>
              <a:t>868</a:t>
            </a:r>
            <a:r>
              <a:rPr lang="en-US" sz="1800" dirty="0" smtClean="0"/>
              <a:t> </a:t>
            </a:r>
            <a:r>
              <a:rPr lang="en-US" sz="1800" dirty="0"/>
              <a:t>inmates, </a:t>
            </a:r>
            <a:r>
              <a:rPr lang="ro-MD" sz="1800" dirty="0" smtClean="0"/>
              <a:t>6</a:t>
            </a:r>
            <a:r>
              <a:rPr lang="en-US" sz="1800" dirty="0" smtClean="0"/>
              <a:t>% </a:t>
            </a:r>
            <a:r>
              <a:rPr lang="en-US" sz="1800" dirty="0"/>
              <a:t>women and </a:t>
            </a:r>
            <a:r>
              <a:rPr lang="ro-MD" sz="1800" dirty="0" smtClean="0"/>
              <a:t>1</a:t>
            </a:r>
            <a:r>
              <a:rPr lang="en-US" sz="1800" dirty="0" smtClean="0"/>
              <a:t>% juvenile</a:t>
            </a:r>
            <a:r>
              <a:rPr lang="ro-MD" sz="1800" dirty="0" smtClean="0"/>
              <a:t> offenders</a:t>
            </a:r>
            <a:endParaRPr lang="en-US" sz="1800" dirty="0"/>
          </a:p>
          <a:p>
            <a:r>
              <a:rPr lang="en-US" sz="1800" b="1" dirty="0"/>
              <a:t>Total Number of prisons </a:t>
            </a:r>
            <a:r>
              <a:rPr lang="en-US" sz="1800" dirty="0"/>
              <a:t>– 17 </a:t>
            </a:r>
          </a:p>
          <a:p>
            <a:r>
              <a:rPr lang="en-US" sz="1800" b="1" dirty="0"/>
              <a:t>Incarceration rate </a:t>
            </a:r>
            <a:r>
              <a:rPr lang="en-US" sz="1800" dirty="0"/>
              <a:t>– </a:t>
            </a:r>
            <a:r>
              <a:rPr lang="ro-MD" sz="1800" dirty="0" smtClean="0"/>
              <a:t>26</a:t>
            </a:r>
            <a:r>
              <a:rPr lang="en-US" sz="1800" dirty="0" smtClean="0"/>
              <a:t>5 </a:t>
            </a:r>
            <a:r>
              <a:rPr lang="en-US" sz="1800" dirty="0"/>
              <a:t>per 100,000 </a:t>
            </a:r>
            <a:r>
              <a:rPr lang="en-US" sz="1800" dirty="0" smtClean="0"/>
              <a:t>population</a:t>
            </a:r>
          </a:p>
          <a:p>
            <a:r>
              <a:rPr lang="en-US" sz="1800" b="1" dirty="0" smtClean="0"/>
              <a:t>Occupancy rate </a:t>
            </a:r>
            <a:r>
              <a:rPr lang="en-US" sz="1800" dirty="0" smtClean="0"/>
              <a:t>– 9</a:t>
            </a:r>
            <a:r>
              <a:rPr lang="ro-MD" sz="1800" dirty="0" smtClean="0"/>
              <a:t>1</a:t>
            </a:r>
            <a:r>
              <a:rPr lang="en-US" sz="1800" dirty="0" smtClean="0"/>
              <a:t>%</a:t>
            </a:r>
            <a:endParaRPr lang="en-US" sz="1800" dirty="0"/>
          </a:p>
          <a:p>
            <a:r>
              <a:rPr lang="en-US" sz="1800" b="1" dirty="0"/>
              <a:t>Estimated nr. of PWUD </a:t>
            </a:r>
            <a:r>
              <a:rPr lang="en-US" sz="1800" b="1" dirty="0" smtClean="0"/>
              <a:t>prisons</a:t>
            </a:r>
            <a:r>
              <a:rPr lang="ro-MD" sz="1800" b="1" dirty="0" smtClean="0"/>
              <a:t> (2015)</a:t>
            </a:r>
            <a:r>
              <a:rPr lang="en-US" sz="1800" b="1" dirty="0" smtClean="0"/>
              <a:t> </a:t>
            </a:r>
            <a:r>
              <a:rPr lang="en-US" sz="1800" dirty="0"/>
              <a:t>-  15% (1217 inmates)</a:t>
            </a:r>
          </a:p>
          <a:p>
            <a:endParaRPr lang="en-US" sz="1800" dirty="0" smtClean="0"/>
          </a:p>
          <a:p>
            <a:r>
              <a:rPr lang="en-US" sz="1800" b="1" dirty="0" smtClean="0"/>
              <a:t>HIV prevalence (1,6%) </a:t>
            </a:r>
            <a:r>
              <a:rPr lang="en-US" sz="1800" dirty="0"/>
              <a:t>– </a:t>
            </a:r>
            <a:r>
              <a:rPr lang="en-US" sz="1800" dirty="0" smtClean="0"/>
              <a:t>12</a:t>
            </a:r>
            <a:r>
              <a:rPr lang="ro-MD" sz="1800" dirty="0" smtClean="0"/>
              <a:t>3</a:t>
            </a:r>
            <a:r>
              <a:rPr lang="en-US" sz="1800" dirty="0" smtClean="0"/>
              <a:t>, </a:t>
            </a:r>
            <a:r>
              <a:rPr lang="en-US" sz="1800" dirty="0"/>
              <a:t>including </a:t>
            </a:r>
            <a:r>
              <a:rPr lang="ro-MD" sz="1800" dirty="0" smtClean="0"/>
              <a:t>97</a:t>
            </a:r>
            <a:r>
              <a:rPr lang="en-US" sz="1800" dirty="0" smtClean="0"/>
              <a:t> </a:t>
            </a:r>
            <a:r>
              <a:rPr lang="en-US" sz="1800" dirty="0"/>
              <a:t>in </a:t>
            </a:r>
            <a:r>
              <a:rPr lang="en-US" sz="1800" dirty="0" smtClean="0"/>
              <a:t>ARV</a:t>
            </a:r>
            <a:r>
              <a:rPr lang="ro-MD" sz="1800" dirty="0" smtClean="0"/>
              <a:t> (78,9%)</a:t>
            </a:r>
            <a:endParaRPr lang="en-US" sz="1800" dirty="0"/>
          </a:p>
          <a:p>
            <a:r>
              <a:rPr lang="en-US" sz="1800" b="1" dirty="0" smtClean="0"/>
              <a:t>HVC prevalence (4,</a:t>
            </a:r>
            <a:r>
              <a:rPr lang="ro-MD" sz="1800" b="1" dirty="0" smtClean="0"/>
              <a:t>5</a:t>
            </a:r>
            <a:r>
              <a:rPr lang="en-US" sz="1800" b="1" dirty="0" smtClean="0"/>
              <a:t>%) </a:t>
            </a:r>
            <a:r>
              <a:rPr lang="en-US" sz="1800" dirty="0"/>
              <a:t>– </a:t>
            </a:r>
            <a:r>
              <a:rPr lang="en-US" sz="1800" dirty="0" smtClean="0"/>
              <a:t>3</a:t>
            </a:r>
            <a:r>
              <a:rPr lang="ro-MD" sz="1800" dirty="0" smtClean="0"/>
              <a:t>45</a:t>
            </a:r>
            <a:r>
              <a:rPr lang="en-US" sz="1800" dirty="0" smtClean="0"/>
              <a:t> inmates</a:t>
            </a:r>
            <a:r>
              <a:rPr lang="ro-MD" sz="1800" dirty="0" smtClean="0"/>
              <a:t>, in treatment -5 people (</a:t>
            </a:r>
            <a:endParaRPr lang="en-US" sz="1800" dirty="0"/>
          </a:p>
          <a:p>
            <a:r>
              <a:rPr lang="en-US" sz="1800" b="1" dirty="0"/>
              <a:t>TB prevalence </a:t>
            </a:r>
            <a:r>
              <a:rPr lang="en-US" sz="1800" b="1" dirty="0" smtClean="0"/>
              <a:t> (1,</a:t>
            </a:r>
            <a:r>
              <a:rPr lang="ro-MD" sz="1800" b="1" dirty="0" smtClean="0"/>
              <a:t>6</a:t>
            </a:r>
            <a:r>
              <a:rPr lang="en-US" sz="1800" b="1" dirty="0" smtClean="0"/>
              <a:t>%)</a:t>
            </a:r>
            <a:r>
              <a:rPr lang="en-US" sz="1800" dirty="0" smtClean="0"/>
              <a:t>– 1</a:t>
            </a:r>
            <a:r>
              <a:rPr lang="ro-MD" sz="1800" dirty="0" smtClean="0"/>
              <a:t>31</a:t>
            </a:r>
            <a:r>
              <a:rPr lang="en-US" sz="1800" dirty="0" smtClean="0"/>
              <a:t>, including 8</a:t>
            </a:r>
            <a:r>
              <a:rPr lang="ro-MD" sz="1800" dirty="0" smtClean="0"/>
              <a:t>0</a:t>
            </a:r>
            <a:r>
              <a:rPr lang="en-US" sz="1800" dirty="0" smtClean="0"/>
              <a:t> MDR TB</a:t>
            </a:r>
            <a:endParaRPr lang="ro-MD" sz="1800" dirty="0" smtClean="0"/>
          </a:p>
          <a:p>
            <a:r>
              <a:rPr lang="en-US" sz="1800" b="1" dirty="0" smtClean="0"/>
              <a:t>Drug dependency </a:t>
            </a:r>
            <a:r>
              <a:rPr lang="en-US" sz="1800" b="1" dirty="0"/>
              <a:t>(6,3</a:t>
            </a:r>
            <a:r>
              <a:rPr lang="en-US" sz="1800" b="1" dirty="0" smtClean="0"/>
              <a:t>%</a:t>
            </a:r>
            <a:r>
              <a:rPr lang="ro-MD" sz="1800" b="1" dirty="0" smtClean="0"/>
              <a:t>)</a:t>
            </a:r>
            <a:r>
              <a:rPr lang="en-US" sz="1800" b="1" dirty="0" smtClean="0"/>
              <a:t> </a:t>
            </a:r>
            <a:r>
              <a:rPr lang="en-US" sz="1800" dirty="0"/>
              <a:t>- </a:t>
            </a:r>
            <a:r>
              <a:rPr lang="ro-MD" sz="1800" dirty="0" smtClean="0"/>
              <a:t>468</a:t>
            </a:r>
            <a:r>
              <a:rPr lang="en-US" sz="1800" dirty="0" smtClean="0"/>
              <a:t> inmates, </a:t>
            </a:r>
            <a:r>
              <a:rPr lang="ro-MD" sz="1800" dirty="0" smtClean="0"/>
              <a:t>including 71 (</a:t>
            </a:r>
            <a:r>
              <a:rPr lang="en-US" sz="1800" dirty="0" smtClean="0"/>
              <a:t>1</a:t>
            </a:r>
            <a:r>
              <a:rPr lang="ro-MD" sz="1800" dirty="0" smtClean="0"/>
              <a:t>5</a:t>
            </a:r>
            <a:r>
              <a:rPr lang="en-US" sz="1800" dirty="0" smtClean="0"/>
              <a:t>%</a:t>
            </a:r>
            <a:r>
              <a:rPr lang="ro-MD" sz="1800" dirty="0" smtClean="0"/>
              <a:t>)</a:t>
            </a:r>
            <a:r>
              <a:rPr lang="en-US" sz="1800" dirty="0" smtClean="0"/>
              <a:t> </a:t>
            </a:r>
            <a:r>
              <a:rPr lang="ro-MD" sz="1800" dirty="0" smtClean="0"/>
              <a:t>inmates in </a:t>
            </a:r>
            <a:r>
              <a:rPr lang="en-US" sz="1800" dirty="0" smtClean="0"/>
              <a:t>OST</a:t>
            </a:r>
            <a:endParaRPr lang="en-US" sz="1800" dirty="0"/>
          </a:p>
          <a:p>
            <a:endParaRPr lang="en-US" sz="1800" dirty="0"/>
          </a:p>
          <a:p>
            <a:pPr algn="r"/>
            <a:r>
              <a:rPr lang="en-US" sz="1800" dirty="0"/>
              <a:t>*data as of </a:t>
            </a:r>
            <a:r>
              <a:rPr lang="en-US" sz="1800" dirty="0" err="1" smtClean="0"/>
              <a:t>Ju</a:t>
            </a:r>
            <a:r>
              <a:rPr lang="ro-MD" sz="1800" dirty="0" smtClean="0"/>
              <a:t>ly</a:t>
            </a:r>
            <a:r>
              <a:rPr lang="en-US" sz="1800" dirty="0" smtClean="0"/>
              <a:t> 201</a:t>
            </a:r>
            <a:r>
              <a:rPr lang="ro-MD" sz="1800" dirty="0" smtClean="0"/>
              <a:t>7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D:\S. DOLTU DISC C\ACTE DIP MJ 2008\date dip mj\harta penitenciarelor.files\H_Penitencia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457200"/>
            <a:ext cx="4714128" cy="5853113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3386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89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250825" y="3789363"/>
            <a:ext cx="8497888" cy="23066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</a:pPr>
            <a:r>
              <a:rPr lang="en-US" altLang="en-US" smtClean="0"/>
              <a:t>Moldovan Prison Authorities continuously demonstrate high level of commitment for building a comprehensive strategy on HIV/AIDS </a:t>
            </a:r>
            <a:r>
              <a:rPr lang="en-GB" altLang="en-US" smtClean="0"/>
              <a:t>prevention, treatment and care</a:t>
            </a:r>
            <a:r>
              <a:rPr lang="en-US" altLang="en-US" smtClean="0"/>
              <a:t> in prisons by ensuring access of inmates to services equivalent to those available in the community</a:t>
            </a:r>
          </a:p>
        </p:txBody>
      </p:sp>
      <p:pic>
        <p:nvPicPr>
          <p:cNvPr id="18435" name="Picture 3" descr="C:\Users\ELENA\Desktop\12322450_1639873409596462_315461098956136740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15888"/>
            <a:ext cx="54006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ELENA\Desktop\11009147_1555959167987887_65295468718971725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82588"/>
            <a:ext cx="37353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6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762000"/>
            <a:ext cx="3581400" cy="4876800"/>
          </a:xfrm>
        </p:spPr>
        <p:txBody>
          <a:bodyPr>
            <a:noAutofit/>
          </a:bodyPr>
          <a:lstStyle/>
          <a:p>
            <a:r>
              <a:rPr lang="en-US" sz="2400" b="1" dirty="0"/>
              <a:t>Currently, the Moldovan prison system </a:t>
            </a:r>
            <a:r>
              <a:rPr lang="ro-MD" sz="2400" b="1" dirty="0" smtClean="0"/>
              <a:t>is </a:t>
            </a:r>
            <a:r>
              <a:rPr lang="en-US" sz="2400" b="1" dirty="0" smtClean="0"/>
              <a:t>implementing </a:t>
            </a:r>
            <a:r>
              <a:rPr lang="en-US" sz="2400" b="1" dirty="0" smtClean="0"/>
              <a:t>13 </a:t>
            </a:r>
            <a:r>
              <a:rPr lang="en-US" sz="2400" b="1" dirty="0"/>
              <a:t>out of 15 interventions recommended within the comprehensive package of </a:t>
            </a:r>
            <a:r>
              <a:rPr lang="en-US" sz="2400" b="1" dirty="0" smtClean="0"/>
              <a:t>services for PWIDs in prisons</a:t>
            </a:r>
            <a:endParaRPr lang="en-US" sz="2400" b="1" dirty="0"/>
          </a:p>
        </p:txBody>
      </p:sp>
      <p:pic>
        <p:nvPicPr>
          <p:cNvPr id="7" name="Picture 2" descr="C:\Users\unodc\Pictures\HIV in prison Comp Pc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876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</a:t>
            </a:r>
            <a:r>
              <a:rPr lang="en-US" sz="3200" b="1" dirty="0"/>
              <a:t>M</a:t>
            </a:r>
            <a:r>
              <a:rPr lang="en-US" sz="3200" b="1" dirty="0" smtClean="0"/>
              <a:t>ost </a:t>
            </a:r>
            <a:r>
              <a:rPr lang="en-US" sz="3200" b="1" dirty="0"/>
              <a:t>I</a:t>
            </a:r>
            <a:r>
              <a:rPr lang="en-US" sz="3200" b="1" dirty="0" smtClean="0"/>
              <a:t>mportant </a:t>
            </a:r>
            <a:r>
              <a:rPr lang="ro-MD" sz="3200" b="1" dirty="0" smtClean="0"/>
              <a:t>Implementation </a:t>
            </a:r>
            <a:r>
              <a:rPr lang="en-US" sz="3200" b="1" dirty="0" smtClean="0"/>
              <a:t>Steps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562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b="1" dirty="0" smtClean="0"/>
              <a:t>1999 </a:t>
            </a:r>
            <a:r>
              <a:rPr lang="en-US" sz="2000" dirty="0" smtClean="0"/>
              <a:t>- </a:t>
            </a:r>
            <a:r>
              <a:rPr lang="ro-MD" sz="2000" dirty="0" smtClean="0"/>
              <a:t>N</a:t>
            </a:r>
            <a:r>
              <a:rPr lang="en-US" sz="2000" dirty="0" err="1" smtClean="0"/>
              <a:t>eedle</a:t>
            </a:r>
            <a:r>
              <a:rPr lang="en-US" sz="2000" dirty="0" smtClean="0"/>
              <a:t> exchange </a:t>
            </a:r>
            <a:r>
              <a:rPr lang="en-US" sz="2000" dirty="0" smtClean="0"/>
              <a:t>and condom </a:t>
            </a:r>
            <a:r>
              <a:rPr lang="en-US" sz="2000" dirty="0" smtClean="0"/>
              <a:t>provision programs </a:t>
            </a:r>
          </a:p>
          <a:p>
            <a:pPr marL="0" indent="0" algn="just">
              <a:buNone/>
            </a:pPr>
            <a:r>
              <a:rPr lang="en-US" sz="2000" b="1" dirty="0" smtClean="0"/>
              <a:t>2001 </a:t>
            </a:r>
            <a:r>
              <a:rPr lang="en-US" sz="2000" b="1" dirty="0"/>
              <a:t>- </a:t>
            </a:r>
            <a:r>
              <a:rPr lang="en-US" sz="2000" dirty="0" smtClean="0"/>
              <a:t>DOTS in tuberculosis treatment </a:t>
            </a:r>
          </a:p>
          <a:p>
            <a:pPr marL="0" indent="0" algn="just">
              <a:buNone/>
            </a:pPr>
            <a:r>
              <a:rPr lang="en-US" sz="2000" b="1" dirty="0" smtClean="0"/>
              <a:t>2004</a:t>
            </a:r>
            <a:r>
              <a:rPr lang="ro-MD" sz="2000" b="1" dirty="0" smtClean="0"/>
              <a:t> </a:t>
            </a:r>
            <a:r>
              <a:rPr lang="ro-MD" sz="2000" dirty="0" smtClean="0"/>
              <a:t>-</a:t>
            </a:r>
            <a:r>
              <a:rPr lang="en-US" sz="2000" dirty="0" smtClean="0"/>
              <a:t> </a:t>
            </a:r>
            <a:r>
              <a:rPr lang="ro-MD" sz="2000" dirty="0" smtClean="0"/>
              <a:t>ARV and </a:t>
            </a:r>
            <a:r>
              <a:rPr lang="en-US" sz="2000" dirty="0" smtClean="0"/>
              <a:t>the first DP</a:t>
            </a:r>
            <a:r>
              <a:rPr lang="ro-MD" sz="2000" dirty="0" smtClean="0"/>
              <a:t>I</a:t>
            </a:r>
            <a:r>
              <a:rPr lang="en-US" sz="2000" dirty="0" smtClean="0"/>
              <a:t> ordinance for HIV/AIDs prevention, treatment</a:t>
            </a:r>
            <a:r>
              <a:rPr lang="ro-MD" sz="2000" dirty="0" smtClean="0"/>
              <a:t>,</a:t>
            </a:r>
            <a:r>
              <a:rPr lang="en-US" sz="2000" dirty="0" smtClean="0"/>
              <a:t> care</a:t>
            </a:r>
          </a:p>
          <a:p>
            <a:pPr marL="0" indent="0" algn="just">
              <a:buNone/>
            </a:pPr>
            <a:r>
              <a:rPr lang="en-US" sz="2000" b="1" dirty="0" smtClean="0"/>
              <a:t>2005 </a:t>
            </a:r>
            <a:r>
              <a:rPr lang="en-US" sz="2000" dirty="0"/>
              <a:t>- </a:t>
            </a:r>
            <a:r>
              <a:rPr lang="ro-MD" sz="2000" dirty="0" smtClean="0"/>
              <a:t>P</a:t>
            </a:r>
            <a:r>
              <a:rPr lang="en-US" sz="2000" dirty="0" err="1" smtClean="0"/>
              <a:t>harmacotherapy</a:t>
            </a:r>
            <a:r>
              <a:rPr lang="en-US" sz="2000" dirty="0" smtClean="0"/>
              <a:t> </a:t>
            </a:r>
            <a:r>
              <a:rPr lang="en-US" sz="2000" dirty="0"/>
              <a:t>with Methadone, also </a:t>
            </a:r>
            <a:r>
              <a:rPr lang="ro-MD" sz="2000" dirty="0" smtClean="0"/>
              <a:t>treatment</a:t>
            </a:r>
            <a:r>
              <a:rPr lang="en-US" sz="2000" dirty="0" smtClean="0"/>
              <a:t> </a:t>
            </a:r>
            <a:r>
              <a:rPr lang="en-US" sz="2000" dirty="0"/>
              <a:t>for </a:t>
            </a:r>
            <a:r>
              <a:rPr lang="ro-MD" sz="2000" dirty="0" smtClean="0"/>
              <a:t>TB MDR</a:t>
            </a:r>
            <a:r>
              <a:rPr lang="en-US" sz="2000" dirty="0" smtClean="0"/>
              <a:t>  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b="1" dirty="0"/>
              <a:t>2007 - </a:t>
            </a:r>
            <a:r>
              <a:rPr lang="en-US" sz="2000" dirty="0"/>
              <a:t>End of the mandatory HIV testing of prisoners on entering </a:t>
            </a:r>
            <a:r>
              <a:rPr lang="en-US" sz="2000" dirty="0" smtClean="0"/>
              <a:t>prison</a:t>
            </a:r>
            <a:endParaRPr lang="ro-MD" sz="2000" dirty="0" smtClean="0"/>
          </a:p>
          <a:p>
            <a:pPr marL="0" indent="0" algn="just">
              <a:buNone/>
            </a:pPr>
            <a:r>
              <a:rPr lang="en-US" sz="2000" b="1" dirty="0" smtClean="0"/>
              <a:t>2008 </a:t>
            </a:r>
            <a:r>
              <a:rPr lang="ro-MD" sz="2000" dirty="0" smtClean="0"/>
              <a:t>-</a:t>
            </a:r>
            <a:r>
              <a:rPr lang="en-US" sz="2000" dirty="0" smtClean="0"/>
              <a:t> Initiation of </a:t>
            </a:r>
            <a:r>
              <a:rPr lang="en-US" sz="2000" dirty="0"/>
              <a:t>HIV Voluntary Testing and Counselling services </a:t>
            </a:r>
            <a:endParaRPr lang="ro-MD" sz="2000" dirty="0" smtClean="0"/>
          </a:p>
          <a:p>
            <a:pPr marL="0" indent="0" algn="just">
              <a:buNone/>
            </a:pPr>
            <a:r>
              <a:rPr lang="en-US" sz="2000" b="1" dirty="0" smtClean="0"/>
              <a:t>2012 </a:t>
            </a:r>
            <a:r>
              <a:rPr lang="en-US" sz="2000" dirty="0"/>
              <a:t>- (</a:t>
            </a:r>
            <a:r>
              <a:rPr lang="en-US" sz="2000" dirty="0" err="1"/>
              <a:t>GeneXpert</a:t>
            </a:r>
            <a:r>
              <a:rPr lang="en-US" sz="2000" dirty="0"/>
              <a:t>) the method for rapid diagnosis of </a:t>
            </a:r>
            <a:r>
              <a:rPr lang="ro-MD" sz="2000" dirty="0" smtClean="0"/>
              <a:t>TB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b="1" dirty="0"/>
              <a:t>2013 </a:t>
            </a:r>
            <a:r>
              <a:rPr lang="en-US" sz="2000" dirty="0"/>
              <a:t>– VCT services provided through NGO on saliva available for </a:t>
            </a:r>
            <a:r>
              <a:rPr lang="en-US" sz="2000" dirty="0" smtClean="0"/>
              <a:t>inmates</a:t>
            </a:r>
            <a:endParaRPr lang="en-US" sz="2000" dirty="0"/>
          </a:p>
          <a:p>
            <a:pPr marL="0" indent="0" algn="just">
              <a:buNone/>
            </a:pPr>
            <a:r>
              <a:rPr lang="en-US" sz="2000" b="1" dirty="0"/>
              <a:t>2014 </a:t>
            </a:r>
            <a:r>
              <a:rPr lang="en-US" sz="2000" b="1" dirty="0" smtClean="0"/>
              <a:t>- </a:t>
            </a:r>
            <a:r>
              <a:rPr lang="en-US" sz="2000" dirty="0" smtClean="0"/>
              <a:t>Overdose </a:t>
            </a:r>
            <a:r>
              <a:rPr lang="en-US" sz="2000" dirty="0"/>
              <a:t>management </a:t>
            </a:r>
            <a:r>
              <a:rPr lang="ro-MD" sz="2000" dirty="0" smtClean="0"/>
              <a:t>(</a:t>
            </a:r>
            <a:r>
              <a:rPr lang="en-US" sz="2000" dirty="0" smtClean="0"/>
              <a:t>NSP </a:t>
            </a:r>
            <a:r>
              <a:rPr lang="en-US" sz="2000" dirty="0"/>
              <a:t>sites in prisons have been equipped with </a:t>
            </a:r>
            <a:r>
              <a:rPr lang="en-US" sz="2000" dirty="0" smtClean="0"/>
              <a:t>Naloxone</a:t>
            </a:r>
            <a:r>
              <a:rPr lang="ro-MD" sz="2000" dirty="0" smtClean="0"/>
              <a:t>)</a:t>
            </a:r>
          </a:p>
          <a:p>
            <a:pPr marL="0" indent="0" algn="just">
              <a:buNone/>
            </a:pPr>
            <a:r>
              <a:rPr lang="ro-MD" sz="2000" b="1" dirty="0" smtClean="0"/>
              <a:t>2014 </a:t>
            </a:r>
            <a:r>
              <a:rPr lang="ro-MD" sz="2000" dirty="0" smtClean="0"/>
              <a:t>–</a:t>
            </a:r>
            <a:r>
              <a:rPr lang="ro-MD" sz="2000" b="1" dirty="0" smtClean="0"/>
              <a:t> </a:t>
            </a:r>
            <a:r>
              <a:rPr lang="ro-MD" sz="2000" dirty="0" smtClean="0"/>
              <a:t>Procedures manuals for prison staff (NSP, OST) was aprouved by DPI </a:t>
            </a:r>
          </a:p>
          <a:p>
            <a:pPr marL="400050" lvl="1" indent="0" algn="just">
              <a:buNone/>
            </a:pPr>
            <a:r>
              <a:rPr lang="en-US" sz="2000" b="1" dirty="0"/>
              <a:t>2015 - </a:t>
            </a:r>
            <a:r>
              <a:rPr lang="en-US" sz="2000" dirty="0"/>
              <a:t>Biological waste management – with the support of UNODC, equipment was procured to ensure safe disposal of needle and syringes collected through </a:t>
            </a:r>
            <a:r>
              <a:rPr lang="en-US" sz="2000" dirty="0" smtClean="0"/>
              <a:t>NSP</a:t>
            </a:r>
            <a:endParaRPr lang="ro-MD" sz="2000" dirty="0" smtClean="0"/>
          </a:p>
          <a:p>
            <a:pPr marL="0" indent="0" algn="just">
              <a:buNone/>
            </a:pPr>
            <a:r>
              <a:rPr lang="ro-MD" sz="2000" b="1" dirty="0" smtClean="0"/>
              <a:t>       2016 – </a:t>
            </a:r>
            <a:r>
              <a:rPr lang="ro-MD" sz="2000" dirty="0" smtClean="0"/>
              <a:t>started the monitoring visits of NPM, including public health aspects</a:t>
            </a:r>
            <a:endParaRPr lang="en-US" sz="2000" dirty="0"/>
          </a:p>
          <a:p>
            <a:pPr marL="0" indent="0" algn="just">
              <a:buNone/>
            </a:pPr>
            <a:r>
              <a:rPr lang="ro-MD" sz="2000" b="1" dirty="0" smtClean="0"/>
              <a:t>2017 </a:t>
            </a:r>
            <a:r>
              <a:rPr lang="ro-MD" sz="2000" dirty="0" smtClean="0"/>
              <a:t>– Implementation of viral hepatitis treatment</a:t>
            </a:r>
            <a:endParaRPr lang="en-US" sz="2000" dirty="0"/>
          </a:p>
          <a:p>
            <a:pPr marL="0" indent="0" algn="just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51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smtClean="0"/>
              <a:t/>
            </a:r>
            <a:br>
              <a:rPr lang="en-US" altLang="en-US" sz="1600" smtClean="0"/>
            </a:br>
            <a:r>
              <a:rPr lang="en-US" altLang="en-US" sz="1600" smtClean="0"/>
              <a:t>Under the guidance of UNODC Moldova in partnership with the DPI, 2013-2014, 2 Guiding Procedure Manuals for prison medical services in implementing NSP and OST programs, approved by via DPI Ordinance 237/17.08.2014 and 237/19.08.2014</a:t>
            </a:r>
            <a:endParaRPr lang="ru-RU" altLang="en-US" sz="2400" smtClean="0"/>
          </a:p>
        </p:txBody>
      </p:sp>
      <p:pic>
        <p:nvPicPr>
          <p:cNvPr id="27651" name="Picture 2" descr="C:\Users\Unic\AppData\Local\Microsoft\Windows\Temporary Internet Files\Content.Outlook\CUVXIKE7\carte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59"/>
          <a:stretch>
            <a:fillRect/>
          </a:stretch>
        </p:blipFill>
        <p:spPr>
          <a:xfrm>
            <a:off x="179388" y="1773238"/>
            <a:ext cx="4316412" cy="3816350"/>
          </a:xfrm>
        </p:spPr>
      </p:pic>
      <p:pic>
        <p:nvPicPr>
          <p:cNvPr id="27652" name="Picture 2" descr="D:\docs\Descktop\cart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316413" cy="3887787"/>
          </a:xfrm>
        </p:spPr>
      </p:pic>
    </p:spTree>
    <p:extLst>
      <p:ext uri="{BB962C8B-B14F-4D97-AF65-F5344CB8AC3E}">
        <p14:creationId xmlns:p14="http://schemas.microsoft.com/office/powerpoint/2010/main" val="10813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3850" y="304801"/>
            <a:ext cx="8280400" cy="1295400"/>
          </a:xfrm>
        </p:spPr>
        <p:txBody>
          <a:bodyPr>
            <a:normAutofit fontScale="90000"/>
          </a:bodyPr>
          <a:lstStyle/>
          <a:p>
            <a:r>
              <a:rPr lang="en-US" altLang="en-US" sz="2700" dirty="0" smtClean="0"/>
              <a:t>Continuous Advocacy and Strengthening of the Capacities of  prisons authorities and staff is very important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18228" r="-53" b="2319"/>
          <a:stretch>
            <a:fillRect/>
          </a:stretch>
        </p:blipFill>
        <p:spPr>
          <a:xfrm>
            <a:off x="250825" y="1989138"/>
            <a:ext cx="3184525" cy="2441575"/>
          </a:xfrm>
          <a:noFill/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49425"/>
            <a:ext cx="5040312" cy="24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 descr="C:\Users\ELENA\Desktop\12314561_1639874516263018_1845115231005537561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9" r="-1418" b="5867"/>
          <a:stretch>
            <a:fillRect/>
          </a:stretch>
        </p:blipFill>
        <p:spPr bwMode="auto">
          <a:xfrm>
            <a:off x="30163" y="4005263"/>
            <a:ext cx="41656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C:\Users\ELENA\Desktop\1501318_654662264589496_4779655714907494386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-154"/>
          <a:stretch>
            <a:fillRect/>
          </a:stretch>
        </p:blipFill>
        <p:spPr>
          <a:xfrm>
            <a:off x="4222750" y="4246563"/>
            <a:ext cx="4248150" cy="191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High-level advocacy and policy dialogs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half" idx="2"/>
          </p:nvPr>
        </p:nvSpPr>
        <p:spPr>
          <a:xfrm>
            <a:off x="5854700" y="1143001"/>
            <a:ext cx="3022600" cy="449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Brain Ring Intellectual contest  for inmates 2013 and 2014 on the occasion of the WDD</a:t>
            </a: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628775"/>
            <a:ext cx="4864100" cy="1728788"/>
          </a:xfrm>
          <a:noFill/>
        </p:spPr>
      </p:pic>
      <p:pic>
        <p:nvPicPr>
          <p:cNvPr id="29701" name="Picture 3" descr="C:\Users\ELENA\Desktop\175788_425142564266905_1014884772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02418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4276725"/>
            <a:ext cx="344487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5" descr="C:\Users\ELENA\Desktop\12339251_858512464266837_4306234949290226344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8249" r="11777" b="3609"/>
          <a:stretch>
            <a:fillRect/>
          </a:stretch>
        </p:blipFill>
        <p:spPr bwMode="auto">
          <a:xfrm>
            <a:off x="2501900" y="3500438"/>
            <a:ext cx="337026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8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32BFF2-D7A7-4B85-815F-10B2DEB64F21}"/>
</file>

<file path=customXml/itemProps2.xml><?xml version="1.0" encoding="utf-8"?>
<ds:datastoreItem xmlns:ds="http://schemas.openxmlformats.org/officeDocument/2006/customXml" ds:itemID="{18977DB3-6841-4F79-B951-4C1E4BF02C20}"/>
</file>

<file path=customXml/itemProps3.xml><?xml version="1.0" encoding="utf-8"?>
<ds:datastoreItem xmlns:ds="http://schemas.openxmlformats.org/officeDocument/2006/customXml" ds:itemID="{E4B077FF-5CBD-493A-B640-6246F7D39A70}"/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1103</Words>
  <Application>Microsoft Office PowerPoint</Application>
  <PresentationFormat>On-screen Show (4:3)</PresentationFormat>
  <Paragraphs>152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Calibri</vt:lpstr>
      <vt:lpstr>Georgia</vt:lpstr>
      <vt:lpstr>Times New Roman</vt:lpstr>
      <vt:lpstr>Wingdings</vt:lpstr>
      <vt:lpstr>Office Theme</vt:lpstr>
      <vt:lpstr>The Right to health in Moldovan prisons: HIV/TB/HCV aspects</vt:lpstr>
      <vt:lpstr>General Overview</vt:lpstr>
      <vt:lpstr>PowerPoint Presentation</vt:lpstr>
      <vt:lpstr>PowerPoint Presentation</vt:lpstr>
      <vt:lpstr>Currently, the Moldovan prison system is implementing 13 out of 15 interventions recommended within the comprehensive package of services for PWIDs in prisons</vt:lpstr>
      <vt:lpstr>The Most Important Implementation Steps</vt:lpstr>
      <vt:lpstr> Under the guidance of UNODC Moldova in partnership with the DPI, 2013-2014, 2 Guiding Procedure Manuals for prison medical services in implementing NSP and OST programs, approved by via DPI Ordinance 237/17.08.2014 and 237/19.08.2014</vt:lpstr>
      <vt:lpstr>Continuous Advocacy and Strengthening of the Capacities of  prisons authorities and staff is very important </vt:lpstr>
      <vt:lpstr>High-level advocacy and policy dialogs</vt:lpstr>
      <vt:lpstr>Monitoring of the right to health </vt:lpstr>
      <vt:lpstr>  Impact of intervention IBSS results amongst inmates show a decrease in blood-borne diseases such as HIV and viral Hepatitis                                                                                                        * no publicate data (preliminary results)  </vt:lpstr>
      <vt:lpstr> </vt:lpstr>
      <vt:lpstr>Thank you for the key-partners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Comprehensive Package of Services in Moldovan Prisons</dc:title>
  <dc:creator>Ina Tcaci</dc:creator>
  <cp:lastModifiedBy>Svetlana Doltu</cp:lastModifiedBy>
  <cp:revision>107</cp:revision>
  <dcterms:created xsi:type="dcterms:W3CDTF">2015-10-12T12:55:17Z</dcterms:created>
  <dcterms:modified xsi:type="dcterms:W3CDTF">2017-09-29T11:32:11Z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