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xls" ContentType="application/vnd.ms-exce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png" ContentType="image/png"/>
  <Default Extension="bin" ContentType="application/vnd.openxmlformats-officedocument.oleObject"/>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emf" ContentType="image/x-emf"/>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Default Extension="vml" ContentType="application/vnd.openxmlformats-officedocument.vmlDrawing"/>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7" r:id="rId3"/>
    <p:sldId id="258" r:id="rId4"/>
    <p:sldId id="260" r:id="rId5"/>
    <p:sldId id="261" r:id="rId6"/>
    <p:sldId id="286" r:id="rId7"/>
    <p:sldId id="287" r:id="rId8"/>
    <p:sldId id="288" r:id="rId9"/>
    <p:sldId id="289" r:id="rId10"/>
    <p:sldId id="290" r:id="rId11"/>
    <p:sldId id="291" r:id="rId12"/>
    <p:sldId id="295" r:id="rId13"/>
    <p:sldId id="296" r:id="rId14"/>
    <p:sldId id="292" r:id="rId15"/>
    <p:sldId id="298" r:id="rId16"/>
    <p:sldId id="297" r:id="rId17"/>
    <p:sldId id="293" r:id="rId18"/>
    <p:sldId id="294" r:id="rId19"/>
  </p:sldIdLst>
  <p:sldSz cx="9144000" cy="6858000" type="screen4x3"/>
  <p:notesSz cx="697388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0817" autoAdjust="0"/>
  </p:normalViewPr>
  <p:slideViewPr>
    <p:cSldViewPr>
      <p:cViewPr varScale="1">
        <p:scale>
          <a:sx n="52" d="100"/>
          <a:sy n="52" d="100"/>
        </p:scale>
        <p:origin x="-72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018" cy="461804"/>
          </a:xfrm>
          <a:prstGeom prst="rect">
            <a:avLst/>
          </a:prstGeom>
        </p:spPr>
        <p:txBody>
          <a:bodyPr vert="horz" lIns="92620" tIns="46310" rIns="92620" bIns="46310" rtlCol="0"/>
          <a:lstStyle>
            <a:lvl1pPr algn="l">
              <a:defRPr sz="1200"/>
            </a:lvl1pPr>
          </a:lstStyle>
          <a:p>
            <a:endParaRPr lang="en-US"/>
          </a:p>
        </p:txBody>
      </p:sp>
      <p:sp>
        <p:nvSpPr>
          <p:cNvPr id="3" name="Date Placeholder 2"/>
          <p:cNvSpPr>
            <a:spLocks noGrp="1"/>
          </p:cNvSpPr>
          <p:nvPr>
            <p:ph type="dt" idx="1"/>
          </p:nvPr>
        </p:nvSpPr>
        <p:spPr>
          <a:xfrm>
            <a:off x="3950256" y="0"/>
            <a:ext cx="3022018" cy="461804"/>
          </a:xfrm>
          <a:prstGeom prst="rect">
            <a:avLst/>
          </a:prstGeom>
        </p:spPr>
        <p:txBody>
          <a:bodyPr vert="horz" lIns="92620" tIns="46310" rIns="92620" bIns="46310" rtlCol="0"/>
          <a:lstStyle>
            <a:lvl1pPr algn="r">
              <a:defRPr sz="1200"/>
            </a:lvl1pPr>
          </a:lstStyle>
          <a:p>
            <a:fld id="{0EA62DC4-B8CB-45E0-AB4D-519F1BBD83BD}" type="datetimeFigureOut">
              <a:rPr lang="en-US" smtClean="0"/>
              <a:t>3/24/2014</a:t>
            </a:fld>
            <a:endParaRPr lang="en-US"/>
          </a:p>
        </p:txBody>
      </p:sp>
      <p:sp>
        <p:nvSpPr>
          <p:cNvPr id="4" name="Slide Image Placeholder 3"/>
          <p:cNvSpPr>
            <a:spLocks noGrp="1" noRot="1" noChangeAspect="1"/>
          </p:cNvSpPr>
          <p:nvPr>
            <p:ph type="sldImg" idx="2"/>
          </p:nvPr>
        </p:nvSpPr>
        <p:spPr>
          <a:xfrm>
            <a:off x="1177925" y="692150"/>
            <a:ext cx="4618038" cy="3463925"/>
          </a:xfrm>
          <a:prstGeom prst="rect">
            <a:avLst/>
          </a:prstGeom>
          <a:noFill/>
          <a:ln w="12700">
            <a:solidFill>
              <a:prstClr val="black"/>
            </a:solidFill>
          </a:ln>
        </p:spPr>
        <p:txBody>
          <a:bodyPr vert="horz" lIns="92620" tIns="46310" rIns="92620" bIns="46310" rtlCol="0" anchor="ctr"/>
          <a:lstStyle/>
          <a:p>
            <a:endParaRPr lang="en-US"/>
          </a:p>
        </p:txBody>
      </p:sp>
      <p:sp>
        <p:nvSpPr>
          <p:cNvPr id="5" name="Notes Placeholder 4"/>
          <p:cNvSpPr>
            <a:spLocks noGrp="1"/>
          </p:cNvSpPr>
          <p:nvPr>
            <p:ph type="body" sz="quarter" idx="3"/>
          </p:nvPr>
        </p:nvSpPr>
        <p:spPr>
          <a:xfrm>
            <a:off x="697389" y="4387136"/>
            <a:ext cx="5579110" cy="4156234"/>
          </a:xfrm>
          <a:prstGeom prst="rect">
            <a:avLst/>
          </a:prstGeom>
        </p:spPr>
        <p:txBody>
          <a:bodyPr vert="horz" lIns="92620" tIns="46310" rIns="92620" bIns="4631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22018" cy="461804"/>
          </a:xfrm>
          <a:prstGeom prst="rect">
            <a:avLst/>
          </a:prstGeom>
        </p:spPr>
        <p:txBody>
          <a:bodyPr vert="horz" lIns="92620" tIns="46310" rIns="92620" bIns="46310" rtlCol="0" anchor="b"/>
          <a:lstStyle>
            <a:lvl1pPr algn="l">
              <a:defRPr sz="1200"/>
            </a:lvl1pPr>
          </a:lstStyle>
          <a:p>
            <a:endParaRPr lang="en-US"/>
          </a:p>
        </p:txBody>
      </p:sp>
      <p:sp>
        <p:nvSpPr>
          <p:cNvPr id="7" name="Slide Number Placeholder 6"/>
          <p:cNvSpPr>
            <a:spLocks noGrp="1"/>
          </p:cNvSpPr>
          <p:nvPr>
            <p:ph type="sldNum" sz="quarter" idx="5"/>
          </p:nvPr>
        </p:nvSpPr>
        <p:spPr>
          <a:xfrm>
            <a:off x="3950256" y="8772668"/>
            <a:ext cx="3022018" cy="461804"/>
          </a:xfrm>
          <a:prstGeom prst="rect">
            <a:avLst/>
          </a:prstGeom>
        </p:spPr>
        <p:txBody>
          <a:bodyPr vert="horz" lIns="92620" tIns="46310" rIns="92620" bIns="46310" rtlCol="0" anchor="b"/>
          <a:lstStyle>
            <a:lvl1pPr algn="r">
              <a:defRPr sz="1200"/>
            </a:lvl1pPr>
          </a:lstStyle>
          <a:p>
            <a:fld id="{047D4EEA-CCE9-45D6-A248-079E2073962F}" type="slidenum">
              <a:rPr lang="en-US" smtClean="0"/>
              <a:t>‹#›</a:t>
            </a:fld>
            <a:endParaRPr lang="en-US"/>
          </a:p>
        </p:txBody>
      </p:sp>
    </p:spTree>
    <p:extLst>
      <p:ext uri="{BB962C8B-B14F-4D97-AF65-F5344CB8AC3E}">
        <p14:creationId xmlns:p14="http://schemas.microsoft.com/office/powerpoint/2010/main" val="309003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4DEAD2-1591-4A81-AA7E-38246F009FD6}" type="slidenum">
              <a:rPr lang="en-US" smtClean="0"/>
              <a:pPr>
                <a:defRPr/>
              </a:pPr>
              <a:t>1</a:t>
            </a:fld>
            <a:endParaRPr lang="en-US" dirty="0"/>
          </a:p>
        </p:txBody>
      </p:sp>
    </p:spTree>
    <p:extLst>
      <p:ext uri="{BB962C8B-B14F-4D97-AF65-F5344CB8AC3E}">
        <p14:creationId xmlns:p14="http://schemas.microsoft.com/office/powerpoint/2010/main" val="185519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Medicaid safety net</a:t>
            </a:r>
          </a:p>
          <a:p>
            <a:pPr lvl="3"/>
            <a:r>
              <a:rPr lang="en-US" dirty="0"/>
              <a:t>Establishing financial eligibility standards for Medicaid coverage and determining level of disability needed to qualify for services</a:t>
            </a:r>
          </a:p>
          <a:p>
            <a:pPr lvl="2"/>
            <a:r>
              <a:rPr lang="en-US" dirty="0"/>
              <a:t>LTSS “balancing”</a:t>
            </a:r>
          </a:p>
          <a:p>
            <a:pPr lvl="3"/>
            <a:r>
              <a:rPr lang="en-US" dirty="0"/>
              <a:t>People who need LTSS can choose </a:t>
            </a:r>
            <a:r>
              <a:rPr lang="en-US" dirty="0" err="1"/>
              <a:t>noninstitutional</a:t>
            </a:r>
            <a:r>
              <a:rPr lang="en-US" dirty="0"/>
              <a:t> options for care</a:t>
            </a:r>
          </a:p>
          <a:p>
            <a:pPr lvl="2"/>
            <a:r>
              <a:rPr lang="en-US" dirty="0"/>
              <a:t>Maximizing consumer choice of LTSS options</a:t>
            </a:r>
          </a:p>
          <a:p>
            <a:pPr lvl="3"/>
            <a:r>
              <a:rPr lang="en-US" dirty="0"/>
              <a:t>“options counseling” and nursing home diversion programs that gear users toward Home and community based services (HCBS) rather than institutional settings</a:t>
            </a:r>
          </a:p>
          <a:p>
            <a:pPr lvl="2"/>
            <a:r>
              <a:rPr lang="en-US" dirty="0"/>
              <a:t>Consumer direction </a:t>
            </a:r>
          </a:p>
          <a:p>
            <a:pPr lvl="3"/>
            <a:r>
              <a:rPr lang="en-US" dirty="0"/>
              <a:t>Give people who use LTSS the option to direct their own services in publicly funded programs</a:t>
            </a:r>
          </a:p>
          <a:p>
            <a:pPr lvl="3"/>
            <a:r>
              <a:rPr lang="en-US" dirty="0"/>
              <a:t>Expand available workforce</a:t>
            </a:r>
          </a:p>
          <a:p>
            <a:pPr lvl="2"/>
            <a:r>
              <a:rPr lang="en-US" dirty="0"/>
              <a:t>Nursing home residents with low care needs</a:t>
            </a:r>
          </a:p>
          <a:p>
            <a:pPr lvl="3"/>
            <a:r>
              <a:rPr lang="en-US" dirty="0"/>
              <a:t>Federal grants to help states move nursing home residents who want to return to their community</a:t>
            </a:r>
          </a:p>
          <a:p>
            <a:pPr lvl="2"/>
            <a:r>
              <a:rPr lang="en-US" dirty="0"/>
              <a:t>Pressure sores among nursing home residents</a:t>
            </a:r>
          </a:p>
          <a:p>
            <a:pPr lvl="3"/>
            <a:r>
              <a:rPr lang="en-US" dirty="0"/>
              <a:t>Establish and enforce high standards for providers and monitor quality of care nursing home proves</a:t>
            </a:r>
          </a:p>
          <a:p>
            <a:pPr lvl="4"/>
            <a:r>
              <a:rPr lang="en-US" dirty="0"/>
              <a:t>Every state has a publicly funded nursing home ombudsman program</a:t>
            </a:r>
          </a:p>
          <a:p>
            <a:pPr lvl="2"/>
            <a:r>
              <a:rPr lang="en-US" dirty="0"/>
              <a:t>Preventing hospitalizations</a:t>
            </a:r>
          </a:p>
          <a:p>
            <a:pPr lvl="3"/>
            <a:r>
              <a:rPr lang="en-US" dirty="0"/>
              <a:t>Integrate primary, acute, chronic, and long-term services</a:t>
            </a:r>
          </a:p>
          <a:p>
            <a:pPr lvl="2"/>
            <a:r>
              <a:rPr lang="en-US" dirty="0"/>
              <a:t>Nurse delegation</a:t>
            </a:r>
          </a:p>
          <a:p>
            <a:pPr lvl="3"/>
            <a:r>
              <a:rPr lang="en-US" dirty="0"/>
              <a:t>Change nurse practice laws to save money b/c it broadens the type of workers who can perform specific tasks </a:t>
            </a:r>
          </a:p>
          <a:p>
            <a:endParaRPr lang="en-US" dirty="0"/>
          </a:p>
        </p:txBody>
      </p:sp>
      <p:sp>
        <p:nvSpPr>
          <p:cNvPr id="4" name="Slide Number Placeholder 3"/>
          <p:cNvSpPr>
            <a:spLocks noGrp="1"/>
          </p:cNvSpPr>
          <p:nvPr>
            <p:ph type="sldNum" sz="quarter" idx="10"/>
          </p:nvPr>
        </p:nvSpPr>
        <p:spPr/>
        <p:txBody>
          <a:bodyPr/>
          <a:lstStyle/>
          <a:p>
            <a:fld id="{047D4EEA-CCE9-45D6-A248-079E2073962F}" type="slidenum">
              <a:rPr lang="en-US" smtClean="0"/>
              <a:t>12</a:t>
            </a:fld>
            <a:endParaRPr lang="en-US"/>
          </a:p>
        </p:txBody>
      </p:sp>
    </p:spTree>
    <p:extLst>
      <p:ext uri="{BB962C8B-B14F-4D97-AF65-F5344CB8AC3E}">
        <p14:creationId xmlns:p14="http://schemas.microsoft.com/office/powerpoint/2010/main" val="1159172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and, what is key, is that the lowest performing states have the most to gain by taking advantage of what the </a:t>
            </a:r>
            <a:r>
              <a:rPr lang="en-US" sz="2400" i="1" dirty="0" smtClean="0"/>
              <a:t>ACA</a:t>
            </a:r>
            <a:r>
              <a:rPr lang="en-US" sz="2400" dirty="0" smtClean="0"/>
              <a:t> is offering.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 they need somewhere where they can go for advice, information, answers to questions, respite, and support.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These two factors coupled together indicate that a more efficient and reliable LTSS needs to be available to older people and those with disabilities to make sure that they can receive high-quality care, maintain as much independence as they can, and overall, get the help they need. </a:t>
            </a:r>
          </a:p>
          <a:p>
            <a:endParaRPr lang="en-US" dirty="0"/>
          </a:p>
        </p:txBody>
      </p:sp>
      <p:sp>
        <p:nvSpPr>
          <p:cNvPr id="4" name="Slide Number Placeholder 3"/>
          <p:cNvSpPr>
            <a:spLocks noGrp="1"/>
          </p:cNvSpPr>
          <p:nvPr>
            <p:ph type="sldNum" sz="quarter" idx="10"/>
          </p:nvPr>
        </p:nvSpPr>
        <p:spPr/>
        <p:txBody>
          <a:bodyPr/>
          <a:lstStyle/>
          <a:p>
            <a:fld id="{047D4EEA-CCE9-45D6-A248-079E2073962F}" type="slidenum">
              <a:rPr lang="en-US" smtClean="0"/>
              <a:t>13</a:t>
            </a:fld>
            <a:endParaRPr lang="en-US"/>
          </a:p>
        </p:txBody>
      </p:sp>
    </p:spTree>
    <p:extLst>
      <p:ext uri="{BB962C8B-B14F-4D97-AF65-F5344CB8AC3E}">
        <p14:creationId xmlns:p14="http://schemas.microsoft.com/office/powerpoint/2010/main" val="1094215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by pushing existing NY Connects Program to provide outreach and public education to caregivers and the public</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that will keep seniors at home longer</a:t>
            </a:r>
          </a:p>
          <a:p>
            <a:endParaRPr lang="en-US" dirty="0"/>
          </a:p>
        </p:txBody>
      </p:sp>
      <p:sp>
        <p:nvSpPr>
          <p:cNvPr id="4" name="Slide Number Placeholder 3"/>
          <p:cNvSpPr>
            <a:spLocks noGrp="1"/>
          </p:cNvSpPr>
          <p:nvPr>
            <p:ph type="sldNum" sz="quarter" idx="10"/>
          </p:nvPr>
        </p:nvSpPr>
        <p:spPr/>
        <p:txBody>
          <a:bodyPr/>
          <a:lstStyle/>
          <a:p>
            <a:fld id="{047D4EEA-CCE9-45D6-A248-079E2073962F}" type="slidenum">
              <a:rPr lang="en-US" smtClean="0"/>
              <a:t>15</a:t>
            </a:fld>
            <a:endParaRPr lang="en-US"/>
          </a:p>
        </p:txBody>
      </p:sp>
    </p:spTree>
    <p:extLst>
      <p:ext uri="{BB962C8B-B14F-4D97-AF65-F5344CB8AC3E}">
        <p14:creationId xmlns:p14="http://schemas.microsoft.com/office/powerpoint/2010/main" val="3317781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Thank you, and thank you to NYU and my colleagues on this panel for allowing me to be a part of this important panel.   For those who may not be familiar, let me give you a little background as to AARP. AARP is a nonprofit, nonpartisan social welfare organization with a membership of more than 37 million that helps people turn their goals and dreams into real possibilities, </a:t>
            </a:r>
            <a:r>
              <a:rPr lang="en-US" sz="1400" dirty="0" smtClean="0"/>
              <a:t>strengthens </a:t>
            </a:r>
            <a:r>
              <a:rPr lang="en-US" sz="1400" dirty="0" err="1"/>
              <a:t>communitities</a:t>
            </a:r>
            <a:r>
              <a:rPr lang="en-US" sz="1400" dirty="0"/>
              <a:t> and fights for the issues that matter most to families– such as health care, employment security and retirement planning.   AARP was founded in 1958 by Ethel Percy Andrus, a retired educator from</a:t>
            </a:r>
          </a:p>
          <a:p>
            <a:r>
              <a:rPr lang="en-US" sz="1400" dirty="0"/>
              <a:t>California. AARP has offices in all 50 states, the District of Columbia, Puerto Rico</a:t>
            </a:r>
          </a:p>
          <a:p>
            <a:r>
              <a:rPr lang="en-US" sz="1400" dirty="0"/>
              <a:t>and the U.S. Virgin Islands. AARP is governed by a 22-member volunteer Board</a:t>
            </a:r>
          </a:p>
          <a:p>
            <a:r>
              <a:rPr lang="en-US" sz="1400" dirty="0"/>
              <a:t>Of Directors. </a:t>
            </a:r>
          </a:p>
          <a:p>
            <a:endParaRPr lang="en-US" dirty="0"/>
          </a:p>
        </p:txBody>
      </p:sp>
      <p:sp>
        <p:nvSpPr>
          <p:cNvPr id="4" name="Slide Number Placeholder 3"/>
          <p:cNvSpPr>
            <a:spLocks noGrp="1"/>
          </p:cNvSpPr>
          <p:nvPr>
            <p:ph type="sldNum" sz="quarter" idx="10"/>
          </p:nvPr>
        </p:nvSpPr>
        <p:spPr/>
        <p:txBody>
          <a:bodyPr/>
          <a:lstStyle/>
          <a:p>
            <a:pPr>
              <a:defRPr/>
            </a:pPr>
            <a:fld id="{304DEAD2-1591-4A81-AA7E-38246F009FD6}" type="slidenum">
              <a:rPr lang="en-US" smtClean="0"/>
              <a:pPr>
                <a:defRPr/>
              </a:pPr>
              <a:t>2</a:t>
            </a:fld>
            <a:endParaRPr lang="en-US" dirty="0"/>
          </a:p>
        </p:txBody>
      </p:sp>
    </p:spTree>
    <p:extLst>
      <p:ext uri="{BB962C8B-B14F-4D97-AF65-F5344CB8AC3E}">
        <p14:creationId xmlns:p14="http://schemas.microsoft.com/office/powerpoint/2010/main" val="3362253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a:t>
            </a:r>
            <a:r>
              <a:rPr lang="en-US" baseline="0" dirty="0" smtClean="0"/>
              <a:t> say a picture tells a 1000 words, I hope this explains why we at AARP take our work so seriously.  </a:t>
            </a:r>
            <a:endParaRPr lang="en-US" dirty="0" smtClean="0"/>
          </a:p>
          <a:p>
            <a:endParaRPr lang="en-US" dirty="0" smtClean="0"/>
          </a:p>
          <a:p>
            <a:r>
              <a:rPr lang="en-US" dirty="0" smtClean="0"/>
              <a:t>Today one out of every nine persons in the world is aged 60 or over. There</a:t>
            </a:r>
            <a:r>
              <a:rPr lang="en-US" baseline="0" dirty="0" smtClean="0"/>
              <a:t> are two trends, driving this phenomena, lower birth rates and increased longevity.  Although Europe, the US and Japan have aged, by 2040 Korea will be the oldest country in the world, to quote the </a:t>
            </a:r>
            <a:r>
              <a:rPr lang="en-US" dirty="0">
                <a:latin typeface="Arial" charset="0"/>
              </a:rPr>
              <a:t>Korean Times, South Korea will have the highest proportion of senior citizens in the world by 2050 – 37.3 percent. They project to beat Japan (36.5%), Italy (34.4%), and the U.S. (21.1%). The global elderly population is expected to be 15.9 percent in 2050, according to projections by the United Nations. There are 36 million senior citizens in the U.S. today but this will grow to 87 million by 2050.  However, with longevity we have seen an increase in chronic disease, viz., cardiovascular, respiratory, cancer, tuberculosis and </a:t>
            </a:r>
            <a:r>
              <a:rPr lang="en-US" dirty="0" err="1">
                <a:latin typeface="Arial" charset="0"/>
              </a:rPr>
              <a:t>alzheimers</a:t>
            </a:r>
            <a:r>
              <a:rPr lang="en-US" dirty="0">
                <a:latin typeface="Arial" charset="0"/>
              </a:rPr>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04DEAD2-1591-4A81-AA7E-38246F009FD6}" type="slidenum">
              <a:rPr lang="en-US" smtClean="0"/>
              <a:pPr>
                <a:defRPr/>
              </a:pPr>
              <a:t>3</a:t>
            </a:fld>
            <a:endParaRPr lang="en-US" dirty="0"/>
          </a:p>
        </p:txBody>
      </p:sp>
    </p:spTree>
    <p:extLst>
      <p:ext uri="{BB962C8B-B14F-4D97-AF65-F5344CB8AC3E}">
        <p14:creationId xmlns:p14="http://schemas.microsoft.com/office/powerpoint/2010/main" val="94082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 emphasize how many individuals</a:t>
            </a:r>
            <a:r>
              <a:rPr lang="en-US" baseline="0" dirty="0" smtClean="0"/>
              <a:t> are involved in family caregiving AARP’s public policy institute has published reports.  Valuing the Invaluable,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smtClean="0"/>
              <a:t>“Average” caregiver: 49 </a:t>
            </a:r>
            <a:r>
              <a:rPr lang="en-US" sz="1200" kern="0" dirty="0" err="1" smtClean="0"/>
              <a:t>yr.old</a:t>
            </a:r>
            <a:r>
              <a:rPr lang="en-US" sz="1200" kern="0" dirty="0" smtClean="0"/>
              <a:t> woman who works outside the home and spends 20 hrs./wk. providing unpaid care to her mother for nearly 5 yrs. </a:t>
            </a:r>
          </a:p>
          <a:p>
            <a:endParaRPr lang="en-US" dirty="0" smtClean="0"/>
          </a:p>
          <a:p>
            <a:r>
              <a:rPr lang="en-US" dirty="0" smtClean="0"/>
              <a:t>More than</a:t>
            </a:r>
            <a:r>
              <a:rPr lang="en-US" baseline="0" dirty="0" smtClean="0"/>
              <a:t> the cost of </a:t>
            </a:r>
            <a:r>
              <a:rPr lang="en-US" baseline="0" dirty="0" err="1" smtClean="0"/>
              <a:t>medicare</a:t>
            </a:r>
            <a:r>
              <a:rPr lang="en-US" baseline="0" dirty="0" smtClean="0"/>
              <a:t> and </a:t>
            </a:r>
            <a:r>
              <a:rPr lang="en-US" baseline="0" dirty="0" err="1" smtClean="0"/>
              <a:t>medicaid</a:t>
            </a:r>
            <a:r>
              <a:rPr lang="en-US" baseline="0" dirty="0" smtClean="0"/>
              <a:t> together.   </a:t>
            </a:r>
          </a:p>
          <a:p>
            <a:endParaRPr lang="en-US" baseline="0" dirty="0" smtClean="0"/>
          </a:p>
          <a:p>
            <a:r>
              <a:rPr lang="en-US" dirty="0">
                <a:solidFill>
                  <a:srgbClr val="7030A0"/>
                </a:solidFill>
              </a:rPr>
              <a:t>42.1 million </a:t>
            </a:r>
            <a:r>
              <a:rPr lang="en-US" dirty="0"/>
              <a:t>family caregivers in the U.S. provided care to an adult with limitations in daily activities at any given point in time</a:t>
            </a:r>
          </a:p>
          <a:p>
            <a:r>
              <a:rPr lang="en-US" dirty="0">
                <a:solidFill>
                  <a:srgbClr val="7030A0"/>
                </a:solidFill>
              </a:rPr>
              <a:t>61.6 million </a:t>
            </a:r>
            <a:r>
              <a:rPr lang="en-US" dirty="0"/>
              <a:t>provided care at some time during the </a:t>
            </a:r>
            <a:r>
              <a:rPr lang="en-US" dirty="0" smtClean="0"/>
              <a:t>year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smtClean="0"/>
              <a:t>Caregivers are likely to experience reduced pension and social security benefits and wages, along with limited access to 401(l) plans.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smtClean="0"/>
              <a:t>. This was related to: replacing employees, absenteeism, care crises, workday interruptions, unpaid leave, supervisory time, etc.   </a:t>
            </a:r>
          </a:p>
          <a:p>
            <a:endParaRPr lang="en-US" dirty="0"/>
          </a:p>
          <a:p>
            <a:r>
              <a:rPr lang="en-US" dirty="0"/>
              <a:t>Estimated economic value of unpaid </a:t>
            </a:r>
          </a:p>
          <a:p>
            <a:r>
              <a:rPr lang="en-US" dirty="0"/>
              <a:t>contributions was about </a:t>
            </a:r>
            <a:r>
              <a:rPr lang="en-US" dirty="0">
                <a:solidFill>
                  <a:srgbClr val="C00000"/>
                </a:solidFill>
              </a:rPr>
              <a:t>$450 billion </a:t>
            </a:r>
          </a:p>
          <a:p>
            <a:r>
              <a:rPr lang="en-US" dirty="0"/>
              <a:t>from an estimated  </a:t>
            </a:r>
            <a:r>
              <a:rPr lang="en-US" dirty="0">
                <a:solidFill>
                  <a:srgbClr val="0070C0"/>
                </a:solidFill>
              </a:rPr>
              <a:t>$375 billion in 2007</a:t>
            </a:r>
            <a:endParaRPr lang="en-US" dirty="0"/>
          </a:p>
          <a:p>
            <a:endParaRPr lang="en-US" dirty="0" smtClean="0"/>
          </a:p>
        </p:txBody>
      </p:sp>
      <p:sp>
        <p:nvSpPr>
          <p:cNvPr id="4" name="Slide Number Placeholder 3"/>
          <p:cNvSpPr>
            <a:spLocks noGrp="1"/>
          </p:cNvSpPr>
          <p:nvPr>
            <p:ph type="sldNum" sz="quarter" idx="10"/>
          </p:nvPr>
        </p:nvSpPr>
        <p:spPr/>
        <p:txBody>
          <a:bodyPr/>
          <a:lstStyle/>
          <a:p>
            <a:pPr>
              <a:defRPr/>
            </a:pPr>
            <a:fld id="{304DEAD2-1591-4A81-AA7E-38246F009FD6}" type="slidenum">
              <a:rPr lang="en-US" smtClean="0"/>
              <a:pPr>
                <a:defRPr/>
              </a:pPr>
              <a:t>4</a:t>
            </a:fld>
            <a:endParaRPr lang="en-US" dirty="0"/>
          </a:p>
        </p:txBody>
      </p:sp>
    </p:spTree>
    <p:extLst>
      <p:ext uri="{BB962C8B-B14F-4D97-AF65-F5344CB8AC3E}">
        <p14:creationId xmlns:p14="http://schemas.microsoft.com/office/powerpoint/2010/main" val="4127776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big as many country GDPs Belgium’s GDP </a:t>
            </a:r>
            <a:r>
              <a:rPr lang="en-US" baseline="0" smtClean="0"/>
              <a:t>471 billion</a:t>
            </a:r>
            <a:endParaRPr lang="en-US" dirty="0"/>
          </a:p>
        </p:txBody>
      </p:sp>
      <p:sp>
        <p:nvSpPr>
          <p:cNvPr id="4" name="Slide Number Placeholder 3"/>
          <p:cNvSpPr>
            <a:spLocks noGrp="1"/>
          </p:cNvSpPr>
          <p:nvPr>
            <p:ph type="sldNum" sz="quarter" idx="10"/>
          </p:nvPr>
        </p:nvSpPr>
        <p:spPr/>
        <p:txBody>
          <a:bodyPr/>
          <a:lstStyle/>
          <a:p>
            <a:fld id="{047D4EEA-CCE9-45D6-A248-079E2073962F}" type="slidenum">
              <a:rPr lang="en-US" smtClean="0"/>
              <a:t>6</a:t>
            </a:fld>
            <a:endParaRPr lang="en-US"/>
          </a:p>
        </p:txBody>
      </p:sp>
    </p:spTree>
    <p:extLst>
      <p:ext uri="{BB962C8B-B14F-4D97-AF65-F5344CB8AC3E}">
        <p14:creationId xmlns:p14="http://schemas.microsoft.com/office/powerpoint/2010/main" val="228438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D4EEA-CCE9-45D6-A248-079E2073962F}" type="slidenum">
              <a:rPr lang="en-US" smtClean="0"/>
              <a:t>7</a:t>
            </a:fld>
            <a:endParaRPr lang="en-US"/>
          </a:p>
        </p:txBody>
      </p:sp>
    </p:spTree>
    <p:extLst>
      <p:ext uri="{BB962C8B-B14F-4D97-AF65-F5344CB8AC3E}">
        <p14:creationId xmlns:p14="http://schemas.microsoft.com/office/powerpoint/2010/main" val="1380927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Family members are part of the delivery of health care</a:t>
            </a:r>
          </a:p>
          <a:p>
            <a:pPr marL="800100" lvl="1" indent="-342900">
              <a:buFont typeface="Arial" pitchFamily="34" charset="0"/>
              <a:buChar char="•"/>
            </a:pPr>
            <a:r>
              <a:rPr lang="en-US" sz="2000" dirty="0" smtClean="0"/>
              <a:t>Until the mid-1990s, family care was augmented by some paid help</a:t>
            </a:r>
          </a:p>
          <a:p>
            <a:pPr marL="800100" lvl="1" indent="-342900">
              <a:buFont typeface="Arial" pitchFamily="34" charset="0"/>
              <a:buChar char="•"/>
            </a:pPr>
            <a:r>
              <a:rPr lang="en-US" sz="2000" dirty="0" smtClean="0"/>
              <a:t>That trend has reversed and more families are carrying the load alone</a:t>
            </a:r>
          </a:p>
          <a:p>
            <a:pPr marL="800100" lvl="1" indent="-342900">
              <a:buFont typeface="Arial" pitchFamily="34" charset="0"/>
              <a:buChar char="•"/>
            </a:pPr>
            <a:r>
              <a:rPr lang="en-US" sz="2000" dirty="0" smtClean="0"/>
              <a:t>Family caregivers are assisting older relatives/friends with higher rates of disability than in the past</a:t>
            </a:r>
          </a:p>
          <a:p>
            <a:pPr marL="457200" indent="-457200">
              <a:buFont typeface="Arial" pitchFamily="34" charset="0"/>
              <a:buChar char="•"/>
            </a:pPr>
            <a:endParaRPr lang="en-US" sz="2000" dirty="0" smtClean="0"/>
          </a:p>
          <a:p>
            <a:pPr marL="1257300" lvl="2" indent="-342900" defTabSz="0">
              <a:buFont typeface="Arial" pitchFamily="34" charset="0"/>
              <a:buChar char="•"/>
            </a:pPr>
            <a:r>
              <a:rPr lang="en-US" sz="2000" dirty="0" smtClean="0"/>
              <a:t>More likely to be providing hands-on and physically demanding and intimate personal help (bathing, using the toilet)</a:t>
            </a:r>
          </a:p>
          <a:p>
            <a:endParaRPr lang="en-US" dirty="0"/>
          </a:p>
        </p:txBody>
      </p:sp>
      <p:sp>
        <p:nvSpPr>
          <p:cNvPr id="4" name="Slide Number Placeholder 3"/>
          <p:cNvSpPr>
            <a:spLocks noGrp="1"/>
          </p:cNvSpPr>
          <p:nvPr>
            <p:ph type="sldNum" sz="quarter" idx="10"/>
          </p:nvPr>
        </p:nvSpPr>
        <p:spPr/>
        <p:txBody>
          <a:bodyPr/>
          <a:lstStyle/>
          <a:p>
            <a:fld id="{047D4EEA-CCE9-45D6-A248-079E2073962F}" type="slidenum">
              <a:rPr lang="en-US" smtClean="0"/>
              <a:t>8</a:t>
            </a:fld>
            <a:endParaRPr lang="en-US"/>
          </a:p>
        </p:txBody>
      </p:sp>
    </p:spTree>
    <p:extLst>
      <p:ext uri="{BB962C8B-B14F-4D97-AF65-F5344CB8AC3E}">
        <p14:creationId xmlns:p14="http://schemas.microsoft.com/office/powerpoint/2010/main" val="345667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itchFamily="34" charset="0"/>
              </a:rPr>
              <a:t>Repeat the main goals of the first Scorecard:</a:t>
            </a:r>
          </a:p>
          <a:p>
            <a:endParaRPr lang="en-US" dirty="0"/>
          </a:p>
        </p:txBody>
      </p:sp>
      <p:sp>
        <p:nvSpPr>
          <p:cNvPr id="4" name="Slide Number Placeholder 3"/>
          <p:cNvSpPr>
            <a:spLocks noGrp="1"/>
          </p:cNvSpPr>
          <p:nvPr>
            <p:ph type="sldNum" sz="quarter" idx="10"/>
          </p:nvPr>
        </p:nvSpPr>
        <p:spPr/>
        <p:txBody>
          <a:bodyPr/>
          <a:lstStyle/>
          <a:p>
            <a:fld id="{047D4EEA-CCE9-45D6-A248-079E2073962F}" type="slidenum">
              <a:rPr lang="en-US" smtClean="0"/>
              <a:t>10</a:t>
            </a:fld>
            <a:endParaRPr lang="en-US"/>
          </a:p>
        </p:txBody>
      </p:sp>
    </p:spTree>
    <p:extLst>
      <p:ext uri="{BB962C8B-B14F-4D97-AF65-F5344CB8AC3E}">
        <p14:creationId xmlns:p14="http://schemas.microsoft.com/office/powerpoint/2010/main" val="2816505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600" dirty="0" smtClean="0">
                <a:latin typeface="Calibri" pitchFamily="34" charset="0"/>
              </a:rPr>
              <a:t>Hawaii, Wisconsin, Iowa, Colorado, Maine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600" dirty="0" smtClean="0">
                <a:latin typeface="Calibri" pitchFamily="34" charset="0"/>
              </a:rPr>
              <a:t>Oklahoma, Indiana, Kentucky, Tennessee, Florida, Louisiana, Georgia, New York, Nevada</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600" dirty="0" smtClean="0">
                <a:latin typeface="Calibri" pitchFamily="34" charset="0"/>
              </a:rPr>
              <a:t>All states, even higher ranked ones, have areas of improvement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600" dirty="0" smtClean="0">
                <a:latin typeface="Calibri" pitchFamily="34" charset="0"/>
              </a:rPr>
              <a:t>policies dramatically affect consumer choice and affordability </a:t>
            </a:r>
          </a:p>
          <a:p>
            <a:endParaRPr lang="en-US" dirty="0"/>
          </a:p>
        </p:txBody>
      </p:sp>
      <p:sp>
        <p:nvSpPr>
          <p:cNvPr id="4" name="Slide Number Placeholder 3"/>
          <p:cNvSpPr>
            <a:spLocks noGrp="1"/>
          </p:cNvSpPr>
          <p:nvPr>
            <p:ph type="sldNum" sz="quarter" idx="10"/>
          </p:nvPr>
        </p:nvSpPr>
        <p:spPr/>
        <p:txBody>
          <a:bodyPr/>
          <a:lstStyle/>
          <a:p>
            <a:fld id="{047D4EEA-CCE9-45D6-A248-079E2073962F}" type="slidenum">
              <a:rPr lang="en-US" smtClean="0"/>
              <a:t>11</a:t>
            </a:fld>
            <a:endParaRPr lang="en-US"/>
          </a:p>
        </p:txBody>
      </p:sp>
    </p:spTree>
    <p:extLst>
      <p:ext uri="{BB962C8B-B14F-4D97-AF65-F5344CB8AC3E}">
        <p14:creationId xmlns:p14="http://schemas.microsoft.com/office/powerpoint/2010/main" val="1090583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75B4DB-35B1-4924-AA0B-F639DEC20F1E}"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4292B-80AC-4A0D-A713-9256EB960DE0}" type="slidenum">
              <a:rPr lang="en-US" smtClean="0"/>
              <a:t>‹#›</a:t>
            </a:fld>
            <a:endParaRPr lang="en-US"/>
          </a:p>
        </p:txBody>
      </p:sp>
    </p:spTree>
    <p:extLst>
      <p:ext uri="{BB962C8B-B14F-4D97-AF65-F5344CB8AC3E}">
        <p14:creationId xmlns:p14="http://schemas.microsoft.com/office/powerpoint/2010/main" val="2646940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5B4DB-35B1-4924-AA0B-F639DEC20F1E}"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4292B-80AC-4A0D-A713-9256EB960DE0}" type="slidenum">
              <a:rPr lang="en-US" smtClean="0"/>
              <a:t>‹#›</a:t>
            </a:fld>
            <a:endParaRPr lang="en-US"/>
          </a:p>
        </p:txBody>
      </p:sp>
    </p:spTree>
    <p:extLst>
      <p:ext uri="{BB962C8B-B14F-4D97-AF65-F5344CB8AC3E}">
        <p14:creationId xmlns:p14="http://schemas.microsoft.com/office/powerpoint/2010/main" val="3518243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5B4DB-35B1-4924-AA0B-F639DEC20F1E}"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4292B-80AC-4A0D-A713-9256EB960DE0}" type="slidenum">
              <a:rPr lang="en-US" smtClean="0"/>
              <a:t>‹#›</a:t>
            </a:fld>
            <a:endParaRPr lang="en-US"/>
          </a:p>
        </p:txBody>
      </p:sp>
    </p:spTree>
    <p:extLst>
      <p:ext uri="{BB962C8B-B14F-4D97-AF65-F5344CB8AC3E}">
        <p14:creationId xmlns:p14="http://schemas.microsoft.com/office/powerpoint/2010/main" val="179743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598488" y="4457700"/>
            <a:ext cx="6400800" cy="1181100"/>
          </a:xfrm>
        </p:spPr>
        <p:txBody>
          <a:bodyPr/>
          <a:lstStyle>
            <a:lvl1pPr marL="0" indent="0">
              <a:buFontTx/>
              <a:buNone/>
              <a:defRPr sz="2000">
                <a:solidFill>
                  <a:schemeClr val="bg1"/>
                </a:solidFill>
              </a:defRPr>
            </a:lvl1pPr>
          </a:lstStyle>
          <a:p>
            <a:r>
              <a:rPr lang="en-US"/>
              <a:t>Click to edit Master subtitle style</a:t>
            </a:r>
          </a:p>
        </p:txBody>
      </p:sp>
      <p:sp>
        <p:nvSpPr>
          <p:cNvPr id="4103" name="Rectangle 7"/>
          <p:cNvSpPr>
            <a:spLocks noGrp="1" noChangeArrowheads="1"/>
          </p:cNvSpPr>
          <p:nvPr>
            <p:ph type="ctrTitle"/>
          </p:nvPr>
        </p:nvSpPr>
        <p:spPr>
          <a:xfrm>
            <a:off x="604838" y="2667000"/>
            <a:ext cx="6923087" cy="1143000"/>
          </a:xfrm>
        </p:spPr>
        <p:txBody>
          <a:bodyPr/>
          <a:lstStyle>
            <a:lvl1pPr>
              <a:defRPr sz="4300"/>
            </a:lvl1pPr>
          </a:lstStyle>
          <a:p>
            <a:r>
              <a:rPr lang="en-US"/>
              <a:t>Click to edit Master title style</a:t>
            </a:r>
          </a:p>
        </p:txBody>
      </p:sp>
      <p:sp>
        <p:nvSpPr>
          <p:cNvPr id="4" name="Rectangle 5"/>
          <p:cNvSpPr>
            <a:spLocks noGrp="1" noChangeArrowheads="1"/>
          </p:cNvSpPr>
          <p:nvPr>
            <p:ph type="ftr" sz="quarter" idx="10"/>
          </p:nvPr>
        </p:nvSpPr>
        <p:spPr>
          <a:xfrm>
            <a:off x="3124200" y="6248400"/>
            <a:ext cx="2895600" cy="457200"/>
          </a:xfrm>
        </p:spPr>
        <p:txBody>
          <a:bodyPr/>
          <a:lstStyle>
            <a:lvl1pPr algn="ctr">
              <a:defRPr>
                <a:solidFill>
                  <a:schemeClr val="tx1"/>
                </a:solidFill>
                <a:latin typeface="TradeGothic LT" pitchFamily="34" charset="0"/>
              </a:defRPr>
            </a:lvl1pPr>
          </a:lstStyle>
          <a:p>
            <a:pPr>
              <a:defRPr/>
            </a:pPr>
            <a:endParaRPr lang="en-US">
              <a:solidFill>
                <a:srgbClr val="000000"/>
              </a:solidFill>
            </a:endParaRPr>
          </a:p>
        </p:txBody>
      </p:sp>
    </p:spTree>
    <p:extLst>
      <p:ext uri="{BB962C8B-B14F-4D97-AF65-F5344CB8AC3E}">
        <p14:creationId xmlns:p14="http://schemas.microsoft.com/office/powerpoint/2010/main" val="3923524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Red_Top_Wave.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43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bwMode="auto">
          <a:xfrm>
            <a:off x="7186613" y="6369050"/>
            <a:ext cx="14605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r>
              <a:rPr lang="en-US" sz="1000">
                <a:solidFill>
                  <a:srgbClr val="ED1B24"/>
                </a:solidFill>
              </a:rPr>
              <a:t>AARP</a:t>
            </a:r>
          </a:p>
        </p:txBody>
      </p:sp>
      <p:cxnSp>
        <p:nvCxnSpPr>
          <p:cNvPr id="6" name="Straight Connector 5"/>
          <p:cNvCxnSpPr/>
          <p:nvPr userDrawn="1"/>
        </p:nvCxnSpPr>
        <p:spPr>
          <a:xfrm rot="5400000">
            <a:off x="8549481" y="6488907"/>
            <a:ext cx="1381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9288" y="1724305"/>
            <a:ext cx="4992687" cy="588589"/>
          </a:xfrm>
        </p:spPr>
        <p:txBody>
          <a:bodyPr/>
          <a:lstStyle>
            <a:lvl1pPr>
              <a:defRPr lang="en-US" sz="3200" b="0" smtClean="0">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635000" y="2585665"/>
            <a:ext cx="8229600" cy="3163887"/>
          </a:xfrm>
        </p:spPr>
        <p:txBody>
          <a:bodyPr/>
          <a:lstStyle>
            <a:lvl1pPr marL="0" algn="l" defTabSz="0">
              <a:buFontTx/>
              <a:buNone/>
              <a:defRPr sz="2000" b="1">
                <a:latin typeface="+mn-lt"/>
              </a:defRPr>
            </a:lvl1pPr>
            <a:lvl2pPr marL="0" algn="l" defTabSz="0">
              <a:buFontTx/>
              <a:buNone/>
              <a:defRPr sz="2000" b="1">
                <a:latin typeface="+mn-lt"/>
              </a:defRPr>
            </a:lvl2pPr>
            <a:lvl3pPr marL="0" algn="l">
              <a:defRPr sz="1800" b="1">
                <a:latin typeface="+mn-lt"/>
              </a:defRPr>
            </a:lvl3pPr>
            <a:lvl4pPr marL="457200" algn="l">
              <a:buFont typeface="Arial Black" pitchFamily="34" charset="0"/>
              <a:buChar char="&gt;"/>
              <a:defRPr sz="1800" b="1"/>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3"/>
          <p:cNvSpPr>
            <a:spLocks noGrp="1"/>
          </p:cNvSpPr>
          <p:nvPr>
            <p:ph type="sldNum" sz="quarter" idx="10"/>
          </p:nvPr>
        </p:nvSpPr>
        <p:spPr>
          <a:xfrm>
            <a:off x="8569325" y="6364288"/>
            <a:ext cx="458788" cy="277812"/>
          </a:xfrm>
        </p:spPr>
        <p:txBody>
          <a:bodyPr/>
          <a:lstStyle>
            <a:lvl1pPr algn="l">
              <a:defRPr sz="1000"/>
            </a:lvl1pPr>
          </a:lstStyle>
          <a:p>
            <a:pPr>
              <a:defRPr/>
            </a:pPr>
            <a:fld id="{16E57D3B-6519-4AD2-94DD-33CD658257D6}" type="slidenum">
              <a:rPr lang="en-US"/>
              <a:pPr>
                <a:defRPr/>
              </a:pPr>
              <a:t>‹#›</a:t>
            </a:fld>
            <a:endParaRPr lang="en-US" dirty="0"/>
          </a:p>
        </p:txBody>
      </p:sp>
    </p:spTree>
    <p:extLst>
      <p:ext uri="{BB962C8B-B14F-4D97-AF65-F5344CB8AC3E}">
        <p14:creationId xmlns:p14="http://schemas.microsoft.com/office/powerpoint/2010/main" val="3976109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1BBCC682-6957-4499-8BE8-0BF25294594F}"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AARP Foundation</a:t>
            </a:r>
          </a:p>
        </p:txBody>
      </p:sp>
    </p:spTree>
    <p:extLst>
      <p:ext uri="{BB962C8B-B14F-4D97-AF65-F5344CB8AC3E}">
        <p14:creationId xmlns:p14="http://schemas.microsoft.com/office/powerpoint/2010/main" val="282601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5B4DB-35B1-4924-AA0B-F639DEC20F1E}"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4292B-80AC-4A0D-A713-9256EB960DE0}" type="slidenum">
              <a:rPr lang="en-US" smtClean="0"/>
              <a:t>‹#›</a:t>
            </a:fld>
            <a:endParaRPr lang="en-US"/>
          </a:p>
        </p:txBody>
      </p:sp>
    </p:spTree>
    <p:extLst>
      <p:ext uri="{BB962C8B-B14F-4D97-AF65-F5344CB8AC3E}">
        <p14:creationId xmlns:p14="http://schemas.microsoft.com/office/powerpoint/2010/main" val="160385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5B4DB-35B1-4924-AA0B-F639DEC20F1E}"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4292B-80AC-4A0D-A713-9256EB960DE0}" type="slidenum">
              <a:rPr lang="en-US" smtClean="0"/>
              <a:t>‹#›</a:t>
            </a:fld>
            <a:endParaRPr lang="en-US"/>
          </a:p>
        </p:txBody>
      </p:sp>
    </p:spTree>
    <p:extLst>
      <p:ext uri="{BB962C8B-B14F-4D97-AF65-F5344CB8AC3E}">
        <p14:creationId xmlns:p14="http://schemas.microsoft.com/office/powerpoint/2010/main" val="3255103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75B4DB-35B1-4924-AA0B-F639DEC20F1E}" type="datetimeFigureOut">
              <a:rPr lang="en-US" smtClean="0"/>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4292B-80AC-4A0D-A713-9256EB960DE0}" type="slidenum">
              <a:rPr lang="en-US" smtClean="0"/>
              <a:t>‹#›</a:t>
            </a:fld>
            <a:endParaRPr lang="en-US"/>
          </a:p>
        </p:txBody>
      </p:sp>
    </p:spTree>
    <p:extLst>
      <p:ext uri="{BB962C8B-B14F-4D97-AF65-F5344CB8AC3E}">
        <p14:creationId xmlns:p14="http://schemas.microsoft.com/office/powerpoint/2010/main" val="4251023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75B4DB-35B1-4924-AA0B-F639DEC20F1E}" type="datetimeFigureOut">
              <a:rPr lang="en-US" smtClean="0"/>
              <a:t>3/24/2014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34292B-80AC-4A0D-A713-9256EB960DE0}" type="slidenum">
              <a:rPr lang="en-US" smtClean="0"/>
              <a:t>‹#›</a:t>
            </a:fld>
            <a:endParaRPr lang="en-US"/>
          </a:p>
        </p:txBody>
      </p:sp>
    </p:spTree>
    <p:extLst>
      <p:ext uri="{BB962C8B-B14F-4D97-AF65-F5344CB8AC3E}">
        <p14:creationId xmlns:p14="http://schemas.microsoft.com/office/powerpoint/2010/main" val="1055961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75B4DB-35B1-4924-AA0B-F639DEC20F1E}" type="datetimeFigureOut">
              <a:rPr lang="en-US" smtClean="0"/>
              <a:t>3/24/2014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34292B-80AC-4A0D-A713-9256EB960DE0}" type="slidenum">
              <a:rPr lang="en-US" smtClean="0"/>
              <a:t>‹#›</a:t>
            </a:fld>
            <a:endParaRPr lang="en-US"/>
          </a:p>
        </p:txBody>
      </p:sp>
    </p:spTree>
    <p:extLst>
      <p:ext uri="{BB962C8B-B14F-4D97-AF65-F5344CB8AC3E}">
        <p14:creationId xmlns:p14="http://schemas.microsoft.com/office/powerpoint/2010/main" val="303901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5B4DB-35B1-4924-AA0B-F639DEC20F1E}" type="datetimeFigureOut">
              <a:rPr lang="en-US" smtClean="0"/>
              <a:t>3/24/2014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34292B-80AC-4A0D-A713-9256EB960DE0}" type="slidenum">
              <a:rPr lang="en-US" smtClean="0"/>
              <a:t>‹#›</a:t>
            </a:fld>
            <a:endParaRPr lang="en-US"/>
          </a:p>
        </p:txBody>
      </p:sp>
    </p:spTree>
    <p:extLst>
      <p:ext uri="{BB962C8B-B14F-4D97-AF65-F5344CB8AC3E}">
        <p14:creationId xmlns:p14="http://schemas.microsoft.com/office/powerpoint/2010/main" val="349709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5B4DB-35B1-4924-AA0B-F639DEC20F1E}" type="datetimeFigureOut">
              <a:rPr lang="en-US" smtClean="0"/>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4292B-80AC-4A0D-A713-9256EB960DE0}" type="slidenum">
              <a:rPr lang="en-US" smtClean="0"/>
              <a:t>‹#›</a:t>
            </a:fld>
            <a:endParaRPr lang="en-US"/>
          </a:p>
        </p:txBody>
      </p:sp>
    </p:spTree>
    <p:extLst>
      <p:ext uri="{BB962C8B-B14F-4D97-AF65-F5344CB8AC3E}">
        <p14:creationId xmlns:p14="http://schemas.microsoft.com/office/powerpoint/2010/main" val="288555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5B4DB-35B1-4924-AA0B-F639DEC20F1E}" type="datetimeFigureOut">
              <a:rPr lang="en-US" smtClean="0"/>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4292B-80AC-4A0D-A713-9256EB960DE0}" type="slidenum">
              <a:rPr lang="en-US" smtClean="0"/>
              <a:t>‹#›</a:t>
            </a:fld>
            <a:endParaRPr lang="en-US"/>
          </a:p>
        </p:txBody>
      </p:sp>
    </p:spTree>
    <p:extLst>
      <p:ext uri="{BB962C8B-B14F-4D97-AF65-F5344CB8AC3E}">
        <p14:creationId xmlns:p14="http://schemas.microsoft.com/office/powerpoint/2010/main" val="2030557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5B4DB-35B1-4924-AA0B-F639DEC20F1E}" type="datetimeFigureOut">
              <a:rPr lang="en-US" smtClean="0"/>
              <a:t>3/24/2014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4292B-80AC-4A0D-A713-9256EB960DE0}" type="slidenum">
              <a:rPr lang="en-US" smtClean="0"/>
              <a:t>‹#›</a:t>
            </a:fld>
            <a:endParaRPr lang="en-US"/>
          </a:p>
        </p:txBody>
      </p:sp>
    </p:spTree>
    <p:extLst>
      <p:ext uri="{BB962C8B-B14F-4D97-AF65-F5344CB8AC3E}">
        <p14:creationId xmlns:p14="http://schemas.microsoft.com/office/powerpoint/2010/main" val="1522730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35000" y="2020888"/>
            <a:ext cx="8229600" cy="3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7"/>
          <p:cNvSpPr>
            <a:spLocks noGrp="1" noChangeArrowheads="1"/>
          </p:cNvSpPr>
          <p:nvPr>
            <p:ph type="title"/>
          </p:nvPr>
        </p:nvSpPr>
        <p:spPr bwMode="auto">
          <a:xfrm>
            <a:off x="649288" y="890588"/>
            <a:ext cx="4992687"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87" name="Rectangle 15"/>
          <p:cNvSpPr>
            <a:spLocks noGrp="1" noChangeArrowheads="1"/>
          </p:cNvSpPr>
          <p:nvPr>
            <p:ph type="sldNum" sz="quarter" idx="4"/>
          </p:nvPr>
        </p:nvSpPr>
        <p:spPr bwMode="auto">
          <a:xfrm>
            <a:off x="2293938" y="63817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ED1B24"/>
                </a:solidFill>
              </a:defRPr>
            </a:lvl1pPr>
          </a:lstStyle>
          <a:p>
            <a:pPr fontAlgn="base">
              <a:spcBef>
                <a:spcPct val="0"/>
              </a:spcBef>
              <a:spcAft>
                <a:spcPct val="0"/>
              </a:spcAft>
              <a:defRPr/>
            </a:pPr>
            <a:fld id="{2A46BE75-CEA9-4502-8D21-8E360845D1EC}" type="slidenum">
              <a:rPr lang="en-US"/>
              <a:pPr fontAlgn="base">
                <a:spcBef>
                  <a:spcPct val="0"/>
                </a:spcBef>
                <a:spcAft>
                  <a:spcPct val="0"/>
                </a:spcAft>
                <a:defRPr/>
              </a:pPr>
              <a:t>‹#›</a:t>
            </a:fld>
            <a:endParaRPr lang="en-US"/>
          </a:p>
        </p:txBody>
      </p:sp>
      <p:pic>
        <p:nvPicPr>
          <p:cNvPr id="1029" name="Picture 63" descr="\\Print_a-f\share1\AARP\49090\CV_PPT_Templates\Support\General Artwork\top wave.emf"/>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9525"/>
            <a:ext cx="91440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0" name="Rectangle 68"/>
          <p:cNvSpPr>
            <a:spLocks noGrp="1" noChangeArrowheads="1"/>
          </p:cNvSpPr>
          <p:nvPr>
            <p:ph type="ftr" sz="quarter" idx="3"/>
          </p:nvPr>
        </p:nvSpPr>
        <p:spPr bwMode="auto">
          <a:xfrm>
            <a:off x="419100" y="6378575"/>
            <a:ext cx="242093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ED1B24"/>
                </a:solidFill>
              </a:defRPr>
            </a:lvl1pPr>
          </a:lstStyle>
          <a:p>
            <a:pPr fontAlgn="base">
              <a:spcBef>
                <a:spcPct val="0"/>
              </a:spcBef>
              <a:spcAft>
                <a:spcPct val="0"/>
              </a:spcAft>
              <a:defRPr/>
            </a:pPr>
            <a:r>
              <a:rPr lang="en-US"/>
              <a:t>AARP Foundation</a:t>
            </a:r>
          </a:p>
        </p:txBody>
      </p:sp>
    </p:spTree>
    <p:extLst>
      <p:ext uri="{BB962C8B-B14F-4D97-AF65-F5344CB8AC3E}">
        <p14:creationId xmlns:p14="http://schemas.microsoft.com/office/powerpoint/2010/main" val="3959996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rtl="0" eaLnBrk="0" fontAlgn="base" hangingPunct="0">
        <a:lnSpc>
          <a:spcPct val="88000"/>
        </a:lnSpc>
        <a:spcBef>
          <a:spcPct val="0"/>
        </a:spcBef>
        <a:spcAft>
          <a:spcPct val="0"/>
        </a:spcAft>
        <a:defRPr sz="3000">
          <a:solidFill>
            <a:srgbClr val="ED1B24"/>
          </a:solidFill>
          <a:latin typeface="+mj-lt"/>
          <a:ea typeface="+mj-ea"/>
          <a:cs typeface="+mj-cs"/>
        </a:defRPr>
      </a:lvl1pPr>
      <a:lvl2pPr algn="l" rtl="0" eaLnBrk="0" fontAlgn="base" hangingPunct="0">
        <a:lnSpc>
          <a:spcPct val="88000"/>
        </a:lnSpc>
        <a:spcBef>
          <a:spcPct val="0"/>
        </a:spcBef>
        <a:spcAft>
          <a:spcPct val="0"/>
        </a:spcAft>
        <a:defRPr sz="3000">
          <a:solidFill>
            <a:srgbClr val="ED1B24"/>
          </a:solidFill>
          <a:latin typeface="Arial Black" pitchFamily="34" charset="0"/>
        </a:defRPr>
      </a:lvl2pPr>
      <a:lvl3pPr algn="l" rtl="0" eaLnBrk="0" fontAlgn="base" hangingPunct="0">
        <a:lnSpc>
          <a:spcPct val="88000"/>
        </a:lnSpc>
        <a:spcBef>
          <a:spcPct val="0"/>
        </a:spcBef>
        <a:spcAft>
          <a:spcPct val="0"/>
        </a:spcAft>
        <a:defRPr sz="3000">
          <a:solidFill>
            <a:srgbClr val="ED1B24"/>
          </a:solidFill>
          <a:latin typeface="Arial Black" pitchFamily="34" charset="0"/>
        </a:defRPr>
      </a:lvl3pPr>
      <a:lvl4pPr algn="l" rtl="0" eaLnBrk="0" fontAlgn="base" hangingPunct="0">
        <a:lnSpc>
          <a:spcPct val="88000"/>
        </a:lnSpc>
        <a:spcBef>
          <a:spcPct val="0"/>
        </a:spcBef>
        <a:spcAft>
          <a:spcPct val="0"/>
        </a:spcAft>
        <a:defRPr sz="3000">
          <a:solidFill>
            <a:srgbClr val="ED1B24"/>
          </a:solidFill>
          <a:latin typeface="Arial Black" pitchFamily="34" charset="0"/>
        </a:defRPr>
      </a:lvl4pPr>
      <a:lvl5pPr algn="l" rtl="0" eaLnBrk="0" fontAlgn="base" hangingPunct="0">
        <a:lnSpc>
          <a:spcPct val="88000"/>
        </a:lnSpc>
        <a:spcBef>
          <a:spcPct val="0"/>
        </a:spcBef>
        <a:spcAft>
          <a:spcPct val="0"/>
        </a:spcAft>
        <a:defRPr sz="3000">
          <a:solidFill>
            <a:srgbClr val="ED1B24"/>
          </a:solidFill>
          <a:latin typeface="Arial Black" pitchFamily="34" charset="0"/>
        </a:defRPr>
      </a:lvl5pPr>
      <a:lvl6pPr marL="457200" algn="l" rtl="0" fontAlgn="base">
        <a:lnSpc>
          <a:spcPct val="88000"/>
        </a:lnSpc>
        <a:spcBef>
          <a:spcPct val="0"/>
        </a:spcBef>
        <a:spcAft>
          <a:spcPct val="0"/>
        </a:spcAft>
        <a:defRPr sz="3000">
          <a:solidFill>
            <a:srgbClr val="ED1B24"/>
          </a:solidFill>
          <a:latin typeface="Arial Black" pitchFamily="34" charset="0"/>
        </a:defRPr>
      </a:lvl6pPr>
      <a:lvl7pPr marL="914400" algn="l" rtl="0" fontAlgn="base">
        <a:lnSpc>
          <a:spcPct val="88000"/>
        </a:lnSpc>
        <a:spcBef>
          <a:spcPct val="0"/>
        </a:spcBef>
        <a:spcAft>
          <a:spcPct val="0"/>
        </a:spcAft>
        <a:defRPr sz="3000">
          <a:solidFill>
            <a:srgbClr val="ED1B24"/>
          </a:solidFill>
          <a:latin typeface="Arial Black" pitchFamily="34" charset="0"/>
        </a:defRPr>
      </a:lvl7pPr>
      <a:lvl8pPr marL="1371600" algn="l" rtl="0" fontAlgn="base">
        <a:lnSpc>
          <a:spcPct val="88000"/>
        </a:lnSpc>
        <a:spcBef>
          <a:spcPct val="0"/>
        </a:spcBef>
        <a:spcAft>
          <a:spcPct val="0"/>
        </a:spcAft>
        <a:defRPr sz="3000">
          <a:solidFill>
            <a:srgbClr val="ED1B24"/>
          </a:solidFill>
          <a:latin typeface="Arial Black" pitchFamily="34" charset="0"/>
        </a:defRPr>
      </a:lvl8pPr>
      <a:lvl9pPr marL="1828800" algn="l" rtl="0" fontAlgn="base">
        <a:lnSpc>
          <a:spcPct val="88000"/>
        </a:lnSpc>
        <a:spcBef>
          <a:spcPct val="0"/>
        </a:spcBef>
        <a:spcAft>
          <a:spcPct val="0"/>
        </a:spcAft>
        <a:defRPr sz="3000">
          <a:solidFill>
            <a:srgbClr val="ED1B24"/>
          </a:solidFill>
          <a:latin typeface="Arial Black" pitchFamily="34" charset="0"/>
        </a:defRPr>
      </a:lvl9pPr>
    </p:titleStyle>
    <p:bodyStyle>
      <a:lvl1pPr marL="233363" indent="-233363" algn="l" rtl="0" eaLnBrk="0" fontAlgn="base" hangingPunct="0">
        <a:spcBef>
          <a:spcPct val="20000"/>
        </a:spcBef>
        <a:spcAft>
          <a:spcPct val="0"/>
        </a:spcAft>
        <a:buClr>
          <a:schemeClr val="tx1"/>
        </a:buClr>
        <a:buSzPct val="90000"/>
        <a:buChar char="&gt;"/>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gt;"/>
        <a:defRPr sz="22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fontAlgn="base">
        <a:spcBef>
          <a:spcPct val="20000"/>
        </a:spcBef>
        <a:spcAft>
          <a:spcPct val="0"/>
        </a:spcAft>
        <a:buChar char="»"/>
        <a:defRPr sz="2200">
          <a:solidFill>
            <a:schemeClr val="tx1"/>
          </a:solidFill>
          <a:latin typeface="+mn-lt"/>
        </a:defRPr>
      </a:lvl6pPr>
      <a:lvl7pPr marL="2971800" indent="-228600" algn="l" rtl="0" fontAlgn="base">
        <a:spcBef>
          <a:spcPct val="20000"/>
        </a:spcBef>
        <a:spcAft>
          <a:spcPct val="0"/>
        </a:spcAft>
        <a:buChar char="»"/>
        <a:defRPr sz="2200">
          <a:solidFill>
            <a:schemeClr val="tx1"/>
          </a:solidFill>
          <a:latin typeface="+mn-lt"/>
        </a:defRPr>
      </a:lvl7pPr>
      <a:lvl8pPr marL="3429000" indent="-228600" algn="l" rtl="0" fontAlgn="base">
        <a:spcBef>
          <a:spcPct val="20000"/>
        </a:spcBef>
        <a:spcAft>
          <a:spcPct val="0"/>
        </a:spcAft>
        <a:buChar char="»"/>
        <a:defRPr sz="2200">
          <a:solidFill>
            <a:schemeClr val="tx1"/>
          </a:solidFill>
          <a:latin typeface="+mn-lt"/>
        </a:defRPr>
      </a:lvl8pPr>
      <a:lvl9pPr marL="3886200" indent="-228600" algn="l"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emf"/><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image" Target="../media/image12.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xml"/><Relationship Id="rId7"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4.png"/><Relationship Id="rId5" Type="http://schemas.openxmlformats.org/officeDocument/2006/relationships/image" Target="../media/image5.emf"/><Relationship Id="rId10" Type="http://schemas.openxmlformats.org/officeDocument/2006/relationships/oleObject" Target="../embeddings/Microsoft_Excel_97-2003_Worksheet2.xls"/><Relationship Id="rId4" Type="http://schemas.openxmlformats.org/officeDocument/2006/relationships/image" Target="../media/image6.png"/><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_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4063"/>
            <a:ext cx="9144000" cy="6858000"/>
          </a:xfrm>
          <a:prstGeom prst="rect">
            <a:avLst/>
          </a:prstGeom>
        </p:spPr>
      </p:pic>
      <p:pic>
        <p:nvPicPr>
          <p:cNvPr id="3" name="Picture 2" descr="AARP_RP_W.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5255" y="5919873"/>
            <a:ext cx="1672240" cy="551622"/>
          </a:xfrm>
          <a:prstGeom prst="rect">
            <a:avLst/>
          </a:prstGeom>
        </p:spPr>
      </p:pic>
      <p:sp>
        <p:nvSpPr>
          <p:cNvPr id="4" name="Rectangle 3"/>
          <p:cNvSpPr/>
          <p:nvPr/>
        </p:nvSpPr>
        <p:spPr>
          <a:xfrm>
            <a:off x="3436843" y="1560312"/>
            <a:ext cx="5116024" cy="1323439"/>
          </a:xfrm>
          <a:prstGeom prst="rect">
            <a:avLst/>
          </a:prstGeom>
        </p:spPr>
        <p:txBody>
          <a:bodyPr wrap="square">
            <a:spAutoFit/>
          </a:bodyPr>
          <a:lstStyle/>
          <a:p>
            <a:r>
              <a:rPr lang="en-US" sz="4000" b="1" dirty="0" smtClean="0">
                <a:solidFill>
                  <a:schemeClr val="bg1"/>
                </a:solidFill>
                <a:cs typeface="Arial"/>
              </a:rPr>
              <a:t>AARP</a:t>
            </a:r>
          </a:p>
          <a:p>
            <a:r>
              <a:rPr lang="en-US" sz="4000" b="1" dirty="0" smtClean="0">
                <a:solidFill>
                  <a:schemeClr val="bg1"/>
                </a:solidFill>
                <a:cs typeface="Arial"/>
              </a:rPr>
              <a:t>Long Term Care LTSS</a:t>
            </a:r>
            <a:endParaRPr lang="en-US" sz="4000" b="1" dirty="0">
              <a:solidFill>
                <a:schemeClr val="bg1"/>
              </a:solidFill>
              <a:cs typeface="Arial"/>
            </a:endParaRPr>
          </a:p>
        </p:txBody>
      </p:sp>
      <p:sp>
        <p:nvSpPr>
          <p:cNvPr id="5" name="Rectangle 4"/>
          <p:cNvSpPr/>
          <p:nvPr/>
        </p:nvSpPr>
        <p:spPr>
          <a:xfrm>
            <a:off x="3436842" y="3005341"/>
            <a:ext cx="5707157" cy="892552"/>
          </a:xfrm>
          <a:prstGeom prst="rect">
            <a:avLst/>
          </a:prstGeom>
        </p:spPr>
        <p:txBody>
          <a:bodyPr wrap="square">
            <a:spAutoFit/>
          </a:bodyPr>
          <a:lstStyle/>
          <a:p>
            <a:r>
              <a:rPr lang="en-US" sz="2600" dirty="0" smtClean="0">
                <a:solidFill>
                  <a:schemeClr val="bg1"/>
                </a:solidFill>
                <a:cs typeface="Arial"/>
              </a:rPr>
              <a:t>Erica Dhar, Senior Advisor</a:t>
            </a:r>
          </a:p>
          <a:p>
            <a:r>
              <a:rPr lang="en-US" sz="2600" dirty="0" smtClean="0">
                <a:solidFill>
                  <a:schemeClr val="bg1"/>
                </a:solidFill>
                <a:cs typeface="Arial"/>
              </a:rPr>
              <a:t>AARP Office of International Affairs</a:t>
            </a:r>
            <a:endParaRPr lang="en-US" sz="2600" dirty="0">
              <a:solidFill>
                <a:schemeClr val="bg1"/>
              </a:solidFill>
              <a:cs typeface="Arial"/>
            </a:endParaRPr>
          </a:p>
        </p:txBody>
      </p:sp>
    </p:spTree>
    <p:extLst>
      <p:ext uri="{BB962C8B-B14F-4D97-AF65-F5344CB8AC3E}">
        <p14:creationId xmlns:p14="http://schemas.microsoft.com/office/powerpoint/2010/main" val="1065112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_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0"/>
            <a:ext cx="9144000" cy="6858000"/>
          </a:xfrm>
          <a:prstGeom prst="rect">
            <a:avLst/>
          </a:prstGeom>
        </p:spPr>
      </p:pic>
      <p:pic>
        <p:nvPicPr>
          <p:cNvPr id="3" name="Picture 2" descr="AARP_RP_W.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16" y="275158"/>
            <a:ext cx="1128725" cy="372333"/>
          </a:xfrm>
          <a:prstGeom prst="rect">
            <a:avLst/>
          </a:prstGeom>
        </p:spPr>
      </p:pic>
      <p:sp>
        <p:nvSpPr>
          <p:cNvPr id="4" name="TextBox 3"/>
          <p:cNvSpPr txBox="1"/>
          <p:nvPr/>
        </p:nvSpPr>
        <p:spPr>
          <a:xfrm>
            <a:off x="114300" y="1143000"/>
            <a:ext cx="8305800" cy="646331"/>
          </a:xfrm>
          <a:prstGeom prst="rect">
            <a:avLst/>
          </a:prstGeom>
          <a:noFill/>
        </p:spPr>
        <p:txBody>
          <a:bodyPr wrap="square" rtlCol="0">
            <a:spAutoFit/>
          </a:bodyPr>
          <a:lstStyle/>
          <a:p>
            <a:r>
              <a:rPr lang="en-US" sz="3600" b="1" dirty="0" smtClean="0"/>
              <a:t>The 2014 LTSS State Scorecard</a:t>
            </a:r>
          </a:p>
        </p:txBody>
      </p:sp>
      <p:sp>
        <p:nvSpPr>
          <p:cNvPr id="5" name="Rectangle 4"/>
          <p:cNvSpPr/>
          <p:nvPr/>
        </p:nvSpPr>
        <p:spPr>
          <a:xfrm>
            <a:off x="-37416" y="1676400"/>
            <a:ext cx="8179677" cy="5270674"/>
          </a:xfrm>
          <a:prstGeom prst="rect">
            <a:avLst/>
          </a:prstGeom>
        </p:spPr>
        <p:txBody>
          <a:bodyPr wrap="square">
            <a:spAutoFit/>
          </a:bodyPr>
          <a:lstStyle/>
          <a:p>
            <a:pPr marL="342900" indent="-342900">
              <a:buFont typeface="Arial" pitchFamily="34" charset="0"/>
              <a:buChar char="•"/>
            </a:pPr>
            <a:r>
              <a:rPr lang="en-US" sz="2450" b="1" dirty="0" smtClean="0"/>
              <a:t>www.longtermscorecard.org</a:t>
            </a:r>
            <a:endParaRPr lang="en-US" sz="2450" dirty="0" smtClean="0"/>
          </a:p>
          <a:p>
            <a:pPr marL="800100" lvl="1" indent="-342900">
              <a:buFont typeface="Arial" pitchFamily="34" charset="0"/>
              <a:buChar char="•"/>
            </a:pPr>
            <a:r>
              <a:rPr lang="en-US" sz="2600" dirty="0" smtClean="0">
                <a:latin typeface="Calibri" pitchFamily="34" charset="0"/>
              </a:rPr>
              <a:t>Raise national level of performance</a:t>
            </a:r>
          </a:p>
          <a:p>
            <a:pPr marL="800100" lvl="1" indent="-342900">
              <a:buFont typeface="Arial" pitchFamily="34" charset="0"/>
              <a:buChar char="•"/>
            </a:pPr>
            <a:r>
              <a:rPr lang="en-US" sz="2600" dirty="0" smtClean="0">
                <a:latin typeface="Calibri" pitchFamily="34" charset="0"/>
              </a:rPr>
              <a:t>Assess state LTSS system performance along key dimensions</a:t>
            </a:r>
          </a:p>
          <a:p>
            <a:pPr marL="342900" indent="-342900">
              <a:buFont typeface="Arial" pitchFamily="34" charset="0"/>
              <a:buChar char="•"/>
            </a:pPr>
            <a:r>
              <a:rPr lang="en-US" sz="2600" dirty="0" smtClean="0">
                <a:latin typeface="Calibri" pitchFamily="34" charset="0"/>
              </a:rPr>
              <a:t>Additional goals:</a:t>
            </a:r>
          </a:p>
          <a:p>
            <a:pPr marL="800100" lvl="1" indent="-342900">
              <a:buFont typeface="Arial" pitchFamily="34" charset="0"/>
              <a:buChar char="•"/>
            </a:pPr>
            <a:r>
              <a:rPr lang="en-US" sz="2600" dirty="0" smtClean="0">
                <a:latin typeface="Calibri" pitchFamily="34" charset="0"/>
              </a:rPr>
              <a:t>Measure change in LTSS system performance over time</a:t>
            </a:r>
          </a:p>
          <a:p>
            <a:pPr marL="800100" lvl="1" indent="-342900">
              <a:buFont typeface="Arial" pitchFamily="34" charset="0"/>
              <a:buChar char="•"/>
            </a:pPr>
            <a:r>
              <a:rPr lang="en-US" sz="2600" dirty="0" smtClean="0">
                <a:latin typeface="Calibri" pitchFamily="34" charset="0"/>
              </a:rPr>
              <a:t>Add/improve indicators to better measure LTSS performance</a:t>
            </a:r>
          </a:p>
          <a:p>
            <a:pPr marL="800100" lvl="1" indent="-342900">
              <a:buFont typeface="Arial" pitchFamily="34" charset="0"/>
              <a:buChar char="•"/>
            </a:pPr>
            <a:r>
              <a:rPr lang="en-US" sz="2600" dirty="0" smtClean="0">
                <a:latin typeface="Calibri" pitchFamily="34" charset="0"/>
              </a:rPr>
              <a:t>Advocate for better measurement; needed for accountability</a:t>
            </a:r>
          </a:p>
          <a:p>
            <a:pPr marL="800100" lvl="1" indent="-342900">
              <a:buFont typeface="Arial" pitchFamily="34" charset="0"/>
              <a:buChar char="•"/>
            </a:pPr>
            <a:r>
              <a:rPr lang="en-US" sz="2600" dirty="0" smtClean="0">
                <a:latin typeface="Calibri" pitchFamily="34" charset="0"/>
              </a:rPr>
              <a:t>Effectively communicate both point-in-time performance and change over time</a:t>
            </a:r>
            <a:endParaRPr lang="en-US" sz="2600" dirty="0">
              <a:latin typeface="Calibri" pitchFamily="34" charset="0"/>
            </a:endParaRPr>
          </a:p>
        </p:txBody>
      </p:sp>
    </p:spTree>
    <p:extLst>
      <p:ext uri="{BB962C8B-B14F-4D97-AF65-F5344CB8AC3E}">
        <p14:creationId xmlns:p14="http://schemas.microsoft.com/office/powerpoint/2010/main" val="512980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_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0"/>
            <a:ext cx="9144000" cy="6858000"/>
          </a:xfrm>
          <a:prstGeom prst="rect">
            <a:avLst/>
          </a:prstGeom>
        </p:spPr>
      </p:pic>
      <p:pic>
        <p:nvPicPr>
          <p:cNvPr id="3" name="Picture 2" descr="AARP_RP_W.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16" y="275158"/>
            <a:ext cx="1128725" cy="372333"/>
          </a:xfrm>
          <a:prstGeom prst="rect">
            <a:avLst/>
          </a:prstGeom>
        </p:spPr>
      </p:pic>
      <p:sp>
        <p:nvSpPr>
          <p:cNvPr id="4" name="TextBox 3"/>
          <p:cNvSpPr txBox="1"/>
          <p:nvPr/>
        </p:nvSpPr>
        <p:spPr>
          <a:xfrm>
            <a:off x="114300" y="1143000"/>
            <a:ext cx="8305800" cy="646331"/>
          </a:xfrm>
          <a:prstGeom prst="rect">
            <a:avLst/>
          </a:prstGeom>
          <a:noFill/>
        </p:spPr>
        <p:txBody>
          <a:bodyPr wrap="square" rtlCol="0">
            <a:spAutoFit/>
          </a:bodyPr>
          <a:lstStyle/>
          <a:p>
            <a:r>
              <a:rPr lang="en-US" sz="3600" b="1" dirty="0" smtClean="0"/>
              <a:t>The 2014 LTSS State Scorecard</a:t>
            </a:r>
          </a:p>
        </p:txBody>
      </p:sp>
      <p:sp>
        <p:nvSpPr>
          <p:cNvPr id="5" name="Rectangle 4"/>
          <p:cNvSpPr/>
          <p:nvPr/>
        </p:nvSpPr>
        <p:spPr>
          <a:xfrm>
            <a:off x="0" y="1676400"/>
            <a:ext cx="8856260" cy="4493538"/>
          </a:xfrm>
          <a:prstGeom prst="rect">
            <a:avLst/>
          </a:prstGeom>
        </p:spPr>
        <p:txBody>
          <a:bodyPr wrap="square">
            <a:spAutoFit/>
          </a:bodyPr>
          <a:lstStyle/>
          <a:p>
            <a:r>
              <a:rPr lang="en-US" sz="2600" dirty="0" smtClean="0"/>
              <a:t>Major findings:</a:t>
            </a:r>
          </a:p>
          <a:p>
            <a:pPr marL="914400" lvl="1" indent="-457200">
              <a:buFont typeface="Arial" pitchFamily="34" charset="0"/>
              <a:buChar char="•"/>
            </a:pPr>
            <a:r>
              <a:rPr lang="en-US" sz="2600" dirty="0" smtClean="0">
                <a:latin typeface="Calibri" pitchFamily="34" charset="0"/>
              </a:rPr>
              <a:t>Highest ranked states: Minnesota, Washington, Oregon</a:t>
            </a:r>
          </a:p>
          <a:p>
            <a:pPr marL="914400" lvl="1" indent="-457200">
              <a:buFont typeface="Arial" pitchFamily="34" charset="0"/>
              <a:buChar char="•"/>
            </a:pPr>
            <a:r>
              <a:rPr lang="en-US" sz="2600" dirty="0" smtClean="0">
                <a:latin typeface="Calibri" pitchFamily="34" charset="0"/>
              </a:rPr>
              <a:t>Lowest ranked states: Mississippi, Alabama, W. Virginia Poverty and high rates of disability present challenges</a:t>
            </a:r>
          </a:p>
          <a:p>
            <a:pPr marL="800100" lvl="1" indent="-342900">
              <a:buFont typeface="Arial" pitchFamily="34" charset="0"/>
              <a:buChar char="•"/>
            </a:pPr>
            <a:r>
              <a:rPr lang="en-US" sz="2600" dirty="0" smtClean="0">
                <a:latin typeface="Calibri" pitchFamily="34" charset="0"/>
              </a:rPr>
              <a:t> Wide variation exists within dimensions and indicators</a:t>
            </a:r>
          </a:p>
          <a:p>
            <a:pPr marL="800100" lvl="1" indent="-342900">
              <a:buFont typeface="Arial" pitchFamily="34" charset="0"/>
              <a:buChar char="•"/>
            </a:pPr>
            <a:r>
              <a:rPr lang="en-US" sz="2600" dirty="0" smtClean="0">
                <a:latin typeface="Calibri" pitchFamily="34" charset="0"/>
              </a:rPr>
              <a:t> State Medicaid (primary source of public funding for LTSS)       	Support for family caregivers goes hand in hand with </a:t>
            </a:r>
          </a:p>
          <a:p>
            <a:pPr lvl="2"/>
            <a:r>
              <a:rPr lang="en-US" sz="2600" dirty="0" smtClean="0">
                <a:latin typeface="Calibri" pitchFamily="34" charset="0"/>
              </a:rPr>
              <a:t>other dimensions of high performance</a:t>
            </a:r>
          </a:p>
          <a:p>
            <a:pPr marL="800100" lvl="1" indent="-342900">
              <a:buFont typeface="Arial" pitchFamily="34" charset="0"/>
              <a:buChar char="•"/>
            </a:pPr>
            <a:r>
              <a:rPr lang="en-US" sz="2600" dirty="0" smtClean="0">
                <a:latin typeface="Calibri" pitchFamily="34" charset="0"/>
              </a:rPr>
              <a:t>Better data is needed to assess state LTSS system performance</a:t>
            </a:r>
          </a:p>
          <a:p>
            <a:pPr marL="800100" lvl="1" indent="-342900">
              <a:buFont typeface="Arial" pitchFamily="34" charset="0"/>
              <a:buChar char="•"/>
            </a:pPr>
            <a:r>
              <a:rPr lang="en-US" sz="2600" dirty="0" smtClean="0">
                <a:latin typeface="Calibri" pitchFamily="34" charset="0"/>
              </a:rPr>
              <a:t>The cost of LTSS is unaffordable for middle-income families</a:t>
            </a:r>
            <a:endParaRPr lang="en-US" sz="2600" dirty="0">
              <a:latin typeface="Calibri" pitchFamily="34" charset="0"/>
            </a:endParaRPr>
          </a:p>
        </p:txBody>
      </p:sp>
    </p:spTree>
    <p:extLst>
      <p:ext uri="{BB962C8B-B14F-4D97-AF65-F5344CB8AC3E}">
        <p14:creationId xmlns:p14="http://schemas.microsoft.com/office/powerpoint/2010/main" val="3959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_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0"/>
            <a:ext cx="9144000" cy="6858000"/>
          </a:xfrm>
          <a:prstGeom prst="rect">
            <a:avLst/>
          </a:prstGeom>
        </p:spPr>
      </p:pic>
      <p:pic>
        <p:nvPicPr>
          <p:cNvPr id="3" name="Picture 2" descr="AARP_RP_W.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16" y="275158"/>
            <a:ext cx="1128725" cy="372333"/>
          </a:xfrm>
          <a:prstGeom prst="rect">
            <a:avLst/>
          </a:prstGeom>
        </p:spPr>
      </p:pic>
      <p:sp>
        <p:nvSpPr>
          <p:cNvPr id="4" name="TextBox 3"/>
          <p:cNvSpPr txBox="1"/>
          <p:nvPr/>
        </p:nvSpPr>
        <p:spPr>
          <a:xfrm>
            <a:off x="114300" y="1143000"/>
            <a:ext cx="8305800" cy="646331"/>
          </a:xfrm>
          <a:prstGeom prst="rect">
            <a:avLst/>
          </a:prstGeom>
          <a:noFill/>
        </p:spPr>
        <p:txBody>
          <a:bodyPr wrap="square" rtlCol="0">
            <a:spAutoFit/>
          </a:bodyPr>
          <a:lstStyle/>
          <a:p>
            <a:r>
              <a:rPr lang="en-US" sz="3600" b="1" dirty="0" smtClean="0"/>
              <a:t>The 2014 LTSS State Scorecard</a:t>
            </a:r>
          </a:p>
        </p:txBody>
      </p:sp>
      <p:sp>
        <p:nvSpPr>
          <p:cNvPr id="5" name="Rectangle 4"/>
          <p:cNvSpPr/>
          <p:nvPr/>
        </p:nvSpPr>
        <p:spPr>
          <a:xfrm>
            <a:off x="-34103" y="1789331"/>
            <a:ext cx="8856260" cy="4093428"/>
          </a:xfrm>
          <a:prstGeom prst="rect">
            <a:avLst/>
          </a:prstGeom>
        </p:spPr>
        <p:txBody>
          <a:bodyPr wrap="square">
            <a:spAutoFit/>
          </a:bodyPr>
          <a:lstStyle/>
          <a:p>
            <a:pPr marL="342900" indent="-342900">
              <a:buFont typeface="Arial" pitchFamily="34" charset="0"/>
              <a:buChar char="•"/>
            </a:pPr>
            <a:r>
              <a:rPr lang="en-US" sz="2600" dirty="0" smtClean="0">
                <a:latin typeface="Calibri" pitchFamily="34" charset="0"/>
              </a:rPr>
              <a:t>Key findings relating to select indicators and public policy to improve performance:</a:t>
            </a:r>
          </a:p>
          <a:p>
            <a:pPr marL="800100" lvl="1" indent="-342900">
              <a:buFont typeface="Arial" pitchFamily="34" charset="0"/>
              <a:buChar char="•"/>
            </a:pPr>
            <a:r>
              <a:rPr lang="en-US" sz="2600" dirty="0" smtClean="0">
                <a:latin typeface="Calibri" pitchFamily="34" charset="0"/>
              </a:rPr>
              <a:t>Medicaid safety net</a:t>
            </a:r>
          </a:p>
          <a:p>
            <a:pPr marL="800100" lvl="1" indent="-342900">
              <a:buFont typeface="Arial" pitchFamily="34" charset="0"/>
              <a:buChar char="•"/>
            </a:pPr>
            <a:r>
              <a:rPr lang="en-US" sz="2600" dirty="0" smtClean="0">
                <a:latin typeface="Calibri" pitchFamily="34" charset="0"/>
              </a:rPr>
              <a:t>LTSS “balancing”</a:t>
            </a:r>
          </a:p>
          <a:p>
            <a:pPr marL="800100" lvl="1" indent="-342900">
              <a:buFont typeface="Arial" pitchFamily="34" charset="0"/>
              <a:buChar char="•"/>
            </a:pPr>
            <a:r>
              <a:rPr lang="en-US" sz="2600" dirty="0" smtClean="0">
                <a:latin typeface="Calibri" pitchFamily="34" charset="0"/>
              </a:rPr>
              <a:t>Maximizing consumer choice of LTSS options</a:t>
            </a:r>
          </a:p>
          <a:p>
            <a:pPr marL="800100" lvl="1" indent="-342900">
              <a:buFont typeface="Arial" pitchFamily="34" charset="0"/>
              <a:buChar char="•"/>
            </a:pPr>
            <a:r>
              <a:rPr lang="en-US" sz="2600" dirty="0" smtClean="0">
                <a:latin typeface="Calibri" pitchFamily="34" charset="0"/>
              </a:rPr>
              <a:t>Consumer direction</a:t>
            </a:r>
          </a:p>
          <a:p>
            <a:pPr marL="800100" lvl="1" indent="-342900">
              <a:buFont typeface="Arial" pitchFamily="34" charset="0"/>
              <a:buChar char="•"/>
            </a:pPr>
            <a:r>
              <a:rPr lang="en-US" sz="2600" dirty="0" smtClean="0">
                <a:latin typeface="Calibri" pitchFamily="34" charset="0"/>
              </a:rPr>
              <a:t>Nursing home residents with low care needs</a:t>
            </a:r>
          </a:p>
          <a:p>
            <a:pPr marL="800100" lvl="1" indent="-342900">
              <a:buFont typeface="Arial" pitchFamily="34" charset="0"/>
              <a:buChar char="•"/>
            </a:pPr>
            <a:r>
              <a:rPr lang="en-US" sz="2600" dirty="0" smtClean="0">
                <a:latin typeface="Calibri" pitchFamily="34" charset="0"/>
              </a:rPr>
              <a:t>Pressure sores among nursing home residents</a:t>
            </a:r>
          </a:p>
          <a:p>
            <a:pPr marL="800100" lvl="1" indent="-342900">
              <a:buFont typeface="Arial" pitchFamily="34" charset="0"/>
              <a:buChar char="•"/>
            </a:pPr>
            <a:r>
              <a:rPr lang="en-US" sz="2600" dirty="0" smtClean="0">
                <a:latin typeface="Calibri" pitchFamily="34" charset="0"/>
              </a:rPr>
              <a:t>Preventing hospitalizations</a:t>
            </a:r>
          </a:p>
          <a:p>
            <a:pPr marL="800100" lvl="1" indent="-342900">
              <a:buFont typeface="Arial" pitchFamily="34" charset="0"/>
              <a:buChar char="•"/>
            </a:pPr>
            <a:r>
              <a:rPr lang="en-US" sz="2600" dirty="0" smtClean="0">
                <a:latin typeface="Calibri" pitchFamily="34" charset="0"/>
              </a:rPr>
              <a:t>Nurse delegation </a:t>
            </a:r>
          </a:p>
        </p:txBody>
      </p:sp>
    </p:spTree>
    <p:extLst>
      <p:ext uri="{BB962C8B-B14F-4D97-AF65-F5344CB8AC3E}">
        <p14:creationId xmlns:p14="http://schemas.microsoft.com/office/powerpoint/2010/main" val="2043699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_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0"/>
            <a:ext cx="9144000" cy="6858000"/>
          </a:xfrm>
          <a:prstGeom prst="rect">
            <a:avLst/>
          </a:prstGeom>
        </p:spPr>
      </p:pic>
      <p:pic>
        <p:nvPicPr>
          <p:cNvPr id="3" name="Picture 2" descr="AARP_RP_W.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16" y="275158"/>
            <a:ext cx="1128725" cy="372333"/>
          </a:xfrm>
          <a:prstGeom prst="rect">
            <a:avLst/>
          </a:prstGeom>
        </p:spPr>
      </p:pic>
      <p:sp>
        <p:nvSpPr>
          <p:cNvPr id="4" name="TextBox 3"/>
          <p:cNvSpPr txBox="1"/>
          <p:nvPr/>
        </p:nvSpPr>
        <p:spPr>
          <a:xfrm>
            <a:off x="114300" y="1143000"/>
            <a:ext cx="8305800" cy="646331"/>
          </a:xfrm>
          <a:prstGeom prst="rect">
            <a:avLst/>
          </a:prstGeom>
          <a:noFill/>
        </p:spPr>
        <p:txBody>
          <a:bodyPr wrap="square" rtlCol="0">
            <a:spAutoFit/>
          </a:bodyPr>
          <a:lstStyle/>
          <a:p>
            <a:r>
              <a:rPr lang="en-US" sz="3600" b="1" dirty="0" smtClean="0"/>
              <a:t>The 2014 LTSS State Scorecard</a:t>
            </a:r>
          </a:p>
        </p:txBody>
      </p:sp>
      <p:sp>
        <p:nvSpPr>
          <p:cNvPr id="6" name="Rectangle 5"/>
          <p:cNvSpPr/>
          <p:nvPr/>
        </p:nvSpPr>
        <p:spPr>
          <a:xfrm>
            <a:off x="-34103" y="1789331"/>
            <a:ext cx="8856260" cy="4093428"/>
          </a:xfrm>
          <a:prstGeom prst="rect">
            <a:avLst/>
          </a:prstGeom>
        </p:spPr>
        <p:txBody>
          <a:bodyPr wrap="square">
            <a:spAutoFit/>
          </a:bodyPr>
          <a:lstStyle/>
          <a:p>
            <a:pPr marL="342900" indent="-342900">
              <a:buFont typeface="Arial" pitchFamily="34" charset="0"/>
              <a:buChar char="•"/>
            </a:pPr>
            <a:r>
              <a:rPr lang="en-US" sz="2600" dirty="0" smtClean="0">
                <a:latin typeface="Calibri" pitchFamily="34" charset="0"/>
              </a:rPr>
              <a:t>Conclusions:</a:t>
            </a:r>
          </a:p>
          <a:p>
            <a:pPr marL="742950" lvl="1" indent="-285750">
              <a:buFont typeface="Arial" pitchFamily="34" charset="0"/>
              <a:buChar char="•"/>
            </a:pPr>
            <a:endParaRPr lang="en-US" sz="2600" dirty="0" smtClean="0">
              <a:latin typeface="Calibri" pitchFamily="34" charset="0"/>
            </a:endParaRPr>
          </a:p>
          <a:p>
            <a:pPr marL="742950" lvl="1" indent="-285750">
              <a:buFont typeface="Arial" pitchFamily="34" charset="0"/>
              <a:buChar char="•"/>
            </a:pPr>
            <a:r>
              <a:rPr lang="en-US" sz="2600" dirty="0" smtClean="0">
                <a:latin typeface="Calibri" pitchFamily="34" charset="0"/>
              </a:rPr>
              <a:t>The </a:t>
            </a:r>
            <a:r>
              <a:rPr lang="en-US" sz="2600" i="1" dirty="0">
                <a:latin typeface="Calibri" pitchFamily="34" charset="0"/>
              </a:rPr>
              <a:t>Affordable Care Act</a:t>
            </a:r>
            <a:r>
              <a:rPr lang="en-US" sz="2600" dirty="0">
                <a:latin typeface="Calibri" pitchFamily="34" charset="0"/>
              </a:rPr>
              <a:t> provides new incentives for states to improve their LTSS systems </a:t>
            </a:r>
            <a:r>
              <a:rPr lang="en-US" sz="2600" dirty="0" smtClean="0">
                <a:latin typeface="Calibri" pitchFamily="34" charset="0"/>
              </a:rPr>
              <a:t>Care </a:t>
            </a:r>
            <a:r>
              <a:rPr lang="en-US" sz="2600" dirty="0">
                <a:latin typeface="Calibri" pitchFamily="34" charset="0"/>
              </a:rPr>
              <a:t>should be affordable and of the person’s </a:t>
            </a:r>
            <a:r>
              <a:rPr lang="en-US" sz="2600" dirty="0" smtClean="0">
                <a:latin typeface="Calibri" pitchFamily="34" charset="0"/>
              </a:rPr>
              <a:t>choice</a:t>
            </a:r>
          </a:p>
          <a:p>
            <a:pPr marL="742950" lvl="1" indent="-285750">
              <a:buFont typeface="Arial" pitchFamily="34" charset="0"/>
              <a:buChar char="•"/>
            </a:pPr>
            <a:endParaRPr lang="en-US" sz="2600" dirty="0">
              <a:latin typeface="Calibri" pitchFamily="34" charset="0"/>
            </a:endParaRPr>
          </a:p>
          <a:p>
            <a:pPr marL="742950" lvl="1" indent="-285750">
              <a:buFont typeface="Arial" pitchFamily="34" charset="0"/>
              <a:buChar char="•"/>
            </a:pPr>
            <a:r>
              <a:rPr lang="en-US" sz="2600" dirty="0">
                <a:latin typeface="Calibri" pitchFamily="34" charset="0"/>
              </a:rPr>
              <a:t>CGs are the foundation of American </a:t>
            </a:r>
            <a:r>
              <a:rPr lang="en-US" sz="2600" dirty="0" smtClean="0">
                <a:latin typeface="Calibri" pitchFamily="34" charset="0"/>
              </a:rPr>
              <a:t>LTSS</a:t>
            </a:r>
          </a:p>
          <a:p>
            <a:pPr marL="742950" lvl="1" indent="-285750">
              <a:buFont typeface="Arial" pitchFamily="34" charset="0"/>
              <a:buChar char="•"/>
            </a:pPr>
            <a:endParaRPr lang="en-US" sz="2600" dirty="0" smtClean="0">
              <a:latin typeface="Calibri" pitchFamily="34" charset="0"/>
            </a:endParaRPr>
          </a:p>
          <a:p>
            <a:pPr marL="742950" lvl="1" indent="-285750">
              <a:buFont typeface="Arial" pitchFamily="34" charset="0"/>
              <a:buChar char="•"/>
            </a:pPr>
            <a:r>
              <a:rPr lang="en-US" sz="2600" dirty="0" smtClean="0">
                <a:latin typeface="Calibri" pitchFamily="34" charset="0"/>
              </a:rPr>
              <a:t>As </a:t>
            </a:r>
            <a:r>
              <a:rPr lang="en-US" sz="2600" dirty="0">
                <a:latin typeface="Calibri" pitchFamily="34" charset="0"/>
              </a:rPr>
              <a:t>a nation, we are having fewer children and getting older.  </a:t>
            </a:r>
            <a:endParaRPr lang="en-US" sz="2600" dirty="0" smtClean="0">
              <a:latin typeface="Calibri" pitchFamily="34" charset="0"/>
            </a:endParaRPr>
          </a:p>
        </p:txBody>
      </p:sp>
    </p:spTree>
    <p:extLst>
      <p:ext uri="{BB962C8B-B14F-4D97-AF65-F5344CB8AC3E}">
        <p14:creationId xmlns:p14="http://schemas.microsoft.com/office/powerpoint/2010/main" val="2627274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_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144000" cy="6858000"/>
          </a:xfrm>
          <a:prstGeom prst="rect">
            <a:avLst/>
          </a:prstGeom>
        </p:spPr>
      </p:pic>
      <p:pic>
        <p:nvPicPr>
          <p:cNvPr id="3" name="Picture 2" descr="AARP_RP_W.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16" y="275158"/>
            <a:ext cx="1128725" cy="372333"/>
          </a:xfrm>
          <a:prstGeom prst="rect">
            <a:avLst/>
          </a:prstGeom>
        </p:spPr>
      </p:pic>
      <p:sp>
        <p:nvSpPr>
          <p:cNvPr id="4" name="TextBox 3"/>
          <p:cNvSpPr txBox="1"/>
          <p:nvPr/>
        </p:nvSpPr>
        <p:spPr>
          <a:xfrm>
            <a:off x="114300" y="1143000"/>
            <a:ext cx="8305800" cy="646331"/>
          </a:xfrm>
          <a:prstGeom prst="rect">
            <a:avLst/>
          </a:prstGeom>
          <a:noFill/>
        </p:spPr>
        <p:txBody>
          <a:bodyPr wrap="square" rtlCol="0">
            <a:spAutoFit/>
          </a:bodyPr>
          <a:lstStyle/>
          <a:p>
            <a:r>
              <a:rPr lang="en-US" sz="3600" b="1" dirty="0" smtClean="0"/>
              <a:t>The 2014 LTSS State Scorecard</a:t>
            </a:r>
          </a:p>
        </p:txBody>
      </p:sp>
      <p:sp>
        <p:nvSpPr>
          <p:cNvPr id="5" name="Rectangle 4"/>
          <p:cNvSpPr/>
          <p:nvPr/>
        </p:nvSpPr>
        <p:spPr>
          <a:xfrm>
            <a:off x="-37416" y="1981200"/>
            <a:ext cx="8179677" cy="2893100"/>
          </a:xfrm>
          <a:prstGeom prst="rect">
            <a:avLst/>
          </a:prstGeom>
        </p:spPr>
        <p:txBody>
          <a:bodyPr wrap="square">
            <a:spAutoFit/>
          </a:bodyPr>
          <a:lstStyle/>
          <a:p>
            <a:pPr marL="342900" indent="-342900">
              <a:buFont typeface="Arial" pitchFamily="34" charset="0"/>
              <a:buChar char="•"/>
            </a:pPr>
            <a:r>
              <a:rPr lang="en-US" sz="2600" dirty="0" smtClean="0">
                <a:latin typeface="Calibri" pitchFamily="34" charset="0"/>
              </a:rPr>
              <a:t>5 Dimensions of a “high-performing” system:</a:t>
            </a:r>
          </a:p>
          <a:p>
            <a:pPr marL="800100" lvl="1" indent="-342900">
              <a:buFont typeface="Arial" pitchFamily="34" charset="0"/>
              <a:buChar char="•"/>
            </a:pPr>
            <a:r>
              <a:rPr lang="en-US" sz="2600" dirty="0" smtClean="0">
                <a:latin typeface="Calibri" pitchFamily="34" charset="0"/>
              </a:rPr>
              <a:t>1) </a:t>
            </a:r>
            <a:r>
              <a:rPr lang="en-US" sz="2600" dirty="0">
                <a:latin typeface="Calibri" pitchFamily="34" charset="0"/>
              </a:rPr>
              <a:t>Affordability and </a:t>
            </a:r>
            <a:r>
              <a:rPr lang="en-US" sz="2600" dirty="0" smtClean="0">
                <a:latin typeface="Calibri" pitchFamily="34" charset="0"/>
              </a:rPr>
              <a:t>access</a:t>
            </a:r>
          </a:p>
          <a:p>
            <a:pPr marL="800100" lvl="1" indent="-342900">
              <a:buFont typeface="Arial" pitchFamily="34" charset="0"/>
              <a:buChar char="•"/>
            </a:pPr>
            <a:r>
              <a:rPr lang="en-US" sz="2600" dirty="0" smtClean="0">
                <a:latin typeface="Calibri" pitchFamily="34" charset="0"/>
              </a:rPr>
              <a:t>2) Choice of setting and provider</a:t>
            </a:r>
          </a:p>
          <a:p>
            <a:pPr marL="800100" lvl="1" indent="-342900">
              <a:buFont typeface="Arial" pitchFamily="34" charset="0"/>
              <a:buChar char="•"/>
            </a:pPr>
            <a:r>
              <a:rPr lang="en-US" sz="2600" dirty="0" smtClean="0">
                <a:latin typeface="Calibri" pitchFamily="34" charset="0"/>
              </a:rPr>
              <a:t>3) Quality of life and quality of care maximize positive outcomes</a:t>
            </a:r>
          </a:p>
          <a:p>
            <a:pPr marL="800100" lvl="1" indent="-342900">
              <a:buFont typeface="Arial" pitchFamily="34" charset="0"/>
              <a:buChar char="•"/>
            </a:pPr>
            <a:r>
              <a:rPr lang="en-US" sz="2600" dirty="0" smtClean="0">
                <a:latin typeface="Calibri" pitchFamily="34" charset="0"/>
              </a:rPr>
              <a:t>4) Support for family caregivers</a:t>
            </a:r>
          </a:p>
          <a:p>
            <a:pPr marL="800100" lvl="1" indent="-342900">
              <a:buFont typeface="Arial" pitchFamily="34" charset="0"/>
              <a:buChar char="•"/>
            </a:pPr>
            <a:r>
              <a:rPr lang="en-US" sz="2600" dirty="0" smtClean="0">
                <a:latin typeface="Calibri" pitchFamily="34" charset="0"/>
              </a:rPr>
              <a:t>5) Effective transitions and organization of care </a:t>
            </a:r>
            <a:endParaRPr lang="en-US" sz="2600" dirty="0">
              <a:latin typeface="Calibri" pitchFamily="34" charset="0"/>
            </a:endParaRPr>
          </a:p>
        </p:txBody>
      </p:sp>
    </p:spTree>
    <p:extLst>
      <p:ext uri="{BB962C8B-B14F-4D97-AF65-F5344CB8AC3E}">
        <p14:creationId xmlns:p14="http://schemas.microsoft.com/office/powerpoint/2010/main" val="885336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_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0"/>
            <a:ext cx="9144000" cy="6858000"/>
          </a:xfrm>
          <a:prstGeom prst="rect">
            <a:avLst/>
          </a:prstGeom>
        </p:spPr>
      </p:pic>
      <p:pic>
        <p:nvPicPr>
          <p:cNvPr id="3" name="Picture 2" descr="AARP_RP_W.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16" y="275158"/>
            <a:ext cx="1128725" cy="372333"/>
          </a:xfrm>
          <a:prstGeom prst="rect">
            <a:avLst/>
          </a:prstGeom>
        </p:spPr>
      </p:pic>
      <p:sp>
        <p:nvSpPr>
          <p:cNvPr id="4" name="TextBox 3"/>
          <p:cNvSpPr txBox="1"/>
          <p:nvPr/>
        </p:nvSpPr>
        <p:spPr>
          <a:xfrm>
            <a:off x="114300" y="914400"/>
            <a:ext cx="8305800" cy="1200329"/>
          </a:xfrm>
          <a:prstGeom prst="rect">
            <a:avLst/>
          </a:prstGeom>
          <a:noFill/>
        </p:spPr>
        <p:txBody>
          <a:bodyPr wrap="square" rtlCol="0">
            <a:spAutoFit/>
          </a:bodyPr>
          <a:lstStyle/>
          <a:p>
            <a:r>
              <a:rPr lang="en-US" sz="3600" b="1" dirty="0" smtClean="0"/>
              <a:t>AARP, CSCS, NYSCRC Report: Caregivers in Crisis – Why NY Must Act Now (Nov. ‘13)</a:t>
            </a:r>
          </a:p>
        </p:txBody>
      </p:sp>
      <p:sp>
        <p:nvSpPr>
          <p:cNvPr id="5" name="Rectangle 4"/>
          <p:cNvSpPr/>
          <p:nvPr/>
        </p:nvSpPr>
        <p:spPr>
          <a:xfrm>
            <a:off x="13648" y="1981200"/>
            <a:ext cx="8856260" cy="4893647"/>
          </a:xfrm>
          <a:prstGeom prst="rect">
            <a:avLst/>
          </a:prstGeom>
        </p:spPr>
        <p:txBody>
          <a:bodyPr wrap="square">
            <a:spAutoFit/>
          </a:bodyPr>
          <a:lstStyle/>
          <a:p>
            <a:pPr marL="342900" indent="-342900">
              <a:buFont typeface="Arial" pitchFamily="34" charset="0"/>
              <a:buChar char="•"/>
            </a:pPr>
            <a:r>
              <a:rPr lang="en-US" sz="2600" dirty="0" smtClean="0"/>
              <a:t>Major policy recommendations:</a:t>
            </a:r>
          </a:p>
          <a:p>
            <a:pPr marL="800100" lvl="1" indent="-342900">
              <a:buFont typeface="Arial" pitchFamily="34" charset="0"/>
              <a:buChar char="•"/>
            </a:pPr>
            <a:r>
              <a:rPr lang="en-US" sz="2600" dirty="0"/>
              <a:t>Establish a community care navigator program </a:t>
            </a:r>
            <a:endParaRPr lang="en-US" sz="2600" dirty="0" smtClean="0"/>
          </a:p>
          <a:p>
            <a:pPr marL="800100" lvl="1" indent="-342900">
              <a:buFont typeface="Arial" pitchFamily="34" charset="0"/>
              <a:buChar char="•"/>
            </a:pPr>
            <a:r>
              <a:rPr lang="en-US" sz="2600" dirty="0" smtClean="0"/>
              <a:t>Provide </a:t>
            </a:r>
            <a:r>
              <a:rPr lang="en-US" sz="2600" dirty="0"/>
              <a:t>adequate funding to non-Medicaid programs </a:t>
            </a:r>
            <a:endParaRPr lang="en-US" sz="2600" dirty="0" smtClean="0"/>
          </a:p>
          <a:p>
            <a:pPr marL="800100" lvl="1" indent="-342900">
              <a:buFont typeface="Arial" pitchFamily="34" charset="0"/>
              <a:buChar char="•"/>
            </a:pPr>
            <a:r>
              <a:rPr lang="en-US" sz="2600" dirty="0" smtClean="0"/>
              <a:t>Provide </a:t>
            </a:r>
            <a:r>
              <a:rPr lang="en-US" sz="2600" dirty="0"/>
              <a:t>training and skill-building to c</a:t>
            </a:r>
            <a:r>
              <a:rPr lang="en-US" sz="2600" dirty="0" smtClean="0"/>
              <a:t>aregivers</a:t>
            </a:r>
            <a:endParaRPr lang="en-US" sz="2600" dirty="0"/>
          </a:p>
          <a:p>
            <a:pPr marL="800100" lvl="1" indent="-342900">
              <a:buFont typeface="Arial" pitchFamily="34" charset="0"/>
              <a:buChar char="•"/>
            </a:pPr>
            <a:r>
              <a:rPr lang="en-US" sz="2600" dirty="0"/>
              <a:t>Review paid and unpaid family leave policies to assist working CGs and </a:t>
            </a:r>
            <a:r>
              <a:rPr lang="en-US" sz="2600" dirty="0" smtClean="0"/>
              <a:t>the businesses that employ them</a:t>
            </a:r>
            <a:endParaRPr lang="en-US" sz="2600" dirty="0"/>
          </a:p>
          <a:p>
            <a:pPr marL="800100" lvl="1" indent="-342900">
              <a:buFont typeface="Arial" pitchFamily="34" charset="0"/>
              <a:buChar char="•"/>
            </a:pPr>
            <a:r>
              <a:rPr lang="en-US" sz="2600" dirty="0"/>
              <a:t>Ensure access to competent legal assistance and legal protection to </a:t>
            </a:r>
            <a:r>
              <a:rPr lang="en-US" sz="2600" dirty="0" smtClean="0"/>
              <a:t>caregivers</a:t>
            </a:r>
            <a:endParaRPr lang="en-US" sz="2600" dirty="0"/>
          </a:p>
          <a:p>
            <a:pPr marL="800100" lvl="1" indent="-342900">
              <a:buFont typeface="Arial" pitchFamily="34" charset="0"/>
              <a:buChar char="•"/>
            </a:pPr>
            <a:r>
              <a:rPr lang="en-US" sz="2600" dirty="0"/>
              <a:t>Promote and increase affordable housing options</a:t>
            </a:r>
          </a:p>
          <a:p>
            <a:pPr marL="800100" lvl="1" indent="-342900">
              <a:buFont typeface="Arial" pitchFamily="34" charset="0"/>
              <a:buChar char="•"/>
            </a:pPr>
            <a:r>
              <a:rPr lang="en-US" sz="2600" dirty="0"/>
              <a:t>Support volunteer </a:t>
            </a:r>
            <a:r>
              <a:rPr lang="en-US" sz="2600" dirty="0" smtClean="0"/>
              <a:t>models</a:t>
            </a:r>
          </a:p>
          <a:p>
            <a:pPr marL="800100" lvl="1" indent="-342900">
              <a:buFont typeface="Arial" pitchFamily="34" charset="0"/>
              <a:buChar char="•"/>
            </a:pPr>
            <a:r>
              <a:rPr lang="en-US" sz="2600" dirty="0" smtClean="0"/>
              <a:t>Promote </a:t>
            </a:r>
            <a:r>
              <a:rPr lang="en-US" sz="2600" dirty="0"/>
              <a:t>changes in the work environment that encourage direct-care staff recruitment and retention </a:t>
            </a:r>
          </a:p>
        </p:txBody>
      </p:sp>
    </p:spTree>
    <p:extLst>
      <p:ext uri="{BB962C8B-B14F-4D97-AF65-F5344CB8AC3E}">
        <p14:creationId xmlns:p14="http://schemas.microsoft.com/office/powerpoint/2010/main" val="3896996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_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409" y="0"/>
            <a:ext cx="9144000" cy="6858000"/>
          </a:xfrm>
          <a:prstGeom prst="rect">
            <a:avLst/>
          </a:prstGeom>
        </p:spPr>
      </p:pic>
      <p:pic>
        <p:nvPicPr>
          <p:cNvPr id="3" name="Picture 2" descr="AARP_RP_W.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16" y="275158"/>
            <a:ext cx="1128725" cy="372333"/>
          </a:xfrm>
          <a:prstGeom prst="rect">
            <a:avLst/>
          </a:prstGeom>
        </p:spPr>
      </p:pic>
      <p:sp>
        <p:nvSpPr>
          <p:cNvPr id="4" name="TextBox 3"/>
          <p:cNvSpPr txBox="1"/>
          <p:nvPr/>
        </p:nvSpPr>
        <p:spPr>
          <a:xfrm>
            <a:off x="114300" y="1143000"/>
            <a:ext cx="8305800" cy="646331"/>
          </a:xfrm>
          <a:prstGeom prst="rect">
            <a:avLst/>
          </a:prstGeom>
          <a:noFill/>
        </p:spPr>
        <p:txBody>
          <a:bodyPr wrap="square" rtlCol="0">
            <a:spAutoFit/>
          </a:bodyPr>
          <a:lstStyle/>
          <a:p>
            <a:r>
              <a:rPr lang="en-US" sz="3600" b="1" dirty="0" smtClean="0"/>
              <a:t>Advocacy: Why now?</a:t>
            </a:r>
          </a:p>
        </p:txBody>
      </p:sp>
      <p:sp>
        <p:nvSpPr>
          <p:cNvPr id="5" name="Rectangle 4"/>
          <p:cNvSpPr/>
          <p:nvPr/>
        </p:nvSpPr>
        <p:spPr>
          <a:xfrm>
            <a:off x="-37416" y="1789331"/>
            <a:ext cx="8179677" cy="2893100"/>
          </a:xfrm>
          <a:prstGeom prst="rect">
            <a:avLst/>
          </a:prstGeom>
        </p:spPr>
        <p:txBody>
          <a:bodyPr wrap="square">
            <a:spAutoFit/>
          </a:bodyPr>
          <a:lstStyle/>
          <a:p>
            <a:pPr marL="342900" indent="-342900">
              <a:buFont typeface="Arial" pitchFamily="34" charset="0"/>
              <a:buChar char="•"/>
            </a:pPr>
            <a:r>
              <a:rPr lang="en-US" sz="2600" dirty="0" smtClean="0">
                <a:latin typeface="Calibri" pitchFamily="34" charset="0"/>
              </a:rPr>
              <a:t>Federal and state budgets</a:t>
            </a:r>
          </a:p>
          <a:p>
            <a:pPr marL="342900" indent="-342900">
              <a:buFont typeface="Arial" pitchFamily="34" charset="0"/>
              <a:buChar char="•"/>
            </a:pPr>
            <a:r>
              <a:rPr lang="en-US" sz="2600" dirty="0" smtClean="0">
                <a:latin typeface="Calibri" pitchFamily="34" charset="0"/>
              </a:rPr>
              <a:t>Millions of caregivers in need of resources</a:t>
            </a:r>
          </a:p>
          <a:p>
            <a:pPr marL="342900" indent="-342900">
              <a:buFont typeface="Arial" pitchFamily="34" charset="0"/>
              <a:buChar char="•"/>
            </a:pPr>
            <a:r>
              <a:rPr lang="en-US" sz="2600" dirty="0" smtClean="0">
                <a:latin typeface="Calibri" pitchFamily="34" charset="0"/>
              </a:rPr>
              <a:t>Improving state resources </a:t>
            </a:r>
          </a:p>
          <a:p>
            <a:pPr marL="342900" indent="-342900">
              <a:buFont typeface="Arial" pitchFamily="34" charset="0"/>
              <a:buChar char="•"/>
            </a:pPr>
            <a:r>
              <a:rPr lang="en-US" sz="2600" dirty="0" smtClean="0">
                <a:latin typeface="Calibri" pitchFamily="34" charset="0"/>
              </a:rPr>
              <a:t>Advocacy cycle</a:t>
            </a:r>
          </a:p>
          <a:p>
            <a:pPr marL="800100" lvl="1" indent="-342900">
              <a:buFont typeface="Arial" pitchFamily="34" charset="0"/>
              <a:buChar char="•"/>
            </a:pPr>
            <a:r>
              <a:rPr lang="en-US" sz="2600" dirty="0" smtClean="0">
                <a:latin typeface="Calibri" pitchFamily="34" charset="0"/>
              </a:rPr>
              <a:t>Identify issue/problem </a:t>
            </a:r>
            <a:r>
              <a:rPr lang="en-US" sz="2600" dirty="0" smtClean="0">
                <a:latin typeface="Calibri" pitchFamily="34" charset="0"/>
                <a:sym typeface="Wingdings" pitchFamily="2" charset="2"/>
              </a:rPr>
              <a:t> Research cause &amp; effect  Plan goals, methods, timeline  ACT  Monitor &amp; evaluate actions and results </a:t>
            </a:r>
            <a:endParaRPr lang="en-US" sz="2600" dirty="0" smtClean="0">
              <a:latin typeface="Calibri" pitchFamily="34" charset="0"/>
            </a:endParaRPr>
          </a:p>
        </p:txBody>
      </p:sp>
    </p:spTree>
    <p:extLst>
      <p:ext uri="{BB962C8B-B14F-4D97-AF65-F5344CB8AC3E}">
        <p14:creationId xmlns:p14="http://schemas.microsoft.com/office/powerpoint/2010/main" val="2890467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_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144000" cy="6858000"/>
          </a:xfrm>
          <a:prstGeom prst="rect">
            <a:avLst/>
          </a:prstGeom>
        </p:spPr>
      </p:pic>
      <p:pic>
        <p:nvPicPr>
          <p:cNvPr id="3" name="Picture 2" descr="AARP_RP_W.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16" y="275158"/>
            <a:ext cx="1128725" cy="372333"/>
          </a:xfrm>
          <a:prstGeom prst="rect">
            <a:avLst/>
          </a:prstGeom>
        </p:spPr>
      </p:pic>
      <p:sp>
        <p:nvSpPr>
          <p:cNvPr id="4" name="TextBox 3"/>
          <p:cNvSpPr txBox="1"/>
          <p:nvPr/>
        </p:nvSpPr>
        <p:spPr>
          <a:xfrm>
            <a:off x="114300" y="1143000"/>
            <a:ext cx="8305800" cy="646331"/>
          </a:xfrm>
          <a:prstGeom prst="rect">
            <a:avLst/>
          </a:prstGeom>
          <a:noFill/>
        </p:spPr>
        <p:txBody>
          <a:bodyPr wrap="square" rtlCol="0">
            <a:spAutoFit/>
          </a:bodyPr>
          <a:lstStyle/>
          <a:p>
            <a:r>
              <a:rPr lang="en-US" sz="3600" b="1" dirty="0" smtClean="0"/>
              <a:t>Advocacy (cont’d)</a:t>
            </a:r>
          </a:p>
        </p:txBody>
      </p:sp>
      <p:sp>
        <p:nvSpPr>
          <p:cNvPr id="5" name="Rectangle 4"/>
          <p:cNvSpPr/>
          <p:nvPr/>
        </p:nvSpPr>
        <p:spPr>
          <a:xfrm>
            <a:off x="-37416" y="1981200"/>
            <a:ext cx="8179677" cy="3877985"/>
          </a:xfrm>
          <a:prstGeom prst="rect">
            <a:avLst/>
          </a:prstGeom>
        </p:spPr>
        <p:txBody>
          <a:bodyPr wrap="square">
            <a:spAutoFit/>
          </a:bodyPr>
          <a:lstStyle/>
          <a:p>
            <a:pPr marL="342900" indent="-342900">
              <a:buFont typeface="Arial" pitchFamily="34" charset="0"/>
              <a:buChar char="•"/>
            </a:pPr>
            <a:r>
              <a:rPr lang="en-US" sz="3600" dirty="0" smtClean="0"/>
              <a:t>Know the leaders</a:t>
            </a:r>
          </a:p>
          <a:p>
            <a:pPr marL="342900" indent="-342900">
              <a:buFont typeface="Arial" pitchFamily="34" charset="0"/>
              <a:buChar char="•"/>
            </a:pPr>
            <a:r>
              <a:rPr lang="en-US" sz="3600" dirty="0" smtClean="0"/>
              <a:t>Know the process</a:t>
            </a:r>
          </a:p>
          <a:p>
            <a:pPr marL="342900" indent="-342900">
              <a:buFont typeface="Arial" pitchFamily="34" charset="0"/>
              <a:buChar char="•"/>
            </a:pPr>
            <a:r>
              <a:rPr lang="en-US" sz="3600" dirty="0" smtClean="0"/>
              <a:t>Track the legislation</a:t>
            </a:r>
          </a:p>
          <a:p>
            <a:pPr marL="342900" indent="-342900">
              <a:buFont typeface="Arial" pitchFamily="34" charset="0"/>
              <a:buChar char="•"/>
            </a:pPr>
            <a:r>
              <a:rPr lang="en-US" sz="3600" dirty="0" smtClean="0"/>
              <a:t>Prioritize issues</a:t>
            </a:r>
          </a:p>
          <a:p>
            <a:pPr marL="342900" indent="-342900">
              <a:buFont typeface="Arial" pitchFamily="34" charset="0"/>
              <a:buChar char="•"/>
            </a:pPr>
            <a:r>
              <a:rPr lang="en-US" sz="3600" dirty="0" smtClean="0"/>
              <a:t>Create justification</a:t>
            </a:r>
          </a:p>
          <a:p>
            <a:pPr marL="342900" indent="-342900">
              <a:buFont typeface="Arial" pitchFamily="34" charset="0"/>
              <a:buChar char="•"/>
            </a:pPr>
            <a:r>
              <a:rPr lang="en-US" sz="3600" dirty="0" smtClean="0"/>
              <a:t>Raise awareness </a:t>
            </a:r>
          </a:p>
          <a:p>
            <a:pPr marL="342900" indent="-342900">
              <a:buFont typeface="Arial" pitchFamily="34" charset="0"/>
              <a:buChar char="•"/>
            </a:pPr>
            <a:endParaRPr lang="en-US" sz="3000" dirty="0" smtClean="0"/>
          </a:p>
        </p:txBody>
      </p:sp>
    </p:spTree>
    <p:extLst>
      <p:ext uri="{BB962C8B-B14F-4D97-AF65-F5344CB8AC3E}">
        <p14:creationId xmlns:p14="http://schemas.microsoft.com/office/powerpoint/2010/main" val="2742529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_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1" y="0"/>
            <a:ext cx="9144000" cy="6858000"/>
          </a:xfrm>
          <a:prstGeom prst="rect">
            <a:avLst/>
          </a:prstGeom>
        </p:spPr>
      </p:pic>
      <p:pic>
        <p:nvPicPr>
          <p:cNvPr id="3" name="Picture 2" descr="AARP_RP_W.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384" y="275158"/>
            <a:ext cx="1128725" cy="372333"/>
          </a:xfrm>
          <a:prstGeom prst="rect">
            <a:avLst/>
          </a:prstGeom>
        </p:spPr>
      </p:pic>
      <p:sp>
        <p:nvSpPr>
          <p:cNvPr id="11" name="Rectangle 10"/>
          <p:cNvSpPr/>
          <p:nvPr/>
        </p:nvSpPr>
        <p:spPr>
          <a:xfrm>
            <a:off x="492293" y="1103548"/>
            <a:ext cx="8179677" cy="646331"/>
          </a:xfrm>
          <a:prstGeom prst="rect">
            <a:avLst/>
          </a:prstGeom>
        </p:spPr>
        <p:txBody>
          <a:bodyPr wrap="square">
            <a:spAutoFit/>
          </a:bodyPr>
          <a:lstStyle/>
          <a:p>
            <a:r>
              <a:rPr lang="en-US" sz="3600" b="1" dirty="0" smtClean="0">
                <a:cs typeface="Arial"/>
              </a:rPr>
              <a:t>AARP: Who Are </a:t>
            </a:r>
            <a:r>
              <a:rPr lang="en-US" sz="3600" b="1" dirty="0">
                <a:cs typeface="Arial"/>
              </a:rPr>
              <a:t>W</a:t>
            </a:r>
            <a:r>
              <a:rPr lang="en-US" sz="3600" b="1" dirty="0" smtClean="0">
                <a:cs typeface="Arial"/>
              </a:rPr>
              <a:t>e?</a:t>
            </a:r>
          </a:p>
        </p:txBody>
      </p:sp>
      <p:sp>
        <p:nvSpPr>
          <p:cNvPr id="12" name="Rectangle 11"/>
          <p:cNvSpPr/>
          <p:nvPr/>
        </p:nvSpPr>
        <p:spPr>
          <a:xfrm>
            <a:off x="492294" y="1868648"/>
            <a:ext cx="4572000" cy="492443"/>
          </a:xfrm>
          <a:prstGeom prst="rect">
            <a:avLst/>
          </a:prstGeom>
        </p:spPr>
        <p:txBody>
          <a:bodyPr>
            <a:spAutoFit/>
          </a:bodyPr>
          <a:lstStyle/>
          <a:p>
            <a:r>
              <a:rPr lang="en-US" sz="2600" dirty="0" smtClean="0">
                <a:cs typeface="Arial"/>
              </a:rPr>
              <a:t>www.aarp.org</a:t>
            </a:r>
            <a:endParaRPr lang="en-US" sz="2600" dirty="0">
              <a:cs typeface="Arial"/>
            </a:endParaRPr>
          </a:p>
        </p:txBody>
      </p:sp>
      <p:sp>
        <p:nvSpPr>
          <p:cNvPr id="13" name="Rectangle 12"/>
          <p:cNvSpPr/>
          <p:nvPr/>
        </p:nvSpPr>
        <p:spPr>
          <a:xfrm>
            <a:off x="492292" y="2630648"/>
            <a:ext cx="8179677" cy="3693319"/>
          </a:xfrm>
          <a:prstGeom prst="rect">
            <a:avLst/>
          </a:prstGeom>
        </p:spPr>
        <p:txBody>
          <a:bodyPr wrap="square">
            <a:spAutoFit/>
          </a:bodyPr>
          <a:lstStyle/>
          <a:p>
            <a:pPr marL="285750" indent="-285750">
              <a:buFont typeface="Arial"/>
              <a:buChar char="•"/>
            </a:pPr>
            <a:r>
              <a:rPr lang="en-US" sz="2600" dirty="0" smtClean="0">
                <a:cs typeface="Arial"/>
              </a:rPr>
              <a:t>Non-profit, non-partisan, social welfare organization</a:t>
            </a:r>
          </a:p>
          <a:p>
            <a:pPr marL="285750" indent="-285750">
              <a:buFont typeface="Arial"/>
              <a:buChar char="•"/>
            </a:pPr>
            <a:r>
              <a:rPr lang="en-US" sz="2600" dirty="0" smtClean="0">
                <a:cs typeface="Arial"/>
              </a:rPr>
              <a:t>38 million members</a:t>
            </a:r>
          </a:p>
          <a:p>
            <a:pPr marL="285750" indent="-285750">
              <a:buFont typeface="Arial"/>
              <a:buChar char="•"/>
            </a:pPr>
            <a:r>
              <a:rPr lang="en-US" sz="2600" dirty="0" smtClean="0">
                <a:cs typeface="Arial"/>
              </a:rPr>
              <a:t>AARP.org</a:t>
            </a:r>
          </a:p>
          <a:p>
            <a:pPr marL="285750" indent="-285750">
              <a:buFont typeface="Arial"/>
              <a:buChar char="•"/>
            </a:pPr>
            <a:r>
              <a:rPr lang="en-US" sz="2600" dirty="0" smtClean="0">
                <a:cs typeface="Arial"/>
              </a:rPr>
              <a:t>AARP Services, Inc.</a:t>
            </a:r>
          </a:p>
          <a:p>
            <a:pPr marL="285750" indent="-285750">
              <a:buFont typeface="Arial"/>
              <a:buChar char="•"/>
            </a:pPr>
            <a:r>
              <a:rPr lang="en-US" sz="2600" dirty="0" smtClean="0">
                <a:cs typeface="Arial"/>
              </a:rPr>
              <a:t>AARP Foundation</a:t>
            </a:r>
          </a:p>
          <a:p>
            <a:pPr marL="3028950" lvl="6" indent="-285750">
              <a:buFont typeface="Arial"/>
              <a:buChar char="•"/>
            </a:pPr>
            <a:r>
              <a:rPr lang="en-US" sz="2600" dirty="0" smtClean="0">
                <a:cs typeface="Arial"/>
              </a:rPr>
              <a:t>AARP International</a:t>
            </a:r>
          </a:p>
          <a:p>
            <a:pPr marL="457200" indent="-457200">
              <a:buFont typeface="Arial" pitchFamily="34" charset="0"/>
              <a:buChar char="•"/>
            </a:pPr>
            <a:r>
              <a:rPr lang="en-US" sz="2600" dirty="0" smtClean="0"/>
              <a:t>Age Friendly Cities</a:t>
            </a:r>
          </a:p>
          <a:p>
            <a:pPr marL="457200" indent="-457200">
              <a:buFont typeface="Arial" pitchFamily="34" charset="0"/>
              <a:buChar char="•"/>
            </a:pPr>
            <a:r>
              <a:rPr lang="en-US" sz="2600" dirty="0" smtClean="0"/>
              <a:t>Best Employers </a:t>
            </a:r>
          </a:p>
          <a:p>
            <a:pPr marL="457200" indent="-457200">
              <a:buFont typeface="Arial" pitchFamily="34" charset="0"/>
              <a:buChar char="•"/>
            </a:pPr>
            <a:r>
              <a:rPr lang="en-US" sz="2600" dirty="0" smtClean="0"/>
              <a:t>UN Advocacy</a:t>
            </a:r>
          </a:p>
        </p:txBody>
      </p:sp>
      <p:sp>
        <p:nvSpPr>
          <p:cNvPr id="14" name="Footer Placeholder 2"/>
          <p:cNvSpPr>
            <a:spLocks noGrp="1"/>
          </p:cNvSpPr>
          <p:nvPr>
            <p:ph type="ftr" sz="quarter" idx="10"/>
          </p:nvPr>
        </p:nvSpPr>
        <p:spPr>
          <a:xfrm>
            <a:off x="606425" y="6323074"/>
            <a:ext cx="2895600" cy="365125"/>
          </a:xfrm>
        </p:spPr>
        <p:txBody>
          <a:bodyPr/>
          <a:lstStyle/>
          <a:p>
            <a:r>
              <a:rPr lang="en-US" dirty="0">
                <a:latin typeface="Arial"/>
                <a:cs typeface="Arial"/>
              </a:rPr>
              <a:t>Footer (Arial 12</a:t>
            </a:r>
            <a:r>
              <a:rPr lang="en-US" dirty="0" smtClean="0">
                <a:latin typeface="Arial"/>
                <a:cs typeface="Arial"/>
              </a:rPr>
              <a:t>)</a:t>
            </a:r>
            <a:endParaRPr lang="en-US" dirty="0">
              <a:latin typeface="Arial"/>
              <a:cs typeface="Arial"/>
            </a:endParaRPr>
          </a:p>
        </p:txBody>
      </p:sp>
      <p:sp>
        <p:nvSpPr>
          <p:cNvPr id="15" name="Slide Number Placeholder 3"/>
          <p:cNvSpPr>
            <a:spLocks noGrp="1"/>
          </p:cNvSpPr>
          <p:nvPr>
            <p:ph type="sldNum" sz="quarter" idx="11"/>
          </p:nvPr>
        </p:nvSpPr>
        <p:spPr>
          <a:xfrm>
            <a:off x="-1676400" y="6323074"/>
            <a:ext cx="2133600" cy="365125"/>
          </a:xfrm>
        </p:spPr>
        <p:txBody>
          <a:bodyPr/>
          <a:lstStyle/>
          <a:p>
            <a:pPr algn="r"/>
            <a:fld id="{AA3F4042-BEB6-4686-BC36-15257A90204D}" type="slidenum">
              <a:rPr lang="en-US" smtClean="0">
                <a:latin typeface="Arial"/>
                <a:cs typeface="Arial"/>
              </a:rPr>
              <a:pPr algn="r"/>
              <a:t>2</a:t>
            </a:fld>
            <a:endParaRPr lang="en-US" dirty="0">
              <a:latin typeface="Arial"/>
              <a:cs typeface="Arial"/>
            </a:endParaRPr>
          </a:p>
        </p:txBody>
      </p:sp>
    </p:spTree>
    <p:extLst>
      <p:ext uri="{BB962C8B-B14F-4D97-AF65-F5344CB8AC3E}">
        <p14:creationId xmlns:p14="http://schemas.microsoft.com/office/powerpoint/2010/main" val="1386072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_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AARP_RP_W.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384" y="275158"/>
            <a:ext cx="1128725" cy="372333"/>
          </a:xfrm>
          <a:prstGeom prst="rect">
            <a:avLst/>
          </a:prstGeom>
        </p:spPr>
      </p:pic>
      <p:sp>
        <p:nvSpPr>
          <p:cNvPr id="14" name="Footer Placeholder 2"/>
          <p:cNvSpPr>
            <a:spLocks noGrp="1"/>
          </p:cNvSpPr>
          <p:nvPr>
            <p:ph type="ftr" sz="quarter" idx="10"/>
          </p:nvPr>
        </p:nvSpPr>
        <p:spPr>
          <a:xfrm>
            <a:off x="606425" y="6323074"/>
            <a:ext cx="2895600" cy="365125"/>
          </a:xfrm>
        </p:spPr>
        <p:txBody>
          <a:bodyPr/>
          <a:lstStyle/>
          <a:p>
            <a:r>
              <a:rPr lang="en-US" dirty="0">
                <a:latin typeface="Arial"/>
                <a:cs typeface="Arial"/>
              </a:rPr>
              <a:t>Footer (Arial 12</a:t>
            </a:r>
            <a:r>
              <a:rPr lang="en-US" dirty="0" smtClean="0">
                <a:latin typeface="Arial"/>
                <a:cs typeface="Arial"/>
              </a:rPr>
              <a:t>)</a:t>
            </a:r>
            <a:endParaRPr lang="en-US" dirty="0">
              <a:latin typeface="Arial"/>
              <a:cs typeface="Arial"/>
            </a:endParaRPr>
          </a:p>
        </p:txBody>
      </p:sp>
      <p:sp>
        <p:nvSpPr>
          <p:cNvPr id="15" name="Slide Number Placeholder 3"/>
          <p:cNvSpPr>
            <a:spLocks noGrp="1"/>
          </p:cNvSpPr>
          <p:nvPr>
            <p:ph type="sldNum" sz="quarter" idx="11"/>
          </p:nvPr>
        </p:nvSpPr>
        <p:spPr>
          <a:xfrm>
            <a:off x="-1676400" y="6323074"/>
            <a:ext cx="2133600" cy="365125"/>
          </a:xfrm>
        </p:spPr>
        <p:txBody>
          <a:bodyPr/>
          <a:lstStyle/>
          <a:p>
            <a:pPr algn="r"/>
            <a:fld id="{AA3F4042-BEB6-4686-BC36-15257A90204D}" type="slidenum">
              <a:rPr lang="en-US" smtClean="0">
                <a:latin typeface="Arial"/>
                <a:cs typeface="Arial"/>
              </a:rPr>
              <a:pPr algn="r"/>
              <a:t>3</a:t>
            </a:fld>
            <a:endParaRPr lang="en-US" dirty="0">
              <a:latin typeface="Arial"/>
              <a:cs typeface="Arial"/>
            </a:endParaRPr>
          </a:p>
        </p:txBody>
      </p:sp>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48" t="32106" r="1600" b="20087"/>
          <a:stretch/>
        </p:blipFill>
        <p:spPr bwMode="auto">
          <a:xfrm>
            <a:off x="14421" y="904269"/>
            <a:ext cx="7476255" cy="297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33305" r="6720" b="19579"/>
          <a:stretch/>
        </p:blipFill>
        <p:spPr bwMode="auto">
          <a:xfrm>
            <a:off x="412436" y="3988676"/>
            <a:ext cx="7101001" cy="286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992" y="3063834"/>
            <a:ext cx="1444364" cy="110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384" y="5659452"/>
            <a:ext cx="1441169" cy="110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5091" y="2392701"/>
            <a:ext cx="516655" cy="40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59283" t="29266" r="33146" b="65109"/>
          <a:stretch/>
        </p:blipFill>
        <p:spPr bwMode="auto">
          <a:xfrm>
            <a:off x="267384" y="5087887"/>
            <a:ext cx="564364" cy="335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621294" y="4842369"/>
            <a:ext cx="3304763" cy="1384995"/>
          </a:xfrm>
          <a:prstGeom prst="rect">
            <a:avLst/>
          </a:prstGeom>
        </p:spPr>
        <p:txBody>
          <a:bodyPr wrap="square">
            <a:spAutoFit/>
          </a:bodyPr>
          <a:lstStyle/>
          <a:p>
            <a:r>
              <a:rPr lang="en-US" sz="1400" b="1" dirty="0"/>
              <a:t>Number of Persons Aged 60 </a:t>
            </a:r>
          </a:p>
          <a:p>
            <a:pPr marL="109537" indent="-342900">
              <a:buFont typeface="Arial" pitchFamily="34" charset="0"/>
              <a:buChar char="•"/>
            </a:pPr>
            <a:r>
              <a:rPr lang="en-US" sz="1400" dirty="0"/>
              <a:t> </a:t>
            </a:r>
            <a:r>
              <a:rPr lang="en-US" sz="1400" dirty="0" smtClean="0"/>
              <a:t>2012    810 </a:t>
            </a:r>
            <a:r>
              <a:rPr lang="en-US" sz="1400" dirty="0"/>
              <a:t>million</a:t>
            </a:r>
          </a:p>
          <a:p>
            <a:pPr marL="109537" indent="-342900">
              <a:buFont typeface="Arial" pitchFamily="34" charset="0"/>
              <a:buChar char="•"/>
            </a:pPr>
            <a:r>
              <a:rPr lang="en-US" sz="1400" dirty="0"/>
              <a:t> </a:t>
            </a:r>
            <a:r>
              <a:rPr lang="en-US" sz="1400" dirty="0" smtClean="0"/>
              <a:t>2050     </a:t>
            </a:r>
            <a:r>
              <a:rPr lang="en-US" sz="1400" dirty="0"/>
              <a:t>2 billion</a:t>
            </a:r>
          </a:p>
          <a:p>
            <a:pPr marL="109537" indent="-342900">
              <a:buFont typeface="Arial" pitchFamily="34" charset="0"/>
              <a:buChar char="•"/>
            </a:pPr>
            <a:r>
              <a:rPr lang="en-US" sz="1400" dirty="0"/>
              <a:t> </a:t>
            </a:r>
            <a:r>
              <a:rPr lang="en-US" sz="1400" dirty="0" smtClean="0"/>
              <a:t>2050  </a:t>
            </a:r>
            <a:r>
              <a:rPr lang="en-US" sz="1400" dirty="0"/>
              <a:t>Older people </a:t>
            </a:r>
            <a:r>
              <a:rPr lang="en-US" sz="1400" dirty="0" smtClean="0"/>
              <a:t>will </a:t>
            </a:r>
          </a:p>
          <a:p>
            <a:r>
              <a:rPr lang="en-US" sz="1400" dirty="0"/>
              <a:t> </a:t>
            </a:r>
            <a:r>
              <a:rPr lang="en-US" sz="1400" dirty="0" smtClean="0"/>
              <a:t>                  outnumber 	  	children under 14</a:t>
            </a:r>
            <a:endParaRPr lang="en-US" sz="1400" dirty="0"/>
          </a:p>
        </p:txBody>
      </p:sp>
      <p:sp>
        <p:nvSpPr>
          <p:cNvPr id="5" name="TextBox 4"/>
          <p:cNvSpPr txBox="1"/>
          <p:nvPr/>
        </p:nvSpPr>
        <p:spPr>
          <a:xfrm>
            <a:off x="5913912" y="6602681"/>
            <a:ext cx="3230088" cy="200055"/>
          </a:xfrm>
          <a:prstGeom prst="rect">
            <a:avLst/>
          </a:prstGeom>
          <a:noFill/>
        </p:spPr>
        <p:txBody>
          <a:bodyPr wrap="square" rtlCol="0">
            <a:spAutoFit/>
          </a:bodyPr>
          <a:lstStyle/>
          <a:p>
            <a:r>
              <a:rPr lang="en-US" sz="700" dirty="0" smtClean="0"/>
              <a:t>Source:  UN DESA, Population Ageing and Development Wall Chart, 2012</a:t>
            </a:r>
            <a:endParaRPr lang="en-US" sz="700" dirty="0"/>
          </a:p>
        </p:txBody>
      </p:sp>
    </p:spTree>
    <p:extLst>
      <p:ext uri="{BB962C8B-B14F-4D97-AF65-F5344CB8AC3E}">
        <p14:creationId xmlns:p14="http://schemas.microsoft.com/office/powerpoint/2010/main" val="652430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_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AARP_RP_W.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384" y="275158"/>
            <a:ext cx="1128725" cy="372333"/>
          </a:xfrm>
          <a:prstGeom prst="rect">
            <a:avLst/>
          </a:prstGeom>
        </p:spPr>
      </p:pic>
      <p:sp>
        <p:nvSpPr>
          <p:cNvPr id="11" name="Rectangle 10"/>
          <p:cNvSpPr/>
          <p:nvPr/>
        </p:nvSpPr>
        <p:spPr>
          <a:xfrm>
            <a:off x="482161" y="990600"/>
            <a:ext cx="8179677" cy="646331"/>
          </a:xfrm>
          <a:prstGeom prst="rect">
            <a:avLst/>
          </a:prstGeom>
        </p:spPr>
        <p:txBody>
          <a:bodyPr wrap="square">
            <a:spAutoFit/>
          </a:bodyPr>
          <a:lstStyle/>
          <a:p>
            <a:r>
              <a:rPr lang="en-US" sz="3600" b="1" dirty="0"/>
              <a:t>Valuing the Invaluable</a:t>
            </a:r>
            <a:endParaRPr lang="en-US" sz="3500" b="1" dirty="0">
              <a:latin typeface="Arial"/>
              <a:cs typeface="Arial"/>
            </a:endParaRPr>
          </a:p>
        </p:txBody>
      </p:sp>
      <p:sp>
        <p:nvSpPr>
          <p:cNvPr id="14" name="Footer Placeholder 2"/>
          <p:cNvSpPr>
            <a:spLocks noGrp="1"/>
          </p:cNvSpPr>
          <p:nvPr>
            <p:ph type="ftr" sz="quarter" idx="10"/>
          </p:nvPr>
        </p:nvSpPr>
        <p:spPr>
          <a:xfrm>
            <a:off x="606425" y="6323074"/>
            <a:ext cx="2895600" cy="365125"/>
          </a:xfrm>
        </p:spPr>
        <p:txBody>
          <a:bodyPr/>
          <a:lstStyle/>
          <a:p>
            <a:r>
              <a:rPr lang="en-US" dirty="0">
                <a:latin typeface="Arial"/>
                <a:cs typeface="Arial"/>
              </a:rPr>
              <a:t>Footer (Arial 12</a:t>
            </a:r>
            <a:r>
              <a:rPr lang="en-US" dirty="0" smtClean="0">
                <a:latin typeface="Arial"/>
                <a:cs typeface="Arial"/>
              </a:rPr>
              <a:t>)</a:t>
            </a:r>
            <a:endParaRPr lang="en-US" dirty="0">
              <a:latin typeface="Arial"/>
              <a:cs typeface="Arial"/>
            </a:endParaRPr>
          </a:p>
        </p:txBody>
      </p:sp>
      <p:sp>
        <p:nvSpPr>
          <p:cNvPr id="15" name="Slide Number Placeholder 3"/>
          <p:cNvSpPr>
            <a:spLocks noGrp="1"/>
          </p:cNvSpPr>
          <p:nvPr>
            <p:ph type="sldNum" sz="quarter" idx="11"/>
          </p:nvPr>
        </p:nvSpPr>
        <p:spPr>
          <a:xfrm>
            <a:off x="-1676400" y="6323074"/>
            <a:ext cx="2133600" cy="365125"/>
          </a:xfrm>
        </p:spPr>
        <p:txBody>
          <a:bodyPr/>
          <a:lstStyle/>
          <a:p>
            <a:pPr algn="r"/>
            <a:fld id="{AA3F4042-BEB6-4686-BC36-15257A90204D}" type="slidenum">
              <a:rPr lang="en-US" smtClean="0">
                <a:latin typeface="Arial"/>
                <a:cs typeface="Arial"/>
              </a:rPr>
              <a:pPr algn="r"/>
              <a:t>4</a:t>
            </a:fld>
            <a:endParaRPr lang="en-US" dirty="0">
              <a:latin typeface="Arial"/>
              <a:cs typeface="Arial"/>
            </a:endParaRPr>
          </a:p>
        </p:txBody>
      </p:sp>
      <p:sp>
        <p:nvSpPr>
          <p:cNvPr id="16" name="Content Placeholder 2"/>
          <p:cNvSpPr txBox="1">
            <a:spLocks/>
          </p:cNvSpPr>
          <p:nvPr/>
        </p:nvSpPr>
        <p:spPr>
          <a:xfrm>
            <a:off x="360174" y="1636931"/>
            <a:ext cx="8443913" cy="4986337"/>
          </a:xfrm>
          <a:prstGeom prst="rect">
            <a:avLst/>
          </a:prstGeom>
        </p:spPr>
        <p:txBody>
          <a:bodyPr/>
          <a:lstStyle>
            <a:lvl1pPr marL="233363" indent="-233363" algn="l" rtl="0" eaLnBrk="0" fontAlgn="base" hangingPunct="0">
              <a:spcBef>
                <a:spcPct val="20000"/>
              </a:spcBef>
              <a:spcAft>
                <a:spcPct val="0"/>
              </a:spcAft>
              <a:buClr>
                <a:schemeClr val="tx1"/>
              </a:buClr>
              <a:buSzPct val="90000"/>
              <a:buChar char="&gt;"/>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gt;"/>
              <a:defRPr sz="22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fontAlgn="base">
              <a:spcBef>
                <a:spcPct val="20000"/>
              </a:spcBef>
              <a:spcAft>
                <a:spcPct val="0"/>
              </a:spcAft>
              <a:buChar char="»"/>
              <a:defRPr sz="2200">
                <a:solidFill>
                  <a:schemeClr val="tx1"/>
                </a:solidFill>
                <a:latin typeface="+mn-lt"/>
              </a:defRPr>
            </a:lvl6pPr>
            <a:lvl7pPr marL="2971800" indent="-228600" algn="l" rtl="0" fontAlgn="base">
              <a:spcBef>
                <a:spcPct val="20000"/>
              </a:spcBef>
              <a:spcAft>
                <a:spcPct val="0"/>
              </a:spcAft>
              <a:buChar char="»"/>
              <a:defRPr sz="2200">
                <a:solidFill>
                  <a:schemeClr val="tx1"/>
                </a:solidFill>
                <a:latin typeface="+mn-lt"/>
              </a:defRPr>
            </a:lvl7pPr>
            <a:lvl8pPr marL="3429000" indent="-228600" algn="l" rtl="0" fontAlgn="base">
              <a:spcBef>
                <a:spcPct val="20000"/>
              </a:spcBef>
              <a:spcAft>
                <a:spcPct val="0"/>
              </a:spcAft>
              <a:buChar char="»"/>
              <a:defRPr sz="2200">
                <a:solidFill>
                  <a:schemeClr val="tx1"/>
                </a:solidFill>
                <a:latin typeface="+mn-lt"/>
              </a:defRPr>
            </a:lvl8pPr>
            <a:lvl9pPr marL="3886200" indent="-228600" algn="l" rtl="0" fontAlgn="base">
              <a:spcBef>
                <a:spcPct val="20000"/>
              </a:spcBef>
              <a:spcAft>
                <a:spcPct val="0"/>
              </a:spcAft>
              <a:buChar char="»"/>
              <a:defRPr sz="2200">
                <a:solidFill>
                  <a:schemeClr val="tx1"/>
                </a:solidFill>
                <a:latin typeface="+mn-lt"/>
              </a:defRPr>
            </a:lvl9pPr>
          </a:lstStyle>
          <a:p>
            <a:pPr marL="1828800" lvl="4" indent="0">
              <a:buNone/>
            </a:pPr>
            <a:r>
              <a:rPr lang="en-US" sz="2600" kern="0" dirty="0" smtClean="0">
                <a:latin typeface="Calibri" pitchFamily="34" charset="0"/>
              </a:rPr>
              <a:t>AARP Public Policy Institute Report</a:t>
            </a:r>
          </a:p>
          <a:p>
            <a:pPr>
              <a:buFont typeface="Arial" pitchFamily="34" charset="0"/>
              <a:buChar char="•"/>
            </a:pPr>
            <a:r>
              <a:rPr lang="en-US" sz="2600" b="1" u="sng" kern="0" dirty="0" smtClean="0">
                <a:latin typeface="Calibri" pitchFamily="34" charset="0"/>
              </a:rPr>
              <a:t>42.1 million</a:t>
            </a:r>
            <a:r>
              <a:rPr lang="en-US" sz="2600" b="1" kern="0" dirty="0" smtClean="0">
                <a:latin typeface="Calibri" pitchFamily="34" charset="0"/>
              </a:rPr>
              <a:t> </a:t>
            </a:r>
            <a:r>
              <a:rPr lang="en-US" sz="2600" kern="0" dirty="0" smtClean="0">
                <a:latin typeface="Calibri" pitchFamily="34" charset="0"/>
              </a:rPr>
              <a:t>family caregivers in the U.S</a:t>
            </a:r>
          </a:p>
          <a:p>
            <a:pPr>
              <a:buFont typeface="Arial" pitchFamily="34" charset="0"/>
              <a:buChar char="•"/>
            </a:pPr>
            <a:r>
              <a:rPr lang="en-US" sz="2600" b="1" u="sng" kern="0" dirty="0" smtClean="0">
                <a:latin typeface="Calibri" pitchFamily="34" charset="0"/>
              </a:rPr>
              <a:t>61.6 million</a:t>
            </a:r>
            <a:r>
              <a:rPr lang="en-US" sz="2600" b="1" kern="0" dirty="0" smtClean="0">
                <a:latin typeface="Calibri" pitchFamily="34" charset="0"/>
              </a:rPr>
              <a:t> </a:t>
            </a:r>
            <a:r>
              <a:rPr lang="en-US" sz="2600" kern="0" dirty="0" smtClean="0">
                <a:latin typeface="Calibri" pitchFamily="34" charset="0"/>
              </a:rPr>
              <a:t>provided care at some point in the year</a:t>
            </a:r>
          </a:p>
          <a:p>
            <a:pPr>
              <a:buFont typeface="Arial" pitchFamily="34" charset="0"/>
              <a:buChar char="•"/>
            </a:pPr>
            <a:r>
              <a:rPr lang="en-US" sz="2600" kern="0" dirty="0" smtClean="0">
                <a:latin typeface="Calibri" pitchFamily="34" charset="0"/>
              </a:rPr>
              <a:t>Caregiving reduces paid work for the typical caregiver by </a:t>
            </a:r>
            <a:r>
              <a:rPr lang="en-US" sz="2600" b="1" u="sng" kern="0" dirty="0" smtClean="0">
                <a:latin typeface="Calibri" pitchFamily="34" charset="0"/>
              </a:rPr>
              <a:t>41%</a:t>
            </a:r>
            <a:endParaRPr lang="en-US" sz="2600" b="1" kern="0" dirty="0">
              <a:latin typeface="Calibri" pitchFamily="34" charset="0"/>
            </a:endParaRPr>
          </a:p>
          <a:p>
            <a:pPr>
              <a:buFont typeface="Arial" pitchFamily="34" charset="0"/>
              <a:buChar char="•"/>
            </a:pPr>
            <a:r>
              <a:rPr lang="en-US" sz="2600" kern="0" dirty="0" smtClean="0">
                <a:latin typeface="Calibri" pitchFamily="34" charset="0"/>
              </a:rPr>
              <a:t>2004: Productivity losses to U.S. businesses related to informal caregiving was </a:t>
            </a:r>
            <a:r>
              <a:rPr lang="en-US" sz="2600" b="1" u="sng" kern="0" dirty="0" smtClean="0">
                <a:latin typeface="Calibri" pitchFamily="34" charset="0"/>
              </a:rPr>
              <a:t>$33.6 billion</a:t>
            </a:r>
          </a:p>
          <a:p>
            <a:pPr>
              <a:buFont typeface="Arial" pitchFamily="34" charset="0"/>
              <a:buChar char="•"/>
            </a:pPr>
            <a:r>
              <a:rPr lang="en-US" sz="2600" kern="0" dirty="0" smtClean="0">
                <a:latin typeface="Calibri" pitchFamily="34" charset="0"/>
              </a:rPr>
              <a:t>2009: Estimated economic value of caregiver unpaid contributions was </a:t>
            </a:r>
            <a:r>
              <a:rPr lang="en-US" sz="2600" b="1" u="sng" kern="0" dirty="0" smtClean="0">
                <a:latin typeface="Calibri" pitchFamily="34" charset="0"/>
              </a:rPr>
              <a:t>$450 billion</a:t>
            </a:r>
            <a:r>
              <a:rPr lang="en-US" sz="2600" kern="0" dirty="0" smtClean="0">
                <a:latin typeface="Calibri" pitchFamily="34" charset="0"/>
              </a:rPr>
              <a:t>. </a:t>
            </a:r>
          </a:p>
          <a:p>
            <a:pPr marL="0" indent="0">
              <a:buNone/>
            </a:pPr>
            <a:endParaRPr lang="en-US" sz="2500" kern="0" dirty="0" smtClean="0"/>
          </a:p>
        </p:txBody>
      </p:sp>
    </p:spTree>
    <p:extLst>
      <p:ext uri="{BB962C8B-B14F-4D97-AF65-F5344CB8AC3E}">
        <p14:creationId xmlns:p14="http://schemas.microsoft.com/office/powerpoint/2010/main" val="3144186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_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7" y="0"/>
            <a:ext cx="9144000" cy="6858000"/>
          </a:xfrm>
          <a:prstGeom prst="rect">
            <a:avLst/>
          </a:prstGeom>
        </p:spPr>
      </p:pic>
      <p:sp>
        <p:nvSpPr>
          <p:cNvPr id="3" name="Title 2"/>
          <p:cNvSpPr txBox="1">
            <a:spLocks/>
          </p:cNvSpPr>
          <p:nvPr/>
        </p:nvSpPr>
        <p:spPr>
          <a:xfrm>
            <a:off x="731838" y="846138"/>
            <a:ext cx="4992687" cy="8302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2548802752"/>
              </p:ext>
            </p:extLst>
          </p:nvPr>
        </p:nvGraphicFramePr>
        <p:xfrm>
          <a:off x="212486" y="1789331"/>
          <a:ext cx="8502650" cy="4902200"/>
        </p:xfrm>
        <a:graphic>
          <a:graphicData uri="http://schemas.openxmlformats.org/presentationml/2006/ole">
            <mc:AlternateContent xmlns:mc="http://schemas.openxmlformats.org/markup-compatibility/2006">
              <mc:Choice xmlns:v="urn:schemas-microsoft-com:vml" Requires="v">
                <p:oleObj spid="_x0000_s3096" r:id="rId4" imgW="8498561" imgH="4901609" progId="Excel.Chart.8">
                  <p:embed/>
                </p:oleObj>
              </mc:Choice>
              <mc:Fallback>
                <p:oleObj r:id="rId4" imgW="8498561" imgH="490160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86" y="1789331"/>
                        <a:ext cx="8502650" cy="4902200"/>
                      </a:xfrm>
                      <a:prstGeom prst="rect">
                        <a:avLst/>
                      </a:prstGeom>
                      <a:noFill/>
                      <a:ln>
                        <a:noFill/>
                      </a:ln>
                      <a:extLst/>
                    </p:spPr>
                  </p:pic>
                </p:oleObj>
              </mc:Fallback>
            </mc:AlternateContent>
          </a:graphicData>
        </a:graphic>
      </p:graphicFrame>
      <p:sp>
        <p:nvSpPr>
          <p:cNvPr id="5" name="TextBox 4"/>
          <p:cNvSpPr txBox="1"/>
          <p:nvPr/>
        </p:nvSpPr>
        <p:spPr>
          <a:xfrm>
            <a:off x="389283" y="1143000"/>
            <a:ext cx="8305800" cy="646331"/>
          </a:xfrm>
          <a:prstGeom prst="rect">
            <a:avLst/>
          </a:prstGeom>
          <a:noFill/>
        </p:spPr>
        <p:txBody>
          <a:bodyPr wrap="square" rtlCol="0">
            <a:spAutoFit/>
          </a:bodyPr>
          <a:lstStyle/>
          <a:p>
            <a:r>
              <a:rPr lang="en-US" sz="3600" b="1" dirty="0" smtClean="0"/>
              <a:t>How Much is $450 Billion?</a:t>
            </a:r>
            <a:endParaRPr lang="en-US" sz="3600" b="1" dirty="0"/>
          </a:p>
        </p:txBody>
      </p:sp>
      <p:pic>
        <p:nvPicPr>
          <p:cNvPr id="6" name="Picture 5" descr="AARP_RP_W.ep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384" y="275158"/>
            <a:ext cx="1128725" cy="372333"/>
          </a:xfrm>
          <a:prstGeom prst="rect">
            <a:avLst/>
          </a:prstGeom>
        </p:spPr>
      </p:pic>
    </p:spTree>
    <p:extLst>
      <p:ext uri="{BB962C8B-B14F-4D97-AF65-F5344CB8AC3E}">
        <p14:creationId xmlns:p14="http://schemas.microsoft.com/office/powerpoint/2010/main" val="3092107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_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AARP_RP_W.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384" y="275158"/>
            <a:ext cx="1128725" cy="372333"/>
          </a:xfrm>
          <a:prstGeom prst="rect">
            <a:avLst/>
          </a:prstGeom>
        </p:spPr>
      </p:pic>
      <p:sp>
        <p:nvSpPr>
          <p:cNvPr id="7" name="TextBox 6"/>
          <p:cNvSpPr txBox="1"/>
          <p:nvPr/>
        </p:nvSpPr>
        <p:spPr>
          <a:xfrm>
            <a:off x="389283" y="1143000"/>
            <a:ext cx="8305800" cy="646331"/>
          </a:xfrm>
          <a:prstGeom prst="rect">
            <a:avLst/>
          </a:prstGeom>
          <a:noFill/>
        </p:spPr>
        <p:txBody>
          <a:bodyPr wrap="square" rtlCol="0">
            <a:spAutoFit/>
          </a:bodyPr>
          <a:lstStyle/>
          <a:p>
            <a:r>
              <a:rPr lang="en-US" sz="3600" b="1" dirty="0" smtClean="0"/>
              <a:t>How Much is $450 Billion?</a:t>
            </a:r>
            <a:endParaRPr lang="en-US" sz="3600" b="1" dirty="0"/>
          </a:p>
        </p:txBody>
      </p:sp>
      <p:graphicFrame>
        <p:nvGraphicFramePr>
          <p:cNvPr id="8" name="Object 7"/>
          <p:cNvGraphicFramePr>
            <a:graphicFrameLocks noGrp="1"/>
          </p:cNvGraphicFramePr>
          <p:nvPr>
            <p:extLst>
              <p:ext uri="{D42A27DB-BD31-4B8C-83A1-F6EECF244321}">
                <p14:modId xmlns:p14="http://schemas.microsoft.com/office/powerpoint/2010/main" val="2916463104"/>
              </p:ext>
            </p:extLst>
          </p:nvPr>
        </p:nvGraphicFramePr>
        <p:xfrm>
          <a:off x="422413" y="1981200"/>
          <a:ext cx="3565525" cy="4470400"/>
        </p:xfrm>
        <a:graphic>
          <a:graphicData uri="http://schemas.openxmlformats.org/presentationml/2006/ole">
            <mc:AlternateContent xmlns:mc="http://schemas.openxmlformats.org/markup-compatibility/2006">
              <mc:Choice xmlns:v="urn:schemas-microsoft-com:vml" Requires="v">
                <p:oleObj spid="_x0000_s4144" r:id="rId7" imgW="4224894" imgH="4901609" progId="Excel.Chart.8">
                  <p:embed/>
                </p:oleObj>
              </mc:Choice>
              <mc:Fallback>
                <p:oleObj r:id="rId7" imgW="4224894" imgH="4901609" progId="Excel.Chart.8">
                  <p:embed/>
                  <p:pic>
                    <p:nvPicPr>
                      <p:cNvPr id="0" name="Content Placeholder 7"/>
                      <p:cNvPicPr>
                        <a:picLocks noGrp="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413" y="1981200"/>
                        <a:ext cx="3565525" cy="4470400"/>
                      </a:xfrm>
                      <a:prstGeom prst="rect">
                        <a:avLst/>
                      </a:prstGeom>
                      <a:noFill/>
                      <a:ln>
                        <a:noFill/>
                      </a:ln>
                    </p:spPr>
                  </p:pic>
                </p:oleObj>
              </mc:Fallback>
            </mc:AlternateContent>
          </a:graphicData>
        </a:graphic>
      </p:graphicFrame>
      <p:graphicFrame>
        <p:nvGraphicFramePr>
          <p:cNvPr id="9" name="Object 8"/>
          <p:cNvGraphicFramePr>
            <a:graphicFrameLocks noGrp="1"/>
          </p:cNvGraphicFramePr>
          <p:nvPr>
            <p:extLst>
              <p:ext uri="{D42A27DB-BD31-4B8C-83A1-F6EECF244321}">
                <p14:modId xmlns:p14="http://schemas.microsoft.com/office/powerpoint/2010/main" val="4258124932"/>
              </p:ext>
            </p:extLst>
          </p:nvPr>
        </p:nvGraphicFramePr>
        <p:xfrm>
          <a:off x="4699138" y="1981200"/>
          <a:ext cx="3565525" cy="4470400"/>
        </p:xfrm>
        <a:graphic>
          <a:graphicData uri="http://schemas.openxmlformats.org/presentationml/2006/ole">
            <mc:AlternateContent xmlns:mc="http://schemas.openxmlformats.org/markup-compatibility/2006">
              <mc:Choice xmlns:v="urn:schemas-microsoft-com:vml" Requires="v">
                <p:oleObj spid="_x0000_s4145" r:id="rId10" imgW="4224894" imgH="4901609" progId="Excel.Chart.8">
                  <p:embed/>
                </p:oleObj>
              </mc:Choice>
              <mc:Fallback>
                <p:oleObj r:id="rId10" imgW="4224894" imgH="4901609" progId="Excel.Chart.8">
                  <p:embed/>
                  <p:pic>
                    <p:nvPicPr>
                      <p:cNvPr id="0" name="Content Placeholder 11"/>
                      <p:cNvPicPr>
                        <a:picLocks noGrp="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99138" y="1981200"/>
                        <a:ext cx="3565525" cy="4470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08054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_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0"/>
            <a:ext cx="9144000" cy="6858000"/>
          </a:xfrm>
          <a:prstGeom prst="rect">
            <a:avLst/>
          </a:prstGeom>
        </p:spPr>
      </p:pic>
      <p:pic>
        <p:nvPicPr>
          <p:cNvPr id="3" name="Picture 2" descr="AARP_RP_W.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16" y="275158"/>
            <a:ext cx="1128725" cy="372333"/>
          </a:xfrm>
          <a:prstGeom prst="rect">
            <a:avLst/>
          </a:prstGeom>
        </p:spPr>
      </p:pic>
      <p:sp>
        <p:nvSpPr>
          <p:cNvPr id="4" name="TextBox 3"/>
          <p:cNvSpPr txBox="1"/>
          <p:nvPr/>
        </p:nvSpPr>
        <p:spPr>
          <a:xfrm>
            <a:off x="114300" y="1143000"/>
            <a:ext cx="8305800" cy="646331"/>
          </a:xfrm>
          <a:prstGeom prst="rect">
            <a:avLst/>
          </a:prstGeom>
          <a:noFill/>
        </p:spPr>
        <p:txBody>
          <a:bodyPr wrap="square" rtlCol="0">
            <a:spAutoFit/>
          </a:bodyPr>
          <a:lstStyle/>
          <a:p>
            <a:r>
              <a:rPr lang="en-US" sz="3600" b="1" dirty="0" smtClean="0"/>
              <a:t>Why Family Care Matters Today?</a:t>
            </a:r>
            <a:endParaRPr lang="en-US" sz="3600" b="1" dirty="0"/>
          </a:p>
        </p:txBody>
      </p:sp>
      <p:sp>
        <p:nvSpPr>
          <p:cNvPr id="5" name="Rectangle 4"/>
          <p:cNvSpPr/>
          <p:nvPr/>
        </p:nvSpPr>
        <p:spPr>
          <a:xfrm>
            <a:off x="-37416" y="1981200"/>
            <a:ext cx="8179677" cy="4093428"/>
          </a:xfrm>
          <a:prstGeom prst="rect">
            <a:avLst/>
          </a:prstGeom>
        </p:spPr>
        <p:txBody>
          <a:bodyPr wrap="square">
            <a:spAutoFit/>
          </a:bodyPr>
          <a:lstStyle/>
          <a:p>
            <a:pPr marL="342900" indent="-342900">
              <a:buFont typeface="Arial" pitchFamily="34" charset="0"/>
              <a:buChar char="•"/>
            </a:pPr>
            <a:r>
              <a:rPr lang="en-US" sz="2600" dirty="0" smtClean="0"/>
              <a:t>Caregivers are the backbone of long-term services and supports (LTSS)</a:t>
            </a:r>
          </a:p>
          <a:p>
            <a:pPr marL="342900" indent="-342900">
              <a:buFont typeface="Arial" pitchFamily="34" charset="0"/>
              <a:buChar char="•"/>
            </a:pPr>
            <a:r>
              <a:rPr lang="en-US" sz="2600" dirty="0" smtClean="0">
                <a:latin typeface="Calibri" pitchFamily="34" charset="0"/>
              </a:rPr>
              <a:t>Caregivers</a:t>
            </a:r>
            <a:r>
              <a:rPr lang="en-US" sz="2600" dirty="0" smtClean="0"/>
              <a:t> are key partners in health care</a:t>
            </a:r>
          </a:p>
          <a:p>
            <a:pPr marL="342900" indent="-342900">
              <a:buFont typeface="Arial" pitchFamily="34" charset="0"/>
              <a:buChar char="•"/>
            </a:pPr>
            <a:r>
              <a:rPr lang="en-US" sz="2600" dirty="0" smtClean="0"/>
              <a:t>Family support is a key driver in remaining in one’s home and in the community		</a:t>
            </a:r>
          </a:p>
          <a:p>
            <a:pPr marL="342900" indent="-342900">
              <a:buFont typeface="Arial" pitchFamily="34" charset="0"/>
              <a:buChar char="•"/>
            </a:pPr>
            <a:r>
              <a:rPr lang="en-US" sz="2600" dirty="0" smtClean="0"/>
              <a:t>Caregiving is now more widespread and more difficult – a public issue</a:t>
            </a:r>
          </a:p>
          <a:p>
            <a:pPr marL="742950" lvl="1" indent="-285750">
              <a:buFont typeface="Arial" pitchFamily="34" charset="0"/>
              <a:buChar char="•"/>
            </a:pPr>
            <a:r>
              <a:rPr lang="en-US" sz="2600" dirty="0" smtClean="0"/>
              <a:t>Complexity in the coordination and delivery of care</a:t>
            </a:r>
          </a:p>
          <a:p>
            <a:pPr marL="742950" lvl="1" indent="-285750">
              <a:buFont typeface="Arial" pitchFamily="34" charset="0"/>
              <a:buChar char="•"/>
            </a:pPr>
            <a:r>
              <a:rPr lang="en-US" sz="2600" dirty="0" smtClean="0"/>
              <a:t>Poor care experiences are becoming increasingly shared concerns</a:t>
            </a:r>
          </a:p>
        </p:txBody>
      </p:sp>
    </p:spTree>
    <p:extLst>
      <p:ext uri="{BB962C8B-B14F-4D97-AF65-F5344CB8AC3E}">
        <p14:creationId xmlns:p14="http://schemas.microsoft.com/office/powerpoint/2010/main" val="3864515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_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0"/>
            <a:ext cx="9144000" cy="6858000"/>
          </a:xfrm>
          <a:prstGeom prst="rect">
            <a:avLst/>
          </a:prstGeom>
        </p:spPr>
      </p:pic>
      <p:pic>
        <p:nvPicPr>
          <p:cNvPr id="3" name="Picture 2" descr="AARP_RP_W.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16" y="275158"/>
            <a:ext cx="1128725" cy="372333"/>
          </a:xfrm>
          <a:prstGeom prst="rect">
            <a:avLst/>
          </a:prstGeom>
        </p:spPr>
      </p:pic>
      <p:sp>
        <p:nvSpPr>
          <p:cNvPr id="4" name="TextBox 3"/>
          <p:cNvSpPr txBox="1"/>
          <p:nvPr/>
        </p:nvSpPr>
        <p:spPr>
          <a:xfrm>
            <a:off x="82965" y="1139588"/>
            <a:ext cx="8305800" cy="1200329"/>
          </a:xfrm>
          <a:prstGeom prst="rect">
            <a:avLst/>
          </a:prstGeom>
          <a:noFill/>
        </p:spPr>
        <p:txBody>
          <a:bodyPr wrap="square" rtlCol="0">
            <a:spAutoFit/>
          </a:bodyPr>
          <a:lstStyle/>
          <a:p>
            <a:r>
              <a:rPr lang="en-US" sz="3600" b="1" dirty="0" smtClean="0"/>
              <a:t>Family Caregivers Fill Big Gaps in Health Care &amp; LTSS </a:t>
            </a:r>
            <a:endParaRPr lang="en-US" sz="3600" b="1" dirty="0"/>
          </a:p>
        </p:txBody>
      </p:sp>
      <p:sp>
        <p:nvSpPr>
          <p:cNvPr id="5" name="Rectangle 4"/>
          <p:cNvSpPr/>
          <p:nvPr/>
        </p:nvSpPr>
        <p:spPr>
          <a:xfrm>
            <a:off x="-80123" y="2339917"/>
            <a:ext cx="8309724" cy="3585597"/>
          </a:xfrm>
          <a:prstGeom prst="rect">
            <a:avLst/>
          </a:prstGeom>
        </p:spPr>
        <p:txBody>
          <a:bodyPr wrap="square">
            <a:spAutoFit/>
          </a:bodyPr>
          <a:lstStyle/>
          <a:p>
            <a:pPr marL="800100" lvl="1" indent="-342900">
              <a:buFont typeface="Arial" pitchFamily="34" charset="0"/>
              <a:buChar char="•"/>
            </a:pPr>
            <a:r>
              <a:rPr lang="en-US" sz="2600" dirty="0" smtClean="0">
                <a:latin typeface="Calibri" pitchFamily="34" charset="0"/>
              </a:rPr>
              <a:t>Health </a:t>
            </a:r>
            <a:r>
              <a:rPr lang="en-US" sz="2600" dirty="0">
                <a:latin typeface="Calibri" pitchFamily="34" charset="0"/>
              </a:rPr>
              <a:t>care decisions, treatment, and </a:t>
            </a:r>
            <a:r>
              <a:rPr lang="en-US" sz="2600" dirty="0" smtClean="0">
                <a:latin typeface="Calibri" pitchFamily="34" charset="0"/>
              </a:rPr>
              <a:t>outcome</a:t>
            </a:r>
          </a:p>
          <a:p>
            <a:pPr marL="800100" lvl="1" indent="-342900">
              <a:buFont typeface="Arial" pitchFamily="34" charset="0"/>
              <a:buChar char="•"/>
            </a:pPr>
            <a:r>
              <a:rPr lang="en-US" sz="2600" dirty="0" smtClean="0">
                <a:latin typeface="Calibri" pitchFamily="34" charset="0"/>
              </a:rPr>
              <a:t>Serve as </a:t>
            </a:r>
            <a:r>
              <a:rPr lang="en-US" sz="2600" dirty="0">
                <a:latin typeface="Calibri" pitchFamily="34" charset="0"/>
              </a:rPr>
              <a:t>“continuity connectors” and the “eyes and </a:t>
            </a:r>
            <a:r>
              <a:rPr lang="en-US" sz="2600" dirty="0" smtClean="0">
                <a:latin typeface="Calibri" pitchFamily="34" charset="0"/>
              </a:rPr>
              <a:t>ears,” </a:t>
            </a:r>
            <a:r>
              <a:rPr lang="en-US" sz="2600" dirty="0">
                <a:latin typeface="Calibri" pitchFamily="34" charset="0"/>
              </a:rPr>
              <a:t>e</a:t>
            </a:r>
            <a:r>
              <a:rPr lang="en-US" sz="2600" dirty="0" smtClean="0">
                <a:latin typeface="Calibri" pitchFamily="34" charset="0"/>
              </a:rPr>
              <a:t>specially for persons with dementia</a:t>
            </a:r>
          </a:p>
          <a:p>
            <a:pPr marL="800100" lvl="1" indent="-342900">
              <a:buFont typeface="Arial" pitchFamily="34" charset="0"/>
              <a:buChar char="•"/>
            </a:pPr>
            <a:r>
              <a:rPr lang="en-US" sz="2600" dirty="0" smtClean="0">
                <a:latin typeface="Calibri" pitchFamily="34" charset="0"/>
              </a:rPr>
              <a:t>Assume </a:t>
            </a:r>
            <a:r>
              <a:rPr lang="en-US" sz="2600" dirty="0">
                <a:latin typeface="Calibri" pitchFamily="34" charset="0"/>
              </a:rPr>
              <a:t>a health management role in the </a:t>
            </a:r>
            <a:r>
              <a:rPr lang="en-US" sz="2600" dirty="0" smtClean="0">
                <a:latin typeface="Calibri" pitchFamily="34" charset="0"/>
              </a:rPr>
              <a:t>home</a:t>
            </a:r>
          </a:p>
          <a:p>
            <a:pPr marL="914400" lvl="1" indent="-457200">
              <a:buFont typeface="Arial" pitchFamily="34" charset="0"/>
              <a:buChar char="•"/>
            </a:pPr>
            <a:r>
              <a:rPr lang="en-US" sz="2600" dirty="0" smtClean="0">
                <a:latin typeface="Calibri" pitchFamily="34" charset="0"/>
              </a:rPr>
              <a:t>PPI analysis of 20-year trends in family caregiving and LTSS findings</a:t>
            </a:r>
          </a:p>
          <a:p>
            <a:pPr marL="914400" lvl="1" indent="-457200">
              <a:buFont typeface="Arial" pitchFamily="34" charset="0"/>
              <a:buChar char="•"/>
            </a:pPr>
            <a:r>
              <a:rPr lang="en-US" sz="2600" dirty="0" smtClean="0">
                <a:latin typeface="Calibri" pitchFamily="34" charset="0"/>
              </a:rPr>
              <a:t>Family caregiving has been shown to delay or prevent the use of nursing home care</a:t>
            </a:r>
          </a:p>
          <a:p>
            <a:pPr marL="742950" lvl="1" indent="-285750">
              <a:buFont typeface="Arial" pitchFamily="34" charset="0"/>
              <a:buChar char="•"/>
            </a:pPr>
            <a:endParaRPr lang="en-US" sz="1900" dirty="0" smtClean="0"/>
          </a:p>
        </p:txBody>
      </p:sp>
    </p:spTree>
    <p:extLst>
      <p:ext uri="{BB962C8B-B14F-4D97-AF65-F5344CB8AC3E}">
        <p14:creationId xmlns:p14="http://schemas.microsoft.com/office/powerpoint/2010/main" val="205589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_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144000" cy="6858000"/>
          </a:xfrm>
          <a:prstGeom prst="rect">
            <a:avLst/>
          </a:prstGeom>
        </p:spPr>
      </p:pic>
      <p:pic>
        <p:nvPicPr>
          <p:cNvPr id="3" name="Picture 2" descr="AARP_RP_W.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16" y="275158"/>
            <a:ext cx="1128725" cy="372333"/>
          </a:xfrm>
          <a:prstGeom prst="rect">
            <a:avLst/>
          </a:prstGeom>
        </p:spPr>
      </p:pic>
      <p:pic>
        <p:nvPicPr>
          <p:cNvPr id="4" name="Picture 3" descr="LTSS_exhibit_4.jpg"/>
          <p:cNvPicPr>
            <a:picLocks noChangeAspect="1"/>
          </p:cNvPicPr>
          <p:nvPr/>
        </p:nvPicPr>
        <p:blipFill>
          <a:blip r:embed="rId4" cstate="print"/>
          <a:srcRect t="1454"/>
          <a:stretch>
            <a:fillRect/>
          </a:stretch>
        </p:blipFill>
        <p:spPr bwMode="auto">
          <a:xfrm>
            <a:off x="533400" y="1295400"/>
            <a:ext cx="7467600" cy="5418498"/>
          </a:xfrm>
          <a:prstGeom prst="rect">
            <a:avLst/>
          </a:prstGeom>
          <a:noFill/>
          <a:ln w="9525">
            <a:noFill/>
            <a:miter lim="800000"/>
            <a:headEnd/>
            <a:tailEnd/>
          </a:ln>
        </p:spPr>
      </p:pic>
    </p:spTree>
    <p:extLst>
      <p:ext uri="{BB962C8B-B14F-4D97-AF65-F5344CB8AC3E}">
        <p14:creationId xmlns:p14="http://schemas.microsoft.com/office/powerpoint/2010/main" val="3737320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ED1B24"/>
      </a:hlink>
      <a:folHlink>
        <a:srgbClr val="7B6853"/>
      </a:folHlink>
    </a:clrScheme>
    <a:fontScheme name="1_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E30B84-CF13-4A9F-892D-003F1951E752}"/>
</file>

<file path=customXml/itemProps2.xml><?xml version="1.0" encoding="utf-8"?>
<ds:datastoreItem xmlns:ds="http://schemas.openxmlformats.org/officeDocument/2006/customXml" ds:itemID="{7A904683-2783-401D-AC5A-85F816AFDDB1}"/>
</file>

<file path=customXml/itemProps3.xml><?xml version="1.0" encoding="utf-8"?>
<ds:datastoreItem xmlns:ds="http://schemas.openxmlformats.org/officeDocument/2006/customXml" ds:itemID="{CEBA0EB0-A320-42E6-A4CA-0D49328A6ADC}"/>
</file>

<file path=docProps/app.xml><?xml version="1.0" encoding="utf-8"?>
<Properties xmlns="http://schemas.openxmlformats.org/officeDocument/2006/extended-properties" xmlns:vt="http://schemas.openxmlformats.org/officeDocument/2006/docPropsVTypes">
  <TotalTime>181</TotalTime>
  <Words>1652</Words>
  <Application>Microsoft Office PowerPoint</Application>
  <PresentationFormat>On-screen Show (4:3)</PresentationFormat>
  <Paragraphs>182</Paragraphs>
  <Slides>17</Slides>
  <Notes>12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Office Theme</vt:lpstr>
      <vt:lpstr>1_Default Design</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Christian Courtis</cp:lastModifiedBy>
  <cp:revision>24</cp:revision>
  <cp:lastPrinted>2014-03-20T18:55:20Z</cp:lastPrinted>
  <dcterms:created xsi:type="dcterms:W3CDTF">2014-03-10T16:13:37Z</dcterms:created>
  <dcterms:modified xsi:type="dcterms:W3CDTF">2014-03-24T15:21:46Z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2337100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