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45" r:id="rId1"/>
  </p:sldMasterIdLst>
  <p:notesMasterIdLst>
    <p:notesMasterId r:id="rId21"/>
  </p:notesMasterIdLst>
  <p:sldIdLst>
    <p:sldId id="256" r:id="rId2"/>
    <p:sldId id="298" r:id="rId3"/>
    <p:sldId id="319" r:id="rId4"/>
    <p:sldId id="318" r:id="rId5"/>
    <p:sldId id="317" r:id="rId6"/>
    <p:sldId id="313" r:id="rId7"/>
    <p:sldId id="326" r:id="rId8"/>
    <p:sldId id="321" r:id="rId9"/>
    <p:sldId id="322" r:id="rId10"/>
    <p:sldId id="323" r:id="rId11"/>
    <p:sldId id="320" r:id="rId12"/>
    <p:sldId id="288" r:id="rId13"/>
    <p:sldId id="303" r:id="rId14"/>
    <p:sldId id="327" r:id="rId15"/>
    <p:sldId id="314" r:id="rId16"/>
    <p:sldId id="304" r:id="rId17"/>
    <p:sldId id="293" r:id="rId18"/>
    <p:sldId id="328" r:id="rId19"/>
    <p:sldId id="324" r:id="rId20"/>
  </p:sldIdLst>
  <p:sldSz cx="9144000" cy="6858000" type="screen4x3"/>
  <p:notesSz cx="6858000" cy="9313863"/>
  <p:defaultTextStyle>
    <a:defPPr>
      <a:defRPr lang="th-TH"/>
    </a:defPPr>
    <a:lvl1pPr algn="l" rtl="0" fontAlgn="base">
      <a:spcBef>
        <a:spcPct val="0"/>
      </a:spcBef>
      <a:spcAft>
        <a:spcPct val="0"/>
      </a:spcAft>
      <a:defRPr sz="2800" kern="1200">
        <a:solidFill>
          <a:schemeClr val="tx1"/>
        </a:solidFill>
        <a:latin typeface="Arial" charset="0"/>
        <a:ea typeface="+mn-ea"/>
        <a:cs typeface="Angsana New" pitchFamily="18" charset="-34"/>
      </a:defRPr>
    </a:lvl1pPr>
    <a:lvl2pPr marL="457200" algn="l" rtl="0" fontAlgn="base">
      <a:spcBef>
        <a:spcPct val="0"/>
      </a:spcBef>
      <a:spcAft>
        <a:spcPct val="0"/>
      </a:spcAft>
      <a:defRPr sz="2800" kern="1200">
        <a:solidFill>
          <a:schemeClr val="tx1"/>
        </a:solidFill>
        <a:latin typeface="Arial" charset="0"/>
        <a:ea typeface="+mn-ea"/>
        <a:cs typeface="Angsana New" pitchFamily="18" charset="-34"/>
      </a:defRPr>
    </a:lvl2pPr>
    <a:lvl3pPr marL="914400" algn="l" rtl="0" fontAlgn="base">
      <a:spcBef>
        <a:spcPct val="0"/>
      </a:spcBef>
      <a:spcAft>
        <a:spcPct val="0"/>
      </a:spcAft>
      <a:defRPr sz="2800" kern="1200">
        <a:solidFill>
          <a:schemeClr val="tx1"/>
        </a:solidFill>
        <a:latin typeface="Arial" charset="0"/>
        <a:ea typeface="+mn-ea"/>
        <a:cs typeface="Angsana New" pitchFamily="18" charset="-34"/>
      </a:defRPr>
    </a:lvl3pPr>
    <a:lvl4pPr marL="1371600" algn="l" rtl="0" fontAlgn="base">
      <a:spcBef>
        <a:spcPct val="0"/>
      </a:spcBef>
      <a:spcAft>
        <a:spcPct val="0"/>
      </a:spcAft>
      <a:defRPr sz="2800" kern="1200">
        <a:solidFill>
          <a:schemeClr val="tx1"/>
        </a:solidFill>
        <a:latin typeface="Arial" charset="0"/>
        <a:ea typeface="+mn-ea"/>
        <a:cs typeface="Angsana New" pitchFamily="18" charset="-34"/>
      </a:defRPr>
    </a:lvl4pPr>
    <a:lvl5pPr marL="1828800" algn="l" rtl="0" fontAlgn="base">
      <a:spcBef>
        <a:spcPct val="0"/>
      </a:spcBef>
      <a:spcAft>
        <a:spcPct val="0"/>
      </a:spcAft>
      <a:defRPr sz="2800" kern="1200">
        <a:solidFill>
          <a:schemeClr val="tx1"/>
        </a:solidFill>
        <a:latin typeface="Arial" charset="0"/>
        <a:ea typeface="+mn-ea"/>
        <a:cs typeface="Angsana New" pitchFamily="18" charset="-34"/>
      </a:defRPr>
    </a:lvl5pPr>
    <a:lvl6pPr marL="2286000" algn="l" defTabSz="914400" rtl="0" eaLnBrk="1" latinLnBrk="0" hangingPunct="1">
      <a:defRPr sz="2800" kern="1200">
        <a:solidFill>
          <a:schemeClr val="tx1"/>
        </a:solidFill>
        <a:latin typeface="Arial" charset="0"/>
        <a:ea typeface="+mn-ea"/>
        <a:cs typeface="Angsana New" pitchFamily="18" charset="-34"/>
      </a:defRPr>
    </a:lvl6pPr>
    <a:lvl7pPr marL="2743200" algn="l" defTabSz="914400" rtl="0" eaLnBrk="1" latinLnBrk="0" hangingPunct="1">
      <a:defRPr sz="2800" kern="1200">
        <a:solidFill>
          <a:schemeClr val="tx1"/>
        </a:solidFill>
        <a:latin typeface="Arial" charset="0"/>
        <a:ea typeface="+mn-ea"/>
        <a:cs typeface="Angsana New" pitchFamily="18" charset="-34"/>
      </a:defRPr>
    </a:lvl7pPr>
    <a:lvl8pPr marL="3200400" algn="l" defTabSz="914400" rtl="0" eaLnBrk="1" latinLnBrk="0" hangingPunct="1">
      <a:defRPr sz="2800" kern="1200">
        <a:solidFill>
          <a:schemeClr val="tx1"/>
        </a:solidFill>
        <a:latin typeface="Arial" charset="0"/>
        <a:ea typeface="+mn-ea"/>
        <a:cs typeface="Angsana New" pitchFamily="18" charset="-34"/>
      </a:defRPr>
    </a:lvl8pPr>
    <a:lvl9pPr marL="3657600" algn="l" defTabSz="914400" rtl="0" eaLnBrk="1" latinLnBrk="0" hangingPunct="1">
      <a:defRPr sz="2800" kern="1200">
        <a:solidFill>
          <a:schemeClr val="tx1"/>
        </a:solidFill>
        <a:latin typeface="Arial"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5" autoAdjust="0"/>
    <p:restoredTop sz="94582" autoAdjust="0"/>
  </p:normalViewPr>
  <p:slideViewPr>
    <p:cSldViewPr>
      <p:cViewPr varScale="1">
        <p:scale>
          <a:sx n="75" d="100"/>
          <a:sy n="75" d="100"/>
        </p:scale>
        <p:origin x="-834" y="-84"/>
      </p:cViewPr>
      <p:guideLst>
        <p:guide orient="horz" pos="2160"/>
        <p:guide pos="2880"/>
      </p:guideLst>
    </p:cSldViewPr>
  </p:slideViewPr>
  <p:outlineViewPr>
    <p:cViewPr>
      <p:scale>
        <a:sx n="33" d="100"/>
        <a:sy n="33" d="100"/>
      </p:scale>
      <p:origin x="0" y="5118"/>
    </p:cViewPr>
  </p:outlineViewPr>
  <p:notesTextViewPr>
    <p:cViewPr>
      <p:scale>
        <a:sx n="100" d="100"/>
        <a:sy n="100" d="100"/>
      </p:scale>
      <p:origin x="0" y="0"/>
    </p:cViewPr>
  </p:notesTextViewPr>
  <p:notesViewPr>
    <p:cSldViewPr>
      <p:cViewPr varScale="1">
        <p:scale>
          <a:sx n="68" d="100"/>
          <a:sy n="68" d="100"/>
        </p:scale>
        <p:origin x="-2808" y="-102"/>
      </p:cViewPr>
      <p:guideLst>
        <p:guide orient="horz" pos="2933"/>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5B711EC9-5223-4BE6-A1AB-89C42DBF568F}" type="datetimeFigureOut">
              <a:rPr lang="en-US"/>
              <a:pPr>
                <a:defRPr/>
              </a:pPr>
              <a:t>9/27/2013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atin typeface="Arial" charset="0"/>
              </a:defRPr>
            </a:lvl1pPr>
          </a:lstStyle>
          <a:p>
            <a:pPr>
              <a:defRPr/>
            </a:pPr>
            <a:fld id="{1DC0703E-5439-4F01-B5C1-9226792060A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cs typeface="Cordia New" pitchFamily="34" charset="-34"/>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BEF753-2C05-4247-8FC9-60F5E6F556DF}"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th-TH"/>
          </a:p>
        </p:txBody>
      </p:sp>
      <p:sp>
        <p:nvSpPr>
          <p:cNvPr id="5" name="Footer Placeholder 18"/>
          <p:cNvSpPr>
            <a:spLocks noGrp="1"/>
          </p:cNvSpPr>
          <p:nvPr>
            <p:ph type="ftr" sz="quarter" idx="11"/>
          </p:nvPr>
        </p:nvSpPr>
        <p:spPr/>
        <p:txBody>
          <a:bodyPr/>
          <a:lstStyle>
            <a:lvl1pPr>
              <a:defRPr/>
            </a:lvl1pPr>
          </a:lstStyle>
          <a:p>
            <a:pPr>
              <a:defRPr/>
            </a:pPr>
            <a:endParaRPr lang="th-TH"/>
          </a:p>
        </p:txBody>
      </p:sp>
      <p:sp>
        <p:nvSpPr>
          <p:cNvPr id="6" name="Slide Number Placeholder 26"/>
          <p:cNvSpPr>
            <a:spLocks noGrp="1"/>
          </p:cNvSpPr>
          <p:nvPr>
            <p:ph type="sldNum" sz="quarter" idx="12"/>
          </p:nvPr>
        </p:nvSpPr>
        <p:spPr/>
        <p:txBody>
          <a:bodyPr/>
          <a:lstStyle>
            <a:lvl1pPr>
              <a:defRPr/>
            </a:lvl1pPr>
          </a:lstStyle>
          <a:p>
            <a:pPr>
              <a:defRPr/>
            </a:pPr>
            <a:fld id="{234CB5DE-FDE3-4A55-B890-737709B31257}" type="slidenum">
              <a:rPr lang="en-US"/>
              <a:pPr>
                <a:defRPr/>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th-TH"/>
          </a:p>
        </p:txBody>
      </p:sp>
      <p:sp>
        <p:nvSpPr>
          <p:cNvPr id="5" name="Footer Placeholder 21"/>
          <p:cNvSpPr>
            <a:spLocks noGrp="1"/>
          </p:cNvSpPr>
          <p:nvPr>
            <p:ph type="ftr" sz="quarter" idx="11"/>
          </p:nvPr>
        </p:nvSpPr>
        <p:spPr/>
        <p:txBody>
          <a:bodyPr/>
          <a:lstStyle>
            <a:lvl1pPr>
              <a:defRPr/>
            </a:lvl1pPr>
          </a:lstStyle>
          <a:p>
            <a:pPr>
              <a:defRPr/>
            </a:pPr>
            <a:endParaRPr lang="th-TH"/>
          </a:p>
        </p:txBody>
      </p:sp>
      <p:sp>
        <p:nvSpPr>
          <p:cNvPr id="6" name="Slide Number Placeholder 17"/>
          <p:cNvSpPr>
            <a:spLocks noGrp="1"/>
          </p:cNvSpPr>
          <p:nvPr>
            <p:ph type="sldNum" sz="quarter" idx="12"/>
          </p:nvPr>
        </p:nvSpPr>
        <p:spPr/>
        <p:txBody>
          <a:bodyPr/>
          <a:lstStyle>
            <a:lvl1pPr>
              <a:defRPr/>
            </a:lvl1pPr>
          </a:lstStyle>
          <a:p>
            <a:pPr>
              <a:defRPr/>
            </a:pPr>
            <a:fld id="{F4C6AF45-0BE6-4CB9-8326-AA855D86EB28}" type="slidenum">
              <a:rPr lang="en-US"/>
              <a:pPr>
                <a:defRPr/>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th-TH"/>
          </a:p>
        </p:txBody>
      </p:sp>
      <p:sp>
        <p:nvSpPr>
          <p:cNvPr id="5" name="Footer Placeholder 21"/>
          <p:cNvSpPr>
            <a:spLocks noGrp="1"/>
          </p:cNvSpPr>
          <p:nvPr>
            <p:ph type="ftr" sz="quarter" idx="11"/>
          </p:nvPr>
        </p:nvSpPr>
        <p:spPr/>
        <p:txBody>
          <a:bodyPr/>
          <a:lstStyle>
            <a:lvl1pPr>
              <a:defRPr/>
            </a:lvl1pPr>
          </a:lstStyle>
          <a:p>
            <a:pPr>
              <a:defRPr/>
            </a:pPr>
            <a:endParaRPr lang="th-TH"/>
          </a:p>
        </p:txBody>
      </p:sp>
      <p:sp>
        <p:nvSpPr>
          <p:cNvPr id="6" name="Slide Number Placeholder 17"/>
          <p:cNvSpPr>
            <a:spLocks noGrp="1"/>
          </p:cNvSpPr>
          <p:nvPr>
            <p:ph type="sldNum" sz="quarter" idx="12"/>
          </p:nvPr>
        </p:nvSpPr>
        <p:spPr/>
        <p:txBody>
          <a:bodyPr/>
          <a:lstStyle>
            <a:lvl1pPr>
              <a:defRPr/>
            </a:lvl1pPr>
          </a:lstStyle>
          <a:p>
            <a:pPr>
              <a:defRPr/>
            </a:pPr>
            <a:fld id="{6D220896-D082-403A-99B5-A9EAB503BF08}" type="slidenum">
              <a:rPr lang="en-US"/>
              <a:pPr>
                <a:defRPr/>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th-TH"/>
          </a:p>
        </p:txBody>
      </p:sp>
      <p:sp>
        <p:nvSpPr>
          <p:cNvPr id="5" name="Footer Placeholder 21"/>
          <p:cNvSpPr>
            <a:spLocks noGrp="1"/>
          </p:cNvSpPr>
          <p:nvPr>
            <p:ph type="ftr" sz="quarter" idx="11"/>
          </p:nvPr>
        </p:nvSpPr>
        <p:spPr/>
        <p:txBody>
          <a:bodyPr/>
          <a:lstStyle>
            <a:lvl1pPr>
              <a:defRPr/>
            </a:lvl1pPr>
          </a:lstStyle>
          <a:p>
            <a:pPr>
              <a:defRPr/>
            </a:pPr>
            <a:endParaRPr lang="th-TH"/>
          </a:p>
        </p:txBody>
      </p:sp>
      <p:sp>
        <p:nvSpPr>
          <p:cNvPr id="6" name="Slide Number Placeholder 17"/>
          <p:cNvSpPr>
            <a:spLocks noGrp="1"/>
          </p:cNvSpPr>
          <p:nvPr>
            <p:ph type="sldNum" sz="quarter" idx="12"/>
          </p:nvPr>
        </p:nvSpPr>
        <p:spPr/>
        <p:txBody>
          <a:bodyPr/>
          <a:lstStyle>
            <a:lvl1pPr>
              <a:defRPr/>
            </a:lvl1pPr>
          </a:lstStyle>
          <a:p>
            <a:pPr>
              <a:defRPr/>
            </a:pPr>
            <a:fld id="{3A011B0D-8C3A-4AB1-9C08-E62E22CB3697}" type="slidenum">
              <a:rPr lang="en-US"/>
              <a:pPr>
                <a:defRPr/>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12295822-8B7B-4C98-8221-F5361A6B7D1C}" type="slidenum">
              <a:rPr lang="en-US"/>
              <a:pPr>
                <a:defRPr/>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th-TH"/>
          </a:p>
        </p:txBody>
      </p:sp>
      <p:sp>
        <p:nvSpPr>
          <p:cNvPr id="6" name="Footer Placeholder 21"/>
          <p:cNvSpPr>
            <a:spLocks noGrp="1"/>
          </p:cNvSpPr>
          <p:nvPr>
            <p:ph type="ftr" sz="quarter" idx="11"/>
          </p:nvPr>
        </p:nvSpPr>
        <p:spPr/>
        <p:txBody>
          <a:bodyPr/>
          <a:lstStyle>
            <a:lvl1pPr>
              <a:defRPr/>
            </a:lvl1pPr>
          </a:lstStyle>
          <a:p>
            <a:pPr>
              <a:defRPr/>
            </a:pPr>
            <a:endParaRPr lang="th-TH"/>
          </a:p>
        </p:txBody>
      </p:sp>
      <p:sp>
        <p:nvSpPr>
          <p:cNvPr id="7" name="Slide Number Placeholder 17"/>
          <p:cNvSpPr>
            <a:spLocks noGrp="1"/>
          </p:cNvSpPr>
          <p:nvPr>
            <p:ph type="sldNum" sz="quarter" idx="12"/>
          </p:nvPr>
        </p:nvSpPr>
        <p:spPr/>
        <p:txBody>
          <a:bodyPr/>
          <a:lstStyle>
            <a:lvl1pPr>
              <a:defRPr/>
            </a:lvl1pPr>
          </a:lstStyle>
          <a:p>
            <a:pPr>
              <a:defRPr/>
            </a:pPr>
            <a:fld id="{33D16079-D3FC-4140-BA44-E0F6F55C8A45}" type="slidenum">
              <a:rPr lang="en-US"/>
              <a:pPr>
                <a:defRPr/>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th-TH"/>
          </a:p>
        </p:txBody>
      </p:sp>
      <p:sp>
        <p:nvSpPr>
          <p:cNvPr id="8" name="Footer Placeholder 21"/>
          <p:cNvSpPr>
            <a:spLocks noGrp="1"/>
          </p:cNvSpPr>
          <p:nvPr>
            <p:ph type="ftr" sz="quarter" idx="11"/>
          </p:nvPr>
        </p:nvSpPr>
        <p:spPr/>
        <p:txBody>
          <a:bodyPr/>
          <a:lstStyle>
            <a:lvl1pPr>
              <a:defRPr/>
            </a:lvl1pPr>
          </a:lstStyle>
          <a:p>
            <a:pPr>
              <a:defRPr/>
            </a:pPr>
            <a:endParaRPr lang="th-TH"/>
          </a:p>
        </p:txBody>
      </p:sp>
      <p:sp>
        <p:nvSpPr>
          <p:cNvPr id="9" name="Slide Number Placeholder 17"/>
          <p:cNvSpPr>
            <a:spLocks noGrp="1"/>
          </p:cNvSpPr>
          <p:nvPr>
            <p:ph type="sldNum" sz="quarter" idx="12"/>
          </p:nvPr>
        </p:nvSpPr>
        <p:spPr/>
        <p:txBody>
          <a:bodyPr/>
          <a:lstStyle>
            <a:lvl1pPr>
              <a:defRPr/>
            </a:lvl1pPr>
          </a:lstStyle>
          <a:p>
            <a:pPr>
              <a:defRPr/>
            </a:pPr>
            <a:fld id="{7A352AB2-0886-435E-ABB6-C4AA9E5E418B}" type="slidenum">
              <a:rPr lang="en-US"/>
              <a:pPr>
                <a:defRPr/>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th-TH"/>
          </a:p>
        </p:txBody>
      </p:sp>
      <p:sp>
        <p:nvSpPr>
          <p:cNvPr id="4" name="Footer Placeholder 21"/>
          <p:cNvSpPr>
            <a:spLocks noGrp="1"/>
          </p:cNvSpPr>
          <p:nvPr>
            <p:ph type="ftr" sz="quarter" idx="11"/>
          </p:nvPr>
        </p:nvSpPr>
        <p:spPr/>
        <p:txBody>
          <a:bodyPr/>
          <a:lstStyle>
            <a:lvl1pPr>
              <a:defRPr/>
            </a:lvl1pPr>
          </a:lstStyle>
          <a:p>
            <a:pPr>
              <a:defRPr/>
            </a:pPr>
            <a:endParaRPr lang="th-TH"/>
          </a:p>
        </p:txBody>
      </p:sp>
      <p:sp>
        <p:nvSpPr>
          <p:cNvPr id="5" name="Slide Number Placeholder 17"/>
          <p:cNvSpPr>
            <a:spLocks noGrp="1"/>
          </p:cNvSpPr>
          <p:nvPr>
            <p:ph type="sldNum" sz="quarter" idx="12"/>
          </p:nvPr>
        </p:nvSpPr>
        <p:spPr/>
        <p:txBody>
          <a:bodyPr/>
          <a:lstStyle>
            <a:lvl1pPr>
              <a:defRPr/>
            </a:lvl1pPr>
          </a:lstStyle>
          <a:p>
            <a:pPr>
              <a:defRPr/>
            </a:pPr>
            <a:fld id="{46647541-2E3D-48DF-8115-563028971787}" type="slidenum">
              <a:rPr lang="en-US"/>
              <a:pPr>
                <a:defRPr/>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th-TH"/>
          </a:p>
        </p:txBody>
      </p:sp>
      <p:sp>
        <p:nvSpPr>
          <p:cNvPr id="3" name="Footer Placeholder 21"/>
          <p:cNvSpPr>
            <a:spLocks noGrp="1"/>
          </p:cNvSpPr>
          <p:nvPr>
            <p:ph type="ftr" sz="quarter" idx="11"/>
          </p:nvPr>
        </p:nvSpPr>
        <p:spPr/>
        <p:txBody>
          <a:bodyPr/>
          <a:lstStyle>
            <a:lvl1pPr>
              <a:defRPr/>
            </a:lvl1pPr>
          </a:lstStyle>
          <a:p>
            <a:pPr>
              <a:defRPr/>
            </a:pPr>
            <a:endParaRPr lang="th-TH"/>
          </a:p>
        </p:txBody>
      </p:sp>
      <p:sp>
        <p:nvSpPr>
          <p:cNvPr id="4" name="Slide Number Placeholder 17"/>
          <p:cNvSpPr>
            <a:spLocks noGrp="1"/>
          </p:cNvSpPr>
          <p:nvPr>
            <p:ph type="sldNum" sz="quarter" idx="12"/>
          </p:nvPr>
        </p:nvSpPr>
        <p:spPr/>
        <p:txBody>
          <a:bodyPr/>
          <a:lstStyle>
            <a:lvl1pPr>
              <a:defRPr/>
            </a:lvl1pPr>
          </a:lstStyle>
          <a:p>
            <a:pPr>
              <a:defRPr/>
            </a:pPr>
            <a:fld id="{A4E548DA-01C7-485E-966C-B1384ADDA18F}" type="slidenum">
              <a:rPr lang="en-US"/>
              <a:pPr>
                <a:defRPr/>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th-TH"/>
          </a:p>
        </p:txBody>
      </p:sp>
      <p:sp>
        <p:nvSpPr>
          <p:cNvPr id="6" name="Footer Placeholder 21"/>
          <p:cNvSpPr>
            <a:spLocks noGrp="1"/>
          </p:cNvSpPr>
          <p:nvPr>
            <p:ph type="ftr" sz="quarter" idx="11"/>
          </p:nvPr>
        </p:nvSpPr>
        <p:spPr/>
        <p:txBody>
          <a:bodyPr/>
          <a:lstStyle>
            <a:lvl1pPr>
              <a:defRPr/>
            </a:lvl1pPr>
          </a:lstStyle>
          <a:p>
            <a:pPr>
              <a:defRPr/>
            </a:pPr>
            <a:endParaRPr lang="th-TH"/>
          </a:p>
        </p:txBody>
      </p:sp>
      <p:sp>
        <p:nvSpPr>
          <p:cNvPr id="7" name="Slide Number Placeholder 17"/>
          <p:cNvSpPr>
            <a:spLocks noGrp="1"/>
          </p:cNvSpPr>
          <p:nvPr>
            <p:ph type="sldNum" sz="quarter" idx="12"/>
          </p:nvPr>
        </p:nvSpPr>
        <p:spPr/>
        <p:txBody>
          <a:bodyPr/>
          <a:lstStyle>
            <a:lvl1pPr>
              <a:defRPr/>
            </a:lvl1pPr>
          </a:lstStyle>
          <a:p>
            <a:pPr>
              <a:defRPr/>
            </a:pPr>
            <a:fld id="{96CF8238-672F-4B17-82D8-D6673CED3C08}" type="slidenum">
              <a:rPr lang="en-US"/>
              <a:pPr>
                <a:defRPr/>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th-TH"/>
          </a:p>
        </p:txBody>
      </p:sp>
      <p:sp>
        <p:nvSpPr>
          <p:cNvPr id="10" name="Footer Placeholder 5"/>
          <p:cNvSpPr>
            <a:spLocks noGrp="1"/>
          </p:cNvSpPr>
          <p:nvPr>
            <p:ph type="ftr" sz="quarter" idx="11"/>
          </p:nvPr>
        </p:nvSpPr>
        <p:spPr/>
        <p:txBody>
          <a:bodyPr/>
          <a:lstStyle>
            <a:lvl1pPr>
              <a:defRPr/>
            </a:lvl1pPr>
          </a:lstStyle>
          <a:p>
            <a:pPr>
              <a:defRPr/>
            </a:pPr>
            <a:endParaRPr lang="th-TH"/>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806115E-9DF7-49E1-A55F-49D622425888}" type="slidenum">
              <a:rPr lang="en-US"/>
              <a:pPr>
                <a:defRPr/>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h-T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h-T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8F66251-FC4F-4739-B499-D74A3D2D3D11}" type="slidenum">
              <a:rPr lang="en-US"/>
              <a:pPr>
                <a:defRPr/>
              </a:pPr>
              <a:t>‹#›</a:t>
            </a:fld>
            <a:endParaRPr lang="th-TH"/>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482" r:id="rId1"/>
    <p:sldLayoutId id="2147484474" r:id="rId2"/>
    <p:sldLayoutId id="2147484483" r:id="rId3"/>
    <p:sldLayoutId id="2147484475" r:id="rId4"/>
    <p:sldLayoutId id="2147484476" r:id="rId5"/>
    <p:sldLayoutId id="2147484477" r:id="rId6"/>
    <p:sldLayoutId id="2147484478" r:id="rId7"/>
    <p:sldLayoutId id="2147484479" r:id="rId8"/>
    <p:sldLayoutId id="2147484484" r:id="rId9"/>
    <p:sldLayoutId id="2147484480" r:id="rId10"/>
    <p:sldLayoutId id="214748448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orbel" pitchFamily="34" charset="0"/>
          <a:cs typeface="DilleniaUPC" pitchFamily="18" charset="-34"/>
        </a:defRPr>
      </a:lvl2pPr>
      <a:lvl3pPr algn="l" rtl="0" eaLnBrk="0" fontAlgn="base" hangingPunct="0">
        <a:spcBef>
          <a:spcPct val="0"/>
        </a:spcBef>
        <a:spcAft>
          <a:spcPct val="0"/>
        </a:spcAft>
        <a:defRPr sz="5000">
          <a:solidFill>
            <a:schemeClr val="tx2"/>
          </a:solidFill>
          <a:latin typeface="Corbel" pitchFamily="34" charset="0"/>
          <a:cs typeface="DilleniaUPC" pitchFamily="18" charset="-34"/>
        </a:defRPr>
      </a:lvl3pPr>
      <a:lvl4pPr algn="l" rtl="0" eaLnBrk="0" fontAlgn="base" hangingPunct="0">
        <a:spcBef>
          <a:spcPct val="0"/>
        </a:spcBef>
        <a:spcAft>
          <a:spcPct val="0"/>
        </a:spcAft>
        <a:defRPr sz="5000">
          <a:solidFill>
            <a:schemeClr val="tx2"/>
          </a:solidFill>
          <a:latin typeface="Corbel" pitchFamily="34" charset="0"/>
          <a:cs typeface="DilleniaUPC" pitchFamily="18" charset="-34"/>
        </a:defRPr>
      </a:lvl4pPr>
      <a:lvl5pPr algn="l" rtl="0" eaLnBrk="0" fontAlgn="base" hangingPunct="0">
        <a:spcBef>
          <a:spcPct val="0"/>
        </a:spcBef>
        <a:spcAft>
          <a:spcPct val="0"/>
        </a:spcAft>
        <a:defRPr sz="5000">
          <a:solidFill>
            <a:schemeClr val="tx2"/>
          </a:solidFill>
          <a:latin typeface="Corbel" pitchFamily="34" charset="0"/>
          <a:cs typeface="DilleniaUPC" pitchFamily="18" charset="-34"/>
        </a:defRPr>
      </a:lvl5pPr>
      <a:lvl6pPr marL="457200" algn="l" rtl="0" fontAlgn="base">
        <a:spcBef>
          <a:spcPct val="0"/>
        </a:spcBef>
        <a:spcAft>
          <a:spcPct val="0"/>
        </a:spcAft>
        <a:defRPr sz="5000">
          <a:solidFill>
            <a:schemeClr val="tx2"/>
          </a:solidFill>
          <a:latin typeface="Corbel" pitchFamily="34" charset="0"/>
          <a:cs typeface="DilleniaUPC" pitchFamily="18" charset="-34"/>
        </a:defRPr>
      </a:lvl6pPr>
      <a:lvl7pPr marL="914400" algn="l" rtl="0" fontAlgn="base">
        <a:spcBef>
          <a:spcPct val="0"/>
        </a:spcBef>
        <a:spcAft>
          <a:spcPct val="0"/>
        </a:spcAft>
        <a:defRPr sz="5000">
          <a:solidFill>
            <a:schemeClr val="tx2"/>
          </a:solidFill>
          <a:latin typeface="Corbel" pitchFamily="34" charset="0"/>
          <a:cs typeface="DilleniaUPC" pitchFamily="18" charset="-34"/>
        </a:defRPr>
      </a:lvl7pPr>
      <a:lvl8pPr marL="1371600" algn="l" rtl="0" fontAlgn="base">
        <a:spcBef>
          <a:spcPct val="0"/>
        </a:spcBef>
        <a:spcAft>
          <a:spcPct val="0"/>
        </a:spcAft>
        <a:defRPr sz="5000">
          <a:solidFill>
            <a:schemeClr val="tx2"/>
          </a:solidFill>
          <a:latin typeface="Corbel" pitchFamily="34" charset="0"/>
          <a:cs typeface="DilleniaUPC" pitchFamily="18" charset="-34"/>
        </a:defRPr>
      </a:lvl8pPr>
      <a:lvl9pPr marL="1828800" algn="l" rtl="0" fontAlgn="base">
        <a:spcBef>
          <a:spcPct val="0"/>
        </a:spcBef>
        <a:spcAft>
          <a:spcPct val="0"/>
        </a:spcAft>
        <a:defRPr sz="5000">
          <a:solidFill>
            <a:schemeClr val="tx2"/>
          </a:solidFill>
          <a:latin typeface="Corbel" pitchFamily="34" charset="0"/>
          <a:cs typeface="DilleniaUPC" pitchFamily="18" charset="-34"/>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artipproject.org/artip-tip-cjs/laws-policies-regional.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548680"/>
            <a:ext cx="7701480" cy="1008112"/>
          </a:xfrm>
        </p:spPr>
        <p:txBody>
          <a:bodyPr>
            <a:normAutofit fontScale="90000"/>
          </a:bodyPr>
          <a:lstStyle/>
          <a:p>
            <a:pPr eaLnBrk="1" fontAlgn="auto" hangingPunct="1">
              <a:spcAft>
                <a:spcPts val="0"/>
              </a:spcAft>
              <a:defRPr/>
            </a:pPr>
            <a:r>
              <a:rPr lang="en-US" sz="3200" dirty="0" smtClean="0"/>
              <a:t/>
            </a:r>
            <a:br>
              <a:rPr lang="en-US" sz="3200" dirty="0" smtClean="0"/>
            </a:br>
            <a:r>
              <a:rPr lang="en-US" sz="4000" dirty="0" smtClean="0"/>
              <a:t>REGIONAL FRAMEWORKS AND INITIATIVES</a:t>
            </a:r>
            <a:endParaRPr lang="th-TH" sz="4000" dirty="0"/>
          </a:p>
        </p:txBody>
      </p:sp>
      <p:sp>
        <p:nvSpPr>
          <p:cNvPr id="5123" name="Rectangle 3"/>
          <p:cNvSpPr>
            <a:spLocks noGrp="1" noChangeArrowheads="1"/>
          </p:cNvSpPr>
          <p:nvPr>
            <p:ph type="subTitle" idx="1"/>
          </p:nvPr>
        </p:nvSpPr>
        <p:spPr>
          <a:xfrm>
            <a:off x="533400" y="1844675"/>
            <a:ext cx="8070850" cy="4321175"/>
          </a:xfrm>
        </p:spPr>
        <p:txBody>
          <a:bodyPr/>
          <a:lstStyle/>
          <a:p>
            <a:pPr marR="0" eaLnBrk="1" hangingPunct="1"/>
            <a:r>
              <a:rPr lang="en-US" b="1" smtClean="0">
                <a:cs typeface="Browallia New" pitchFamily="34" charset="-34"/>
              </a:rPr>
              <a:t>DATIN PADUKA INTAN KASSIM</a:t>
            </a:r>
          </a:p>
          <a:p>
            <a:pPr marR="0" eaLnBrk="1" hangingPunct="1"/>
            <a:r>
              <a:rPr lang="en-US" b="1" smtClean="0">
                <a:cs typeface="Browallia New" pitchFamily="34" charset="-34"/>
              </a:rPr>
              <a:t>BRUNEI COMMISSIONER FOR WOMEN TO ACWC </a:t>
            </a:r>
          </a:p>
          <a:p>
            <a:pPr marR="0" eaLnBrk="1" hangingPunct="1"/>
            <a:r>
              <a:rPr lang="en-US" b="1" smtClean="0">
                <a:cs typeface="Browallia New" pitchFamily="34" charset="-34"/>
              </a:rPr>
              <a:t>PRESENTED AT</a:t>
            </a:r>
          </a:p>
          <a:p>
            <a:pPr marR="0" eaLnBrk="1" hangingPunct="1"/>
            <a:r>
              <a:rPr lang="en-US" b="1" smtClean="0">
                <a:cs typeface="Browallia New" pitchFamily="34" charset="-34"/>
              </a:rPr>
              <a:t>Regional Consultation on the Right to an Effective Remedy for Trafficked Persons </a:t>
            </a:r>
          </a:p>
          <a:p>
            <a:pPr marR="0" eaLnBrk="1" hangingPunct="1"/>
            <a:r>
              <a:rPr lang="en-US" b="1" smtClean="0">
                <a:cs typeface="Browallia New" pitchFamily="34" charset="-34"/>
              </a:rPr>
              <a:t>Friday, 27 September 2013, </a:t>
            </a:r>
          </a:p>
          <a:p>
            <a:pPr marR="0" eaLnBrk="1" hangingPunct="1"/>
            <a:r>
              <a:rPr lang="en-US" b="1" smtClean="0">
                <a:cs typeface="Browallia New" pitchFamily="34" charset="-34"/>
              </a:rPr>
              <a:t>Meeting Room “A”, the United Nations Building, Rajadamnern Avenue, </a:t>
            </a:r>
          </a:p>
          <a:p>
            <a:pPr marR="0" eaLnBrk="1" hangingPunct="1"/>
            <a:r>
              <a:rPr lang="en-US" b="1" smtClean="0">
                <a:cs typeface="Browallia New" pitchFamily="34" charset="-34"/>
              </a:rPr>
              <a:t>Bangkok 10200, Thailand</a:t>
            </a:r>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72DB2DA-08B2-4F80-91D4-D569A28C63A9}" type="slidenum">
              <a:rPr lang="en-US"/>
              <a:pPr>
                <a:defRPr/>
              </a:pPr>
              <a:t>10</a:t>
            </a:fld>
            <a:endParaRPr lang="th-TH"/>
          </a:p>
        </p:txBody>
      </p:sp>
      <p:sp>
        <p:nvSpPr>
          <p:cNvPr id="14339" name="Rectangle 1"/>
          <p:cNvSpPr>
            <a:spLocks noChangeArrowheads="1"/>
          </p:cNvSpPr>
          <p:nvPr/>
        </p:nvSpPr>
        <p:spPr bwMode="auto">
          <a:xfrm>
            <a:off x="755650" y="935038"/>
            <a:ext cx="7920038" cy="4770437"/>
          </a:xfrm>
          <a:prstGeom prst="rect">
            <a:avLst/>
          </a:prstGeom>
          <a:noFill/>
          <a:ln w="9525">
            <a:noFill/>
            <a:miter lim="800000"/>
            <a:headEnd/>
            <a:tailEnd/>
          </a:ln>
        </p:spPr>
        <p:txBody>
          <a:bodyPr anchor="ctr">
            <a:spAutoFit/>
          </a:bodyPr>
          <a:lstStyle/>
          <a:p>
            <a:pPr eaLnBrk="0" hangingPunct="0"/>
            <a:r>
              <a:rPr lang="en-US" sz="1800">
                <a:solidFill>
                  <a:srgbClr val="333333"/>
                </a:solidFill>
                <a:cs typeface="Times New Roman" pitchFamily="18" charset="0"/>
              </a:rPr>
              <a:t> </a:t>
            </a:r>
            <a:r>
              <a:rPr lang="en-US" sz="2400">
                <a:solidFill>
                  <a:srgbClr val="FF0000"/>
                </a:solidFill>
                <a:latin typeface="Calibri" pitchFamily="34" charset="0"/>
                <a:cs typeface="Times New Roman" pitchFamily="18" charset="0"/>
              </a:rPr>
              <a:t>ASEAN Declaration on Transnational Crime (1997)</a:t>
            </a:r>
          </a:p>
          <a:p>
            <a:pPr eaLnBrk="0" hangingPunct="0"/>
            <a:endParaRPr lang="en-US" sz="2000">
              <a:solidFill>
                <a:srgbClr val="333333"/>
              </a:solidFill>
              <a:latin typeface="Calibri" pitchFamily="34" charset="0"/>
              <a:cs typeface="Times New Roman" pitchFamily="18" charset="0"/>
            </a:endParaRPr>
          </a:p>
          <a:p>
            <a:pPr algn="just" eaLnBrk="0" hangingPunct="0"/>
            <a:r>
              <a:rPr lang="en-US" sz="2000">
                <a:solidFill>
                  <a:srgbClr val="333333"/>
                </a:solidFill>
                <a:latin typeface="Calibri" pitchFamily="34" charset="0"/>
                <a:cs typeface="Times New Roman" pitchFamily="18" charset="0"/>
              </a:rPr>
              <a:t>emphasizes the importance of a unified regional approach to combating transnational crime. The Declaration affirms the agreement of all ASEAN Member States to take ‘firm and stern measures’ to combat transnational crime, including the trafficking of women and children.  </a:t>
            </a:r>
          </a:p>
          <a:p>
            <a:pPr algn="just" eaLnBrk="0" hangingPunct="0"/>
            <a:endParaRPr lang="en-US" sz="2000">
              <a:solidFill>
                <a:srgbClr val="333333"/>
              </a:solidFill>
              <a:latin typeface="Calibri" pitchFamily="34" charset="0"/>
              <a:cs typeface="Times New Roman" pitchFamily="18" charset="0"/>
            </a:endParaRPr>
          </a:p>
          <a:p>
            <a:pPr algn="just" eaLnBrk="0" hangingPunct="0"/>
            <a:r>
              <a:rPr lang="en-US" sz="2000">
                <a:solidFill>
                  <a:srgbClr val="333333"/>
                </a:solidFill>
                <a:latin typeface="Calibri" pitchFamily="34" charset="0"/>
                <a:cs typeface="Times New Roman" pitchFamily="18" charset="0"/>
              </a:rPr>
              <a:t>Member Countries agreed to the following measures to combat transnational crime: </a:t>
            </a:r>
            <a:endParaRPr lang="en-US" sz="2000">
              <a:latin typeface="Calibri" pitchFamily="34" charset="0"/>
            </a:endParaRPr>
          </a:p>
          <a:p>
            <a:pPr algn="just" eaLnBrk="0" hangingPunct="0">
              <a:buFontTx/>
              <a:buChar char="•"/>
            </a:pPr>
            <a:r>
              <a:rPr lang="en-US" sz="2000">
                <a:solidFill>
                  <a:srgbClr val="333333"/>
                </a:solidFill>
                <a:latin typeface="Calibri" pitchFamily="34" charset="0"/>
                <a:cs typeface="Times New Roman" pitchFamily="18" charset="0"/>
              </a:rPr>
              <a:t>To strengthen cooperation at the regional level;</a:t>
            </a:r>
            <a:endParaRPr lang="en-US" sz="2000">
              <a:solidFill>
                <a:srgbClr val="333333"/>
              </a:solidFill>
              <a:latin typeface="Calibri" pitchFamily="34" charset="0"/>
            </a:endParaRPr>
          </a:p>
          <a:p>
            <a:pPr algn="just" eaLnBrk="0" hangingPunct="0">
              <a:buFontTx/>
              <a:buChar char="•"/>
            </a:pPr>
            <a:r>
              <a:rPr lang="en-US" sz="2000">
                <a:solidFill>
                  <a:srgbClr val="333333"/>
                </a:solidFill>
                <a:latin typeface="Calibri" pitchFamily="34" charset="0"/>
                <a:cs typeface="Times New Roman" pitchFamily="18" charset="0"/>
              </a:rPr>
              <a:t>To expand the scope of their efforts;</a:t>
            </a:r>
            <a:endParaRPr lang="en-US" sz="2000">
              <a:solidFill>
                <a:srgbClr val="333333"/>
              </a:solidFill>
              <a:latin typeface="Calibri" pitchFamily="34" charset="0"/>
            </a:endParaRPr>
          </a:p>
          <a:p>
            <a:pPr algn="just" eaLnBrk="0" hangingPunct="0">
              <a:buFontTx/>
              <a:buChar char="•"/>
            </a:pPr>
            <a:r>
              <a:rPr lang="en-US" sz="2000">
                <a:solidFill>
                  <a:srgbClr val="333333"/>
                </a:solidFill>
                <a:latin typeface="Calibri" pitchFamily="34" charset="0"/>
                <a:cs typeface="Times New Roman" pitchFamily="18" charset="0"/>
              </a:rPr>
              <a:t>To convene an ASEAN Ministerial Meeting on Transnational Crime, as the Peak ASEAN body to coordinate activities on transnational crime; and</a:t>
            </a:r>
            <a:endParaRPr lang="en-US" sz="2000">
              <a:latin typeface="Calibri" pitchFamily="34" charset="0"/>
            </a:endParaRPr>
          </a:p>
          <a:p>
            <a:pPr algn="just" eaLnBrk="0" hangingPunct="0"/>
            <a:r>
              <a:rPr lang="en-US" sz="2000">
                <a:solidFill>
                  <a:srgbClr val="333333"/>
                </a:solidFill>
                <a:latin typeface="Calibri" pitchFamily="34" charset="0"/>
                <a:cs typeface="Times New Roman" pitchFamily="18" charset="0"/>
              </a:rPr>
              <a:t>To hold discussions with other Member Countries about bilateral and regional agreements on issues such as mutual legal assistance. </a:t>
            </a:r>
            <a:endParaRPr lang="en-US" sz="200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508263-2CCE-4E86-96DA-D5B1755F2B0E}" type="slidenum">
              <a:rPr lang="en-US"/>
              <a:pPr>
                <a:defRPr/>
              </a:pPr>
              <a:t>11</a:t>
            </a:fld>
            <a:endParaRPr lang="th-TH"/>
          </a:p>
        </p:txBody>
      </p:sp>
      <p:sp>
        <p:nvSpPr>
          <p:cNvPr id="15363" name="Rectangle 2"/>
          <p:cNvSpPr>
            <a:spLocks noChangeArrowheads="1"/>
          </p:cNvSpPr>
          <p:nvPr/>
        </p:nvSpPr>
        <p:spPr bwMode="auto">
          <a:xfrm>
            <a:off x="827088" y="981075"/>
            <a:ext cx="7561262" cy="3846513"/>
          </a:xfrm>
          <a:prstGeom prst="rect">
            <a:avLst/>
          </a:prstGeom>
          <a:noFill/>
          <a:ln w="9525">
            <a:noFill/>
            <a:miter lim="800000"/>
            <a:headEnd/>
            <a:tailEnd/>
          </a:ln>
        </p:spPr>
        <p:txBody>
          <a:bodyPr>
            <a:spAutoFit/>
          </a:bodyPr>
          <a:lstStyle/>
          <a:p>
            <a:endParaRPr lang="en-US" b="1"/>
          </a:p>
          <a:p>
            <a:r>
              <a:rPr lang="en-US" sz="2400">
                <a:solidFill>
                  <a:srgbClr val="FF0000"/>
                </a:solidFill>
                <a:latin typeface="Calibri" pitchFamily="34" charset="0"/>
              </a:rPr>
              <a:t>The ASEAN Guidelines for the Protection of the Rights of Trafficked Children </a:t>
            </a:r>
          </a:p>
          <a:p>
            <a:endParaRPr lang="en-US" sz="2400">
              <a:latin typeface="Calibri" pitchFamily="34" charset="0"/>
            </a:endParaRPr>
          </a:p>
          <a:p>
            <a:pPr algn="just"/>
            <a:r>
              <a:rPr lang="en-US" sz="2400">
                <a:latin typeface="Calibri" pitchFamily="34" charset="0"/>
              </a:rPr>
              <a:t>was developed by Asia ACTs to put in place mechanisms that would prevent victims of child trafficking from further exploitation.</a:t>
            </a:r>
          </a:p>
          <a:p>
            <a:pPr algn="just"/>
            <a:endParaRPr lang="en-US" sz="2400">
              <a:latin typeface="Calibri" pitchFamily="34" charset="0"/>
            </a:endParaRPr>
          </a:p>
          <a:p>
            <a:pPr algn="just"/>
            <a:r>
              <a:rPr lang="en-US" sz="2400">
                <a:latin typeface="Calibri" pitchFamily="34" charset="0"/>
              </a:rPr>
              <a:t>This NGO initiative was adopted by the ASEAN Senior Officials on Social Welfare and Development in 2007.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76250"/>
            <a:ext cx="8229600" cy="720725"/>
          </a:xfrm>
        </p:spPr>
        <p:txBody>
          <a:bodyPr/>
          <a:lstStyle/>
          <a:p>
            <a:pPr eaLnBrk="1" hangingPunct="1"/>
            <a:r>
              <a:rPr lang="en-US" sz="2800" b="1" smtClean="0">
                <a:cs typeface="Cordia New" pitchFamily="34" charset="-34"/>
              </a:rPr>
              <a:t>COUNTRY/COUNTRIES  INITIATIVES </a:t>
            </a:r>
            <a:endParaRPr lang="th-TH" sz="2800" b="1" smtClean="0"/>
          </a:p>
        </p:txBody>
      </p:sp>
      <p:sp>
        <p:nvSpPr>
          <p:cNvPr id="16387" name="Rectangle 3"/>
          <p:cNvSpPr>
            <a:spLocks noGrp="1" noChangeArrowheads="1"/>
          </p:cNvSpPr>
          <p:nvPr>
            <p:ph idx="1"/>
          </p:nvPr>
        </p:nvSpPr>
        <p:spPr>
          <a:xfrm>
            <a:off x="457200" y="1412875"/>
            <a:ext cx="8229600" cy="4911725"/>
          </a:xfrm>
        </p:spPr>
        <p:txBody>
          <a:bodyPr>
            <a:normAutofit fontScale="77500" lnSpcReduction="20000"/>
          </a:bodyPr>
          <a:lstStyle/>
          <a:p>
            <a:pPr marL="342900" indent="-342900" eaLnBrk="1" fontAlgn="auto" hangingPunct="1">
              <a:spcAft>
                <a:spcPts val="0"/>
              </a:spcAft>
              <a:buClr>
                <a:schemeClr val="accent3"/>
              </a:buClr>
              <a:buFont typeface="Wingdings 2"/>
              <a:buNone/>
              <a:defRPr/>
            </a:pPr>
            <a:r>
              <a:rPr lang="en-US" sz="1800" dirty="0" smtClean="0">
                <a:latin typeface="+mj-lt"/>
                <a:cs typeface="Browallia New" pitchFamily="34" charset="-34"/>
              </a:rPr>
              <a:t>1. </a:t>
            </a:r>
            <a:r>
              <a:rPr lang="en-US" dirty="0" smtClean="0">
                <a:latin typeface="Calibri" pitchFamily="34" charset="0"/>
                <a:cs typeface="Browallia New" pitchFamily="34" charset="-34"/>
              </a:rPr>
              <a:t>Prevention and awareness campaign</a:t>
            </a:r>
          </a:p>
          <a:p>
            <a:pPr marL="342900" indent="-342900" eaLnBrk="1" fontAlgn="auto" hangingPunct="1">
              <a:spcAft>
                <a:spcPts val="0"/>
              </a:spcAft>
              <a:buClr>
                <a:schemeClr val="accent3"/>
              </a:buClr>
              <a:buFont typeface="Wingdings 2"/>
              <a:buNone/>
              <a:defRPr/>
            </a:pPr>
            <a:r>
              <a:rPr lang="en-US" dirty="0" smtClean="0">
                <a:latin typeface="Calibri" pitchFamily="34" charset="0"/>
                <a:cs typeface="Browallia New" pitchFamily="34" charset="-34"/>
              </a:rPr>
              <a:t>     Formation of website – cooperation with others</a:t>
            </a:r>
          </a:p>
          <a:p>
            <a:pPr marL="274320" indent="-274320" eaLnBrk="1" fontAlgn="auto" hangingPunct="1">
              <a:spcAft>
                <a:spcPts val="0"/>
              </a:spcAft>
              <a:buClr>
                <a:schemeClr val="accent3"/>
              </a:buClr>
              <a:buFont typeface="Wingdings 2" pitchFamily="18" charset="2"/>
              <a:buNone/>
              <a:defRPr/>
            </a:pPr>
            <a:r>
              <a:rPr lang="en-US" dirty="0" smtClean="0">
                <a:latin typeface="Calibri" pitchFamily="34" charset="0"/>
                <a:cs typeface="Browallia New" pitchFamily="34" charset="-34"/>
              </a:rPr>
              <a:t>      </a:t>
            </a:r>
            <a:r>
              <a:rPr lang="en-US" dirty="0" err="1" smtClean="0">
                <a:latin typeface="Calibri" pitchFamily="34" charset="0"/>
                <a:cs typeface="Browallia New" pitchFamily="34" charset="-34"/>
              </a:rPr>
              <a:t>eg</a:t>
            </a:r>
            <a:r>
              <a:rPr lang="en-US" dirty="0" smtClean="0">
                <a:latin typeface="Calibri" pitchFamily="34" charset="0"/>
                <a:cs typeface="Browallia New" pitchFamily="34" charset="-34"/>
              </a:rPr>
              <a:t> </a:t>
            </a:r>
            <a:r>
              <a:rPr lang="en-US" dirty="0" smtClean="0">
                <a:latin typeface="Calibri" pitchFamily="34" charset="0"/>
              </a:rPr>
              <a:t>Asia Regional Cooperation to Prevent People Trafficking (ARCPPT)    website</a:t>
            </a:r>
          </a:p>
          <a:p>
            <a:pPr marL="274320" indent="-274320" eaLnBrk="1" fontAlgn="auto" hangingPunct="1">
              <a:spcAft>
                <a:spcPts val="0"/>
              </a:spcAft>
              <a:buClr>
                <a:schemeClr val="accent3"/>
              </a:buClr>
              <a:buFont typeface="Wingdings 2" pitchFamily="18" charset="2"/>
              <a:buNone/>
              <a:defRPr/>
            </a:pPr>
            <a:r>
              <a:rPr lang="en-US" dirty="0" smtClean="0">
                <a:latin typeface="Calibri" pitchFamily="34" charset="0"/>
              </a:rPr>
              <a:t>     ARCPPT is a three year Project funded by the Australian Government and managed by ACIL Australia. Its goal is to contribute to the prevention of people trafficking in South East Asia. The Project is working in four ASEAN countries: Thailand, Lao PDR, Myanmar (Burma) and Cambodia</a:t>
            </a:r>
          </a:p>
          <a:p>
            <a:pPr marL="274320" indent="-274320" eaLnBrk="1" fontAlgn="auto" hangingPunct="1">
              <a:spcAft>
                <a:spcPts val="0"/>
              </a:spcAft>
              <a:buClr>
                <a:schemeClr val="accent3"/>
              </a:buClr>
              <a:buFont typeface="Wingdings 2" pitchFamily="18" charset="2"/>
              <a:buNone/>
              <a:defRPr/>
            </a:pPr>
            <a:endParaRPr lang="en-US" dirty="0" smtClean="0">
              <a:latin typeface="Calibri" pitchFamily="34" charset="0"/>
              <a:cs typeface="Browallia New" pitchFamily="34" charset="-34"/>
            </a:endParaRPr>
          </a:p>
          <a:p>
            <a:pPr marL="274320" indent="-274320" eaLnBrk="1" fontAlgn="auto" hangingPunct="1">
              <a:spcAft>
                <a:spcPts val="0"/>
              </a:spcAft>
              <a:buClr>
                <a:schemeClr val="accent3"/>
              </a:buClr>
              <a:buFont typeface="Wingdings 2" pitchFamily="18" charset="2"/>
              <a:buNone/>
              <a:defRPr/>
            </a:pPr>
            <a:r>
              <a:rPr lang="en-US" dirty="0" err="1" smtClean="0">
                <a:latin typeface="Calibri" pitchFamily="34" charset="0"/>
                <a:cs typeface="Browallia New" pitchFamily="34" charset="-34"/>
              </a:rPr>
              <a:t>e.g</a:t>
            </a:r>
            <a:r>
              <a:rPr lang="en-US" dirty="0" smtClean="0">
                <a:latin typeface="Calibri" pitchFamily="34" charset="0"/>
                <a:cs typeface="Browallia New" pitchFamily="34" charset="-34"/>
              </a:rPr>
              <a:t>   </a:t>
            </a:r>
            <a:r>
              <a:rPr lang="en-US" dirty="0" smtClean="0">
                <a:latin typeface="Calibri" pitchFamily="34" charset="0"/>
              </a:rPr>
              <a:t>The Asia Foundation website </a:t>
            </a:r>
          </a:p>
          <a:p>
            <a:pPr marL="274320" indent="-274320" eaLnBrk="1" fontAlgn="auto" hangingPunct="1">
              <a:spcAft>
                <a:spcPts val="0"/>
              </a:spcAft>
              <a:buClr>
                <a:schemeClr val="accent3"/>
              </a:buClr>
              <a:buFont typeface="Wingdings 2" pitchFamily="18" charset="2"/>
              <a:buNone/>
              <a:defRPr/>
            </a:pPr>
            <a:r>
              <a:rPr lang="en-US" dirty="0" smtClean="0">
                <a:latin typeface="Calibri" pitchFamily="34" charset="0"/>
              </a:rPr>
              <a:t>      multi-lingual anti-trafficking in persons Web site for Cambodia and Thailand . It is intended to serve as a consolidated access point for counter-trafficking NGOs, government officials, and other organizations in Cambodia and across the region to find and share critical information on human trafficking. </a:t>
            </a:r>
            <a:endParaRPr lang="en-US" dirty="0" smtClean="0">
              <a:latin typeface="Calibri" pitchFamily="34" charset="0"/>
              <a:cs typeface="Browallia New" pitchFamily="34" charset="-34"/>
            </a:endParaRPr>
          </a:p>
          <a:p>
            <a:pPr marL="274320" indent="-274320" eaLnBrk="1" fontAlgn="auto" hangingPunct="1">
              <a:spcAft>
                <a:spcPts val="0"/>
              </a:spcAft>
              <a:buClr>
                <a:schemeClr val="accent3"/>
              </a:buClr>
              <a:buFont typeface="Wingdings 2" pitchFamily="18" charset="2"/>
              <a:buNone/>
              <a:defRPr/>
            </a:pPr>
            <a:r>
              <a:rPr lang="en-US" dirty="0" smtClean="0">
                <a:latin typeface="Calibri" pitchFamily="34" charset="0"/>
                <a:cs typeface="Browallia New" pitchFamily="34" charset="-34"/>
              </a:rPr>
              <a:t> </a:t>
            </a:r>
            <a:endParaRPr lang="th-TH"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BC2B4426-5718-4221-9475-629C6DB6D639}" type="slidenum">
              <a:rPr lang="en-US"/>
              <a:pPr>
                <a:defRPr/>
              </a:pPr>
              <a:t>12</a:t>
            </a:fld>
            <a:endParaRPr lang="th-T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33FC2D-C51A-4B7A-9650-2632ABC09B84}" type="slidenum">
              <a:rPr lang="en-US"/>
              <a:pPr>
                <a:defRPr/>
              </a:pPr>
              <a:t>13</a:t>
            </a:fld>
            <a:endParaRPr lang="th-TH"/>
          </a:p>
        </p:txBody>
      </p:sp>
      <p:sp>
        <p:nvSpPr>
          <p:cNvPr id="3" name="Rectangle 2"/>
          <p:cNvSpPr/>
          <p:nvPr/>
        </p:nvSpPr>
        <p:spPr>
          <a:xfrm>
            <a:off x="827088" y="836613"/>
            <a:ext cx="7705725" cy="5540375"/>
          </a:xfrm>
          <a:prstGeom prst="rect">
            <a:avLst/>
          </a:prstGeom>
        </p:spPr>
        <p:txBody>
          <a:bodyPr>
            <a:spAutoFit/>
          </a:bodyPr>
          <a:lstStyle/>
          <a:p>
            <a:pPr marL="342900" indent="-342900" algn="just">
              <a:buFontTx/>
              <a:buAutoNum type="arabicPeriod" startAt="2"/>
              <a:defRPr/>
            </a:pPr>
            <a:r>
              <a:rPr lang="en-US" sz="2400" dirty="0">
                <a:latin typeface="Calibri" pitchFamily="34" charset="0"/>
              </a:rPr>
              <a:t>Cooperation efforts</a:t>
            </a:r>
          </a:p>
          <a:p>
            <a:pPr marL="342900" indent="-342900" algn="just">
              <a:buFont typeface="Arial" pitchFamily="34" charset="0"/>
              <a:buChar char="•"/>
              <a:defRPr/>
            </a:pPr>
            <a:r>
              <a:rPr lang="en-US" sz="2400" dirty="0" err="1">
                <a:latin typeface="Calibri" pitchFamily="34" charset="0"/>
              </a:rPr>
              <a:t>Mou</a:t>
            </a:r>
            <a:r>
              <a:rPr lang="en-US" sz="2400" dirty="0">
                <a:latin typeface="Calibri" pitchFamily="34" charset="0"/>
              </a:rPr>
              <a:t> between Thai Government and NGO</a:t>
            </a:r>
          </a:p>
          <a:p>
            <a:pPr algn="just">
              <a:defRPr/>
            </a:pPr>
            <a:r>
              <a:rPr lang="en-US" sz="2400" dirty="0" err="1">
                <a:latin typeface="Calibri" pitchFamily="34" charset="0"/>
              </a:rPr>
              <a:t>MoU</a:t>
            </a:r>
            <a:r>
              <a:rPr lang="en-US" sz="2400" dirty="0">
                <a:latin typeface="Calibri" pitchFamily="34" charset="0"/>
              </a:rPr>
              <a:t> on Common Guidelines and Practices for Government Agencies Concerned with Cases of Trafficking in Women and Children </a:t>
            </a:r>
          </a:p>
          <a:p>
            <a:pPr algn="just">
              <a:defRPr/>
            </a:pPr>
            <a:r>
              <a:rPr lang="en-US" sz="2400" dirty="0" err="1">
                <a:latin typeface="Calibri" pitchFamily="34" charset="0"/>
              </a:rPr>
              <a:t>MoU</a:t>
            </a:r>
            <a:r>
              <a:rPr lang="en-US" sz="2400" dirty="0">
                <a:latin typeface="Calibri" pitchFamily="34" charset="0"/>
              </a:rPr>
              <a:t> on the Procedural Cooperation between Government and Non-Government Agencies working with Cases of Trafficking in Women and Children </a:t>
            </a:r>
          </a:p>
          <a:p>
            <a:pPr algn="just">
              <a:defRPr/>
            </a:pPr>
            <a:r>
              <a:rPr lang="en-US" sz="2400" dirty="0" err="1">
                <a:latin typeface="Calibri" pitchFamily="34" charset="0"/>
              </a:rPr>
              <a:t>MoU</a:t>
            </a:r>
            <a:r>
              <a:rPr lang="en-US" sz="2400" dirty="0">
                <a:latin typeface="Calibri" pitchFamily="34" charset="0"/>
              </a:rPr>
              <a:t> on the Operational Guidelines of Non-Governmental Agencies Concerned with Cases of Trafficking in Women and Children </a:t>
            </a:r>
          </a:p>
          <a:p>
            <a:pPr algn="just">
              <a:defRPr/>
            </a:pPr>
            <a:endParaRPr lang="en-US" sz="2400" dirty="0">
              <a:latin typeface="Calibri" pitchFamily="34" charset="0"/>
            </a:endParaRPr>
          </a:p>
          <a:p>
            <a:pPr algn="just">
              <a:buFont typeface="Arial" pitchFamily="34" charset="0"/>
              <a:buChar char="•"/>
              <a:defRPr/>
            </a:pPr>
            <a:r>
              <a:rPr lang="en-US" sz="2400" dirty="0">
                <a:latin typeface="Calibri" pitchFamily="34" charset="0"/>
              </a:rPr>
              <a:t>  Mekong sub-region initiatives</a:t>
            </a:r>
          </a:p>
          <a:p>
            <a:pPr marL="342900" indent="-342900" algn="just">
              <a:defRPr/>
            </a:pPr>
            <a:r>
              <a:rPr lang="en-US" sz="2400" dirty="0">
                <a:latin typeface="Calibri" pitchFamily="34" charset="0"/>
              </a:rPr>
              <a:t>Ministerial meeting and senior official meetings</a:t>
            </a:r>
          </a:p>
          <a:p>
            <a:pPr>
              <a:defRPr/>
            </a:pPr>
            <a:endParaRPr lang="en-US" sz="18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D9B541-D426-4D1B-9C38-DB395469A267}" type="slidenum">
              <a:rPr lang="en-US"/>
              <a:pPr>
                <a:defRPr/>
              </a:pPr>
              <a:t>14</a:t>
            </a:fld>
            <a:endParaRPr lang="th-TH"/>
          </a:p>
        </p:txBody>
      </p:sp>
      <p:sp>
        <p:nvSpPr>
          <p:cNvPr id="18435" name="Rectangle 2"/>
          <p:cNvSpPr>
            <a:spLocks noChangeArrowheads="1"/>
          </p:cNvSpPr>
          <p:nvPr/>
        </p:nvSpPr>
        <p:spPr bwMode="auto">
          <a:xfrm>
            <a:off x="1116013" y="476250"/>
            <a:ext cx="7272337" cy="4894263"/>
          </a:xfrm>
          <a:prstGeom prst="rect">
            <a:avLst/>
          </a:prstGeom>
          <a:noFill/>
          <a:ln w="9525">
            <a:noFill/>
            <a:miter lim="800000"/>
            <a:headEnd/>
            <a:tailEnd/>
          </a:ln>
        </p:spPr>
        <p:txBody>
          <a:bodyPr>
            <a:spAutoFit/>
          </a:bodyPr>
          <a:lstStyle/>
          <a:p>
            <a:pPr>
              <a:buFont typeface="Arial" charset="0"/>
              <a:buChar char="•"/>
            </a:pPr>
            <a:r>
              <a:rPr lang="en-US" sz="2400" b="1">
                <a:latin typeface="Calibri" pitchFamily="34" charset="0"/>
              </a:rPr>
              <a:t>Mekong Governments Agreement on Human Trafficking</a:t>
            </a:r>
          </a:p>
          <a:p>
            <a:pPr algn="just"/>
            <a:r>
              <a:rPr lang="en-US" sz="2400">
                <a:latin typeface="Calibri" pitchFamily="34" charset="0"/>
              </a:rPr>
              <a:t>On 29th October 2004, in Yangon, the COMMIT (Coordinated Mekong Ministerial Initiative Against Trafficking) Memorandum of Understanding (MOU) was officially signed by Ministerial representatives from Cambodia, P.R. China, Lao P.D.R, Myanmar, Thailand and Vietnam.</a:t>
            </a:r>
          </a:p>
          <a:p>
            <a:pPr algn="just"/>
            <a:r>
              <a:rPr lang="en-US" sz="2400">
                <a:latin typeface="Calibri" pitchFamily="34" charset="0"/>
              </a:rPr>
              <a:t> </a:t>
            </a:r>
          </a:p>
          <a:p>
            <a:pPr algn="just">
              <a:buFont typeface="Arial" charset="0"/>
              <a:buChar char="•"/>
            </a:pPr>
            <a:r>
              <a:rPr lang="en-US" sz="2400" b="1">
                <a:latin typeface="Calibri" pitchFamily="34" charset="0"/>
              </a:rPr>
              <a:t>The Philippine Government </a:t>
            </a:r>
            <a:r>
              <a:rPr lang="en-US" sz="2400">
                <a:latin typeface="Calibri" pitchFamily="34" charset="0"/>
              </a:rPr>
              <a:t>works with international NGOs and foreign governments to combat human trafficking in the Philippines and of Filipino migrants abroad.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A66670F-5B4E-4B67-BFE6-0D53ED22A77D}" type="slidenum">
              <a:rPr lang="en-US"/>
              <a:pPr>
                <a:defRPr/>
              </a:pPr>
              <a:t>15</a:t>
            </a:fld>
            <a:endParaRPr lang="th-TH"/>
          </a:p>
        </p:txBody>
      </p:sp>
      <p:sp>
        <p:nvSpPr>
          <p:cNvPr id="19459" name="Rectangle 2"/>
          <p:cNvSpPr>
            <a:spLocks noChangeArrowheads="1"/>
          </p:cNvSpPr>
          <p:nvPr/>
        </p:nvSpPr>
        <p:spPr bwMode="auto">
          <a:xfrm>
            <a:off x="539750" y="2492375"/>
            <a:ext cx="7704138" cy="1570038"/>
          </a:xfrm>
          <a:prstGeom prst="rect">
            <a:avLst/>
          </a:prstGeom>
          <a:noFill/>
          <a:ln w="9525">
            <a:noFill/>
            <a:miter lim="800000"/>
            <a:headEnd/>
            <a:tailEnd/>
          </a:ln>
        </p:spPr>
        <p:txBody>
          <a:bodyPr>
            <a:spAutoFit/>
          </a:bodyPr>
          <a:lstStyle/>
          <a:p>
            <a:r>
              <a:rPr lang="en-US" sz="2400">
                <a:latin typeface="Calibri" pitchFamily="34" charset="0"/>
              </a:rPr>
              <a:t>The agreement signed is a move towards adopting a standard operating procedure for victim identification and repatriation, which includes the adoption by all regional legal systems of the UN's definition of trafficked persons</a:t>
            </a:r>
          </a:p>
        </p:txBody>
      </p:sp>
      <p:sp>
        <p:nvSpPr>
          <p:cNvPr id="19460" name="Rectangle 3"/>
          <p:cNvSpPr>
            <a:spLocks noChangeArrowheads="1"/>
          </p:cNvSpPr>
          <p:nvPr/>
        </p:nvSpPr>
        <p:spPr bwMode="auto">
          <a:xfrm>
            <a:off x="539750" y="1268413"/>
            <a:ext cx="8135938" cy="954087"/>
          </a:xfrm>
          <a:prstGeom prst="rect">
            <a:avLst/>
          </a:prstGeom>
          <a:noFill/>
          <a:ln w="9525">
            <a:noFill/>
            <a:miter lim="800000"/>
            <a:headEnd/>
            <a:tailEnd/>
          </a:ln>
        </p:spPr>
        <p:txBody>
          <a:bodyPr>
            <a:spAutoFit/>
          </a:bodyPr>
          <a:lstStyle/>
          <a:p>
            <a:pPr>
              <a:buFont typeface="Arial" charset="0"/>
              <a:buChar char="•"/>
            </a:pPr>
            <a:r>
              <a:rPr lang="en-US" b="1">
                <a:latin typeface="Calibri" pitchFamily="34" charset="0"/>
              </a:rPr>
              <a:t>Anti-trafficking Agreement Signed between Vietnam and Thailand</a:t>
            </a:r>
            <a:endParaRPr lang="en-US">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36588"/>
          </a:xfrm>
        </p:spPr>
        <p:txBody>
          <a:bodyPr>
            <a:normAutofit fontScale="90000"/>
          </a:bodyPr>
          <a:lstStyle/>
          <a:p>
            <a:pPr eaLnBrk="1" fontAlgn="auto" hangingPunct="1">
              <a:spcAft>
                <a:spcPts val="0"/>
              </a:spcAft>
              <a:defRPr/>
            </a:pPr>
            <a:r>
              <a:rPr lang="en-US" sz="4000" b="1" dirty="0" smtClean="0"/>
              <a:t>REGIONAL STATUS</a:t>
            </a:r>
            <a:endParaRPr lang="en-US" sz="4000" dirty="0"/>
          </a:p>
        </p:txBody>
      </p:sp>
      <p:sp>
        <p:nvSpPr>
          <p:cNvPr id="3" name="Content Placeholder 2"/>
          <p:cNvSpPr>
            <a:spLocks noGrp="1"/>
          </p:cNvSpPr>
          <p:nvPr>
            <p:ph idx="1"/>
          </p:nvPr>
        </p:nvSpPr>
        <p:spPr>
          <a:xfrm>
            <a:off x="457200" y="1484313"/>
            <a:ext cx="8229600" cy="4840287"/>
          </a:xfrm>
        </p:spPr>
        <p:txBody>
          <a:bodyPr>
            <a:normAutofit/>
          </a:bodyPr>
          <a:lstStyle/>
          <a:p>
            <a:pPr marL="274320" indent="-274320" algn="just" eaLnBrk="1" fontAlgn="auto" hangingPunct="1">
              <a:spcAft>
                <a:spcPts val="0"/>
              </a:spcAft>
              <a:buClr>
                <a:schemeClr val="accent3"/>
              </a:buClr>
              <a:buFont typeface="Wingdings 2"/>
              <a:buChar char=""/>
              <a:defRPr/>
            </a:pPr>
            <a:r>
              <a:rPr lang="en-US" sz="2400" dirty="0" smtClean="0">
                <a:latin typeface="+mj-lt"/>
              </a:rPr>
              <a:t>Some ASEAN countries are source and transit</a:t>
            </a:r>
          </a:p>
          <a:p>
            <a:pPr marL="274320" indent="-274320" algn="just" eaLnBrk="1" fontAlgn="auto" hangingPunct="1">
              <a:spcAft>
                <a:spcPts val="0"/>
              </a:spcAft>
              <a:buClr>
                <a:schemeClr val="accent3"/>
              </a:buClr>
              <a:buFontTx/>
              <a:buChar char="-"/>
              <a:defRPr/>
            </a:pPr>
            <a:r>
              <a:rPr lang="en-US" sz="2400" dirty="0" smtClean="0"/>
              <a:t>men, women, and children are trafficked for sexual and labor exploitation within ASEAN countries itself and to other region. </a:t>
            </a:r>
          </a:p>
          <a:p>
            <a:pPr marL="274320" indent="-274320" algn="just" eaLnBrk="1" fontAlgn="auto" hangingPunct="1">
              <a:spcAft>
                <a:spcPts val="0"/>
              </a:spcAft>
              <a:buClr>
                <a:schemeClr val="accent3"/>
              </a:buClr>
              <a:buFont typeface="Wingdings 2"/>
              <a:buChar char=""/>
              <a:defRPr/>
            </a:pPr>
            <a:r>
              <a:rPr lang="en-US" sz="2400" dirty="0" smtClean="0">
                <a:latin typeface="+mj-lt"/>
              </a:rPr>
              <a:t> </a:t>
            </a:r>
            <a:r>
              <a:rPr lang="en-US" sz="2400" dirty="0" smtClean="0"/>
              <a:t>Some countries are destination country - men, women, and children who are subjected to conditions of forced labor, and women and children subjected to sex trafficking</a:t>
            </a:r>
            <a:endParaRPr lang="en-US" sz="2400" dirty="0" smtClean="0">
              <a:latin typeface="+mj-lt"/>
            </a:endParaRPr>
          </a:p>
          <a:p>
            <a:pPr marL="274320" indent="-274320" algn="just" eaLnBrk="1" fontAlgn="auto" hangingPunct="1">
              <a:spcAft>
                <a:spcPts val="0"/>
              </a:spcAft>
              <a:buClr>
                <a:schemeClr val="accent3"/>
              </a:buClr>
              <a:buFont typeface="Wingdings 2"/>
              <a:buChar char=""/>
              <a:defRPr/>
            </a:pPr>
            <a:r>
              <a:rPr lang="en-US" sz="2400" dirty="0" smtClean="0">
                <a:latin typeface="+mj-lt"/>
              </a:rPr>
              <a:t>Some ASEAN countries are</a:t>
            </a:r>
            <a:r>
              <a:rPr lang="en-US" sz="2400" dirty="0" smtClean="0"/>
              <a:t> major source country for women, children, and men who are subjected to sex trafficking and forced labor</a:t>
            </a:r>
            <a:endParaRPr lang="en-US" sz="2400" dirty="0" smtClean="0">
              <a:latin typeface="+mj-lt"/>
            </a:endParaRPr>
          </a:p>
        </p:txBody>
      </p:sp>
      <p:sp>
        <p:nvSpPr>
          <p:cNvPr id="4" name="Slide Number Placeholder 3"/>
          <p:cNvSpPr>
            <a:spLocks noGrp="1"/>
          </p:cNvSpPr>
          <p:nvPr>
            <p:ph type="sldNum" sz="quarter" idx="12"/>
          </p:nvPr>
        </p:nvSpPr>
        <p:spPr/>
        <p:txBody>
          <a:bodyPr/>
          <a:lstStyle/>
          <a:p>
            <a:pPr>
              <a:defRPr/>
            </a:pPr>
            <a:fld id="{3925A783-3FBB-4472-BCE9-A51EC232290E}" type="slidenum">
              <a:rPr lang="en-US"/>
              <a:pPr>
                <a:defRPr/>
              </a:pPr>
              <a:t>16</a:t>
            </a:fld>
            <a:endParaRPr lang="th-TH"/>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20713"/>
            <a:ext cx="8229600" cy="720725"/>
          </a:xfrm>
        </p:spPr>
        <p:txBody>
          <a:bodyPr/>
          <a:lstStyle/>
          <a:p>
            <a:pPr eaLnBrk="1" hangingPunct="1"/>
            <a:r>
              <a:rPr lang="en-US" sz="4000" b="1" smtClean="0">
                <a:latin typeface="Calibri" pitchFamily="34" charset="0"/>
                <a:cs typeface="Cordia New" pitchFamily="34" charset="-34"/>
              </a:rPr>
              <a:t>ACWC</a:t>
            </a:r>
            <a:r>
              <a:rPr lang="en-US" sz="4000" b="1" smtClean="0">
                <a:cs typeface="Cordia New" pitchFamily="34" charset="-34"/>
              </a:rPr>
              <a:t>  Work Plan  2012-2016</a:t>
            </a:r>
            <a:endParaRPr lang="th-TH" sz="4000" b="1" smtClean="0"/>
          </a:p>
        </p:txBody>
      </p:sp>
      <p:sp>
        <p:nvSpPr>
          <p:cNvPr id="26627" name="Rectangle 3"/>
          <p:cNvSpPr>
            <a:spLocks noGrp="1" noChangeArrowheads="1"/>
          </p:cNvSpPr>
          <p:nvPr>
            <p:ph idx="1"/>
          </p:nvPr>
        </p:nvSpPr>
        <p:spPr>
          <a:xfrm>
            <a:off x="539750" y="1700213"/>
            <a:ext cx="8135938" cy="4608512"/>
          </a:xfrm>
        </p:spPr>
        <p:txBody>
          <a:bodyPr>
            <a:noAutofit/>
          </a:bodyPr>
          <a:lstStyle/>
          <a:p>
            <a:pPr marL="641033" lvl="1" indent="-274320" algn="just" eaLnBrk="1" fontAlgn="auto" hangingPunct="1">
              <a:lnSpc>
                <a:spcPct val="150000"/>
              </a:lnSpc>
              <a:spcAft>
                <a:spcPts val="0"/>
              </a:spcAft>
              <a:buClr>
                <a:schemeClr val="accent3"/>
              </a:buClr>
              <a:buFont typeface="Wingdings 2"/>
              <a:buNone/>
              <a:defRPr/>
            </a:pPr>
            <a:r>
              <a:rPr lang="ms-MY" sz="2000" dirty="0" smtClean="0">
                <a:latin typeface="Calibri" pitchFamily="34" charset="0"/>
                <a:cs typeface="Browallia New" pitchFamily="34" charset="-34"/>
              </a:rPr>
              <a:t>ACWC has only been in existence for 3 years-inugerated in 2010.</a:t>
            </a:r>
          </a:p>
          <a:p>
            <a:pPr marL="641033" lvl="1" indent="-274320" algn="just" eaLnBrk="1" fontAlgn="auto" hangingPunct="1">
              <a:lnSpc>
                <a:spcPct val="150000"/>
              </a:lnSpc>
              <a:spcAft>
                <a:spcPts val="0"/>
              </a:spcAft>
              <a:buClr>
                <a:schemeClr val="accent3"/>
              </a:buClr>
              <a:buFont typeface="Wingdings 2"/>
              <a:buNone/>
              <a:defRPr/>
            </a:pPr>
            <a:r>
              <a:rPr lang="ms-MY" sz="2000" dirty="0" smtClean="0">
                <a:latin typeface="Calibri" pitchFamily="34" charset="0"/>
                <a:cs typeface="Browallia New" pitchFamily="34" charset="-34"/>
              </a:rPr>
              <a:t>Trafficking is one of the areas identified in the Work Plan o]f ACWC]</a:t>
            </a:r>
          </a:p>
          <a:p>
            <a:pPr marL="274320" indent="-274320" eaLnBrk="1" fontAlgn="auto" hangingPunct="1">
              <a:spcAft>
                <a:spcPts val="0"/>
              </a:spcAft>
              <a:buClr>
                <a:schemeClr val="accent3"/>
              </a:buClr>
              <a:buFont typeface="Wingdings 2"/>
              <a:buNone/>
              <a:defRPr/>
            </a:pPr>
            <a:endParaRPr lang="en-US" sz="2000" dirty="0" smtClean="0">
              <a:latin typeface="Calibri" pitchFamily="34" charset="0"/>
            </a:endParaRPr>
          </a:p>
          <a:p>
            <a:pPr marL="274320" indent="-274320" eaLnBrk="1" fontAlgn="auto" hangingPunct="1">
              <a:spcAft>
                <a:spcPts val="0"/>
              </a:spcAft>
              <a:buClr>
                <a:schemeClr val="accent3"/>
              </a:buClr>
              <a:buFont typeface="Wingdings 2"/>
              <a:buNone/>
              <a:defRPr/>
            </a:pPr>
            <a:r>
              <a:rPr lang="en-US" sz="2000" dirty="0" smtClean="0">
                <a:latin typeface="Calibri" pitchFamily="34" charset="0"/>
              </a:rPr>
              <a:t>Children’s rights:</a:t>
            </a:r>
          </a:p>
          <a:p>
            <a:pPr marL="274320" indent="-274320" eaLnBrk="1" fontAlgn="auto" hangingPunct="1">
              <a:spcAft>
                <a:spcPts val="0"/>
              </a:spcAft>
              <a:buClr>
                <a:schemeClr val="accent3"/>
              </a:buClr>
              <a:buFont typeface="Wingdings 2"/>
              <a:buChar char=""/>
              <a:defRPr/>
            </a:pPr>
            <a:r>
              <a:rPr lang="en-US" sz="2000" dirty="0" smtClean="0">
                <a:latin typeface="Calibri" pitchFamily="34" charset="0"/>
              </a:rPr>
              <a:t>review existing practices on treatment/ management of victims</a:t>
            </a:r>
          </a:p>
          <a:p>
            <a:pPr marL="274320" indent="-274320" eaLnBrk="1" fontAlgn="auto" hangingPunct="1">
              <a:spcAft>
                <a:spcPts val="0"/>
              </a:spcAft>
              <a:buClr>
                <a:schemeClr val="accent3"/>
              </a:buClr>
              <a:buFont typeface="Wingdings 2"/>
              <a:buChar char=""/>
              <a:defRPr/>
            </a:pPr>
            <a:r>
              <a:rPr lang="en-US" sz="2000" dirty="0" smtClean="0">
                <a:latin typeface="Calibri" pitchFamily="34" charset="0"/>
              </a:rPr>
              <a:t>of trafficking (i.e. rescue, recovery, repatriation, rehabilitation,</a:t>
            </a:r>
          </a:p>
          <a:p>
            <a:pPr marL="274320" indent="-274320" eaLnBrk="1" fontAlgn="auto" hangingPunct="1">
              <a:spcAft>
                <a:spcPts val="0"/>
              </a:spcAft>
              <a:buClr>
                <a:schemeClr val="accent3"/>
              </a:buClr>
              <a:buFont typeface="Wingdings 2"/>
              <a:buChar char=""/>
              <a:defRPr/>
            </a:pPr>
            <a:r>
              <a:rPr lang="en-US" sz="2000" dirty="0" smtClean="0">
                <a:latin typeface="Calibri" pitchFamily="34" charset="0"/>
              </a:rPr>
              <a:t>reintegration, referral system, and assistance) of victims of trafficking</a:t>
            </a:r>
          </a:p>
          <a:p>
            <a:pPr marL="274320" indent="-274320" eaLnBrk="1" fontAlgn="auto" hangingPunct="1">
              <a:spcAft>
                <a:spcPts val="0"/>
              </a:spcAft>
              <a:buClr>
                <a:schemeClr val="accent3"/>
              </a:buClr>
              <a:buFont typeface="Wingdings 2"/>
              <a:buChar char=""/>
              <a:defRPr/>
            </a:pPr>
            <a:r>
              <a:rPr lang="en-US" sz="2000" dirty="0" smtClean="0">
                <a:latin typeface="Calibri" pitchFamily="34" charset="0"/>
              </a:rPr>
              <a:t>in women and children among country of origin, transit countries,</a:t>
            </a:r>
          </a:p>
          <a:p>
            <a:pPr marL="274320" indent="-274320" eaLnBrk="1" fontAlgn="auto" hangingPunct="1">
              <a:spcAft>
                <a:spcPts val="0"/>
              </a:spcAft>
              <a:buClr>
                <a:schemeClr val="accent3"/>
              </a:buClr>
              <a:buFont typeface="Wingdings 2"/>
              <a:buChar char=""/>
              <a:defRPr/>
            </a:pPr>
            <a:r>
              <a:rPr lang="en-US" sz="2000" dirty="0" smtClean="0">
                <a:latin typeface="Calibri" pitchFamily="34" charset="0"/>
              </a:rPr>
              <a:t>and receiving country to strengthen the assistance mechanism for</a:t>
            </a:r>
          </a:p>
          <a:p>
            <a:pPr marL="274320" indent="-274320" eaLnBrk="1" fontAlgn="auto" hangingPunct="1">
              <a:spcAft>
                <a:spcPts val="0"/>
              </a:spcAft>
              <a:buClr>
                <a:schemeClr val="accent3"/>
              </a:buClr>
              <a:buFont typeface="Wingdings 2"/>
              <a:buChar char=""/>
              <a:defRPr/>
            </a:pPr>
            <a:r>
              <a:rPr lang="en-US" sz="2000" dirty="0" smtClean="0">
                <a:latin typeface="Calibri" pitchFamily="34" charset="0"/>
              </a:rPr>
              <a:t>victims of trafficking</a:t>
            </a:r>
            <a:endParaRPr lang="en-US" sz="2000" dirty="0" smtClean="0">
              <a:latin typeface="Calibri" pitchFamily="34" charset="0"/>
              <a:cs typeface="Browallia New" pitchFamily="34" charset="-34"/>
            </a:endParaRPr>
          </a:p>
        </p:txBody>
      </p:sp>
      <p:sp>
        <p:nvSpPr>
          <p:cNvPr id="4" name="Slide Number Placeholder 3"/>
          <p:cNvSpPr>
            <a:spLocks noGrp="1"/>
          </p:cNvSpPr>
          <p:nvPr>
            <p:ph type="sldNum" sz="quarter" idx="12"/>
          </p:nvPr>
        </p:nvSpPr>
        <p:spPr/>
        <p:txBody>
          <a:bodyPr/>
          <a:lstStyle/>
          <a:p>
            <a:pPr>
              <a:defRPr/>
            </a:pPr>
            <a:fld id="{2717FFA9-D7BD-4C0B-8168-A83F2535CB17}" type="slidenum">
              <a:rPr lang="en-US"/>
              <a:pPr>
                <a:defRPr/>
              </a:pPr>
              <a:t>17</a:t>
            </a:fld>
            <a:endParaRPr lang="th-TH"/>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D6768AE-7599-4608-9FFA-3EBE5C1C6E54}" type="slidenum">
              <a:rPr lang="en-US"/>
              <a:pPr>
                <a:defRPr/>
              </a:pPr>
              <a:t>18</a:t>
            </a:fld>
            <a:endParaRPr lang="th-TH"/>
          </a:p>
        </p:txBody>
      </p:sp>
      <p:sp>
        <p:nvSpPr>
          <p:cNvPr id="22531" name="Rectangle 2"/>
          <p:cNvSpPr>
            <a:spLocks noChangeArrowheads="1"/>
          </p:cNvSpPr>
          <p:nvPr/>
        </p:nvSpPr>
        <p:spPr bwMode="auto">
          <a:xfrm>
            <a:off x="395288" y="908050"/>
            <a:ext cx="8424862" cy="3910013"/>
          </a:xfrm>
          <a:prstGeom prst="rect">
            <a:avLst/>
          </a:prstGeom>
          <a:noFill/>
          <a:ln w="9525">
            <a:noFill/>
            <a:miter lim="800000"/>
            <a:headEnd/>
            <a:tailEnd/>
          </a:ln>
        </p:spPr>
        <p:txBody>
          <a:bodyPr>
            <a:spAutoFit/>
          </a:bodyPr>
          <a:lstStyle/>
          <a:p>
            <a:r>
              <a:rPr lang="en-US" sz="2400">
                <a:latin typeface="Calibri" pitchFamily="34" charset="0"/>
              </a:rPr>
              <a:t>Women’s rights:</a:t>
            </a:r>
          </a:p>
          <a:p>
            <a:pPr algn="just"/>
            <a:endParaRPr lang="en-US" sz="2400">
              <a:latin typeface="Calibri" pitchFamily="34" charset="0"/>
            </a:endParaRPr>
          </a:p>
          <a:p>
            <a:pPr algn="just"/>
            <a:r>
              <a:rPr lang="en-US" sz="2400">
                <a:latin typeface="Calibri" pitchFamily="34" charset="0"/>
              </a:rPr>
              <a:t>Promotion of “access of justice” among victims of VAW, focusing on victims of trafficking by </a:t>
            </a:r>
          </a:p>
          <a:p>
            <a:pPr algn="just">
              <a:buFontTx/>
              <a:buChar char="-"/>
            </a:pPr>
            <a:r>
              <a:rPr lang="en-US" sz="2400">
                <a:latin typeface="Calibri" pitchFamily="34" charset="0"/>
              </a:rPr>
              <a:t>Formulation of  gender sensitized modules on comprehensive aspects of handling trafficking cases (e.g. referral system, repatriation, services to victims, etc)</a:t>
            </a:r>
          </a:p>
          <a:p>
            <a:pPr algn="just">
              <a:buFontTx/>
              <a:buChar char="-"/>
            </a:pPr>
            <a:r>
              <a:rPr lang="en-US" sz="2400">
                <a:latin typeface="Calibri" pitchFamily="34" charset="0"/>
              </a:rPr>
              <a:t> followed by capacity building programmes for criminal justice officials and social services providers</a:t>
            </a:r>
            <a:r>
              <a:rPr lang="en-US"/>
              <a:t>.</a:t>
            </a:r>
          </a:p>
          <a:p>
            <a:endParaRPr lang="en-US"/>
          </a:p>
        </p:txBody>
      </p:sp>
      <p:sp>
        <p:nvSpPr>
          <p:cNvPr id="22532" name="Rectangle 3"/>
          <p:cNvSpPr>
            <a:spLocks noChangeArrowheads="1"/>
          </p:cNvSpPr>
          <p:nvPr/>
        </p:nvSpPr>
        <p:spPr bwMode="auto">
          <a:xfrm>
            <a:off x="4797425" y="5156200"/>
            <a:ext cx="282575" cy="523875"/>
          </a:xfrm>
          <a:prstGeom prst="rect">
            <a:avLst/>
          </a:prstGeom>
          <a:noFill/>
          <a:ln w="9525">
            <a:noFill/>
            <a:miter lim="800000"/>
            <a:headEnd/>
            <a:tailEnd/>
          </a:ln>
        </p:spPr>
        <p:txBody>
          <a:bodyPr wrap="none">
            <a:spAutoFit/>
          </a:bodyPr>
          <a:lstStyle/>
          <a:p>
            <a:r>
              <a:rPr lang="en-US">
                <a:solidFill>
                  <a:srgbClr val="000000"/>
                </a:solidFill>
              </a:rPr>
              <a:t>f</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7796817-F0BC-4901-927D-093BB1D2A66F}" type="slidenum">
              <a:rPr lang="en-US"/>
              <a:pPr>
                <a:defRPr/>
              </a:pPr>
              <a:t>19</a:t>
            </a:fld>
            <a:endParaRPr lang="th-TH"/>
          </a:p>
        </p:txBody>
      </p:sp>
      <p:sp>
        <p:nvSpPr>
          <p:cNvPr id="23555" name="Rectangle 2"/>
          <p:cNvSpPr>
            <a:spLocks noChangeArrowheads="1"/>
          </p:cNvSpPr>
          <p:nvPr/>
        </p:nvSpPr>
        <p:spPr bwMode="auto">
          <a:xfrm>
            <a:off x="827088" y="1125538"/>
            <a:ext cx="7632700" cy="1570037"/>
          </a:xfrm>
          <a:prstGeom prst="rect">
            <a:avLst/>
          </a:prstGeom>
          <a:noFill/>
          <a:ln w="9525">
            <a:noFill/>
            <a:miter lim="800000"/>
            <a:headEnd/>
            <a:tailEnd/>
          </a:ln>
        </p:spPr>
        <p:txBody>
          <a:bodyPr>
            <a:spAutoFit/>
          </a:bodyPr>
          <a:lstStyle/>
          <a:p>
            <a:r>
              <a:rPr lang="en-US" sz="4000">
                <a:latin typeface="Calibri" pitchFamily="34" charset="0"/>
              </a:rPr>
              <a:t>CHALLENGES</a:t>
            </a:r>
          </a:p>
          <a:p>
            <a:endParaRPr lang="en-US"/>
          </a:p>
          <a:p>
            <a:endParaRPr lang="en-US"/>
          </a:p>
        </p:txBody>
      </p:sp>
      <p:sp>
        <p:nvSpPr>
          <p:cNvPr id="23556" name="Rectangle 3"/>
          <p:cNvSpPr>
            <a:spLocks noChangeArrowheads="1"/>
          </p:cNvSpPr>
          <p:nvPr/>
        </p:nvSpPr>
        <p:spPr bwMode="auto">
          <a:xfrm>
            <a:off x="611188" y="2060575"/>
            <a:ext cx="7345362" cy="2370138"/>
          </a:xfrm>
          <a:prstGeom prst="rect">
            <a:avLst/>
          </a:prstGeom>
          <a:noFill/>
          <a:ln w="9525">
            <a:noFill/>
            <a:miter lim="800000"/>
            <a:headEnd/>
            <a:tailEnd/>
          </a:ln>
        </p:spPr>
        <p:txBody>
          <a:bodyPr>
            <a:spAutoFit/>
          </a:bodyPr>
          <a:lstStyle/>
          <a:p>
            <a:pPr>
              <a:buFont typeface="Arial" charset="0"/>
              <a:buChar char="•"/>
            </a:pPr>
            <a:r>
              <a:rPr lang="en-US"/>
              <a:t> </a:t>
            </a:r>
            <a:r>
              <a:rPr lang="en-US" sz="2400">
                <a:latin typeface="Calibri" pitchFamily="34" charset="0"/>
              </a:rPr>
              <a:t>Political differences in approach and           </a:t>
            </a:r>
          </a:p>
          <a:p>
            <a:r>
              <a:rPr lang="en-US" sz="2400">
                <a:latin typeface="Calibri" pitchFamily="34" charset="0"/>
              </a:rPr>
              <a:t>  National priorities</a:t>
            </a:r>
          </a:p>
          <a:p>
            <a:pPr>
              <a:buFont typeface="Arial" charset="0"/>
              <a:buChar char="•"/>
            </a:pPr>
            <a:r>
              <a:rPr lang="en-US" sz="2400">
                <a:latin typeface="Calibri" pitchFamily="34" charset="0"/>
              </a:rPr>
              <a:t> Cost issues – trans border cooperation.</a:t>
            </a:r>
          </a:p>
          <a:p>
            <a:pPr>
              <a:buFont typeface="Arial" charset="0"/>
              <a:buChar char="•"/>
            </a:pPr>
            <a:r>
              <a:rPr lang="en-US" sz="2400">
                <a:latin typeface="Calibri" pitchFamily="34" charset="0"/>
              </a:rPr>
              <a:t> Differences in the legal system</a:t>
            </a:r>
          </a:p>
          <a:p>
            <a:pPr>
              <a:buFont typeface="Arial" charset="0"/>
              <a:buChar char="•"/>
            </a:pPr>
            <a:r>
              <a:rPr lang="en-US" sz="2400">
                <a:latin typeface="Calibri" pitchFamily="34" charset="0"/>
              </a:rPr>
              <a:t>Lack of awareness and knowledge on issue</a:t>
            </a:r>
          </a:p>
          <a:p>
            <a:pPr>
              <a:buFont typeface="Arial" charset="0"/>
              <a:buChar char="•"/>
            </a:pPr>
            <a:r>
              <a:rPr lang="en-US" sz="2400">
                <a:latin typeface="Calibri" pitchFamily="34" charset="0"/>
              </a:rPr>
              <a:t> Corruption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05800" cy="736072"/>
          </a:xfrm>
        </p:spPr>
        <p:txBody>
          <a:bodyPr/>
          <a:lstStyle/>
          <a:p>
            <a:pPr eaLnBrk="1" fontAlgn="auto" hangingPunct="1">
              <a:spcAft>
                <a:spcPts val="0"/>
              </a:spcAft>
              <a:defRPr/>
            </a:pPr>
            <a:r>
              <a:rPr lang="en-US" sz="4000" b="1" dirty="0" smtClean="0"/>
              <a:t> </a:t>
            </a:r>
            <a:r>
              <a:rPr lang="en-US" sz="3100" b="1" dirty="0" smtClean="0"/>
              <a:t>REGIONAL INITIATIVES</a:t>
            </a:r>
            <a:endParaRPr lang="en-US" sz="3100" b="1" dirty="0"/>
          </a:p>
        </p:txBody>
      </p:sp>
      <p:sp>
        <p:nvSpPr>
          <p:cNvPr id="3" name="Slide Number Placeholder 2"/>
          <p:cNvSpPr>
            <a:spLocks noGrp="1"/>
          </p:cNvSpPr>
          <p:nvPr>
            <p:ph type="sldNum" sz="quarter" idx="12"/>
          </p:nvPr>
        </p:nvSpPr>
        <p:spPr/>
        <p:txBody>
          <a:bodyPr/>
          <a:lstStyle/>
          <a:p>
            <a:pPr>
              <a:defRPr/>
            </a:pPr>
            <a:fld id="{3963F5EF-E18B-4C44-87C0-4E8556005095}" type="slidenum">
              <a:rPr lang="en-US"/>
              <a:pPr>
                <a:defRPr/>
              </a:pPr>
              <a:t>2</a:t>
            </a:fld>
            <a:endParaRPr lang="th-TH"/>
          </a:p>
        </p:txBody>
      </p:sp>
      <p:sp>
        <p:nvSpPr>
          <p:cNvPr id="6" name="Rectangle 5"/>
          <p:cNvSpPr/>
          <p:nvPr/>
        </p:nvSpPr>
        <p:spPr>
          <a:xfrm>
            <a:off x="684213" y="1125538"/>
            <a:ext cx="7991475" cy="1871662"/>
          </a:xfrm>
          <a:prstGeom prst="rect">
            <a:avLst/>
          </a:prstGeom>
        </p:spPr>
        <p:txBody>
          <a:bodyPr>
            <a:spAutoFit/>
          </a:bodyPr>
          <a:lstStyle/>
          <a:p>
            <a:pPr marL="457200" indent="-457200">
              <a:spcBef>
                <a:spcPct val="65000"/>
              </a:spcBef>
              <a:buSzPct val="40000"/>
              <a:defRPr/>
            </a:pPr>
            <a:r>
              <a:rPr lang="en-GB" sz="2400" dirty="0">
                <a:solidFill>
                  <a:srgbClr val="FF0000"/>
                </a:solidFill>
                <a:latin typeface="+mj-lt"/>
              </a:rPr>
              <a:t>ASEAN Declaration Against Trafficking in Persons Particularly Women and Children (2004)</a:t>
            </a:r>
          </a:p>
          <a:p>
            <a:pPr marL="457200" indent="-457200">
              <a:spcBef>
                <a:spcPct val="65000"/>
              </a:spcBef>
              <a:buSzPct val="40000"/>
              <a:defRPr/>
            </a:pPr>
            <a:endParaRPr lang="th-TH" sz="2400" dirty="0">
              <a:latin typeface="+mj-lt"/>
            </a:endParaRPr>
          </a:p>
          <a:p>
            <a:pPr marL="514350" indent="-514350">
              <a:defRPr/>
            </a:pPr>
            <a:endParaRPr lang="en-US" dirty="0">
              <a:latin typeface="Arial" pitchFamily="34" charset="0"/>
            </a:endParaRPr>
          </a:p>
        </p:txBody>
      </p:sp>
      <p:sp>
        <p:nvSpPr>
          <p:cNvPr id="6149" name="Rectangle 4"/>
          <p:cNvSpPr>
            <a:spLocks noChangeArrowheads="1"/>
          </p:cNvSpPr>
          <p:nvPr/>
        </p:nvSpPr>
        <p:spPr bwMode="auto">
          <a:xfrm>
            <a:off x="827088" y="2060575"/>
            <a:ext cx="7561262" cy="5078413"/>
          </a:xfrm>
          <a:prstGeom prst="rect">
            <a:avLst/>
          </a:prstGeom>
          <a:noFill/>
          <a:ln w="9525">
            <a:noFill/>
            <a:miter lim="800000"/>
            <a:headEnd/>
            <a:tailEnd/>
          </a:ln>
        </p:spPr>
        <p:txBody>
          <a:bodyPr>
            <a:spAutoFit/>
          </a:bodyPr>
          <a:lstStyle/>
          <a:p>
            <a:pPr>
              <a:defRPr/>
            </a:pPr>
            <a:r>
              <a:rPr lang="en-US" sz="2400" b="1" dirty="0">
                <a:latin typeface="Calibri" pitchFamily="34" charset="0"/>
              </a:rPr>
              <a:t>The document was adopted by ASEAN heads of state at the 10th ASEAN Summit in Vientiane, Laos PDR on 29 November 2004.</a:t>
            </a:r>
            <a:br>
              <a:rPr lang="en-US" sz="2400" b="1" dirty="0">
                <a:latin typeface="Calibri" pitchFamily="34" charset="0"/>
              </a:rPr>
            </a:br>
            <a:r>
              <a:rPr lang="en-US" sz="2400" b="1" dirty="0">
                <a:latin typeface="Calibri" pitchFamily="34" charset="0"/>
              </a:rPr>
              <a:t/>
            </a:r>
            <a:br>
              <a:rPr lang="en-US" sz="2400" b="1" dirty="0">
                <a:latin typeface="Calibri" pitchFamily="34" charset="0"/>
              </a:rPr>
            </a:br>
            <a:r>
              <a:rPr lang="en-US" sz="2400" b="1" dirty="0">
                <a:solidFill>
                  <a:srgbClr val="333333"/>
                </a:solidFill>
                <a:latin typeface="Calibri" pitchFamily="34" charset="0"/>
                <a:ea typeface="Times New Roman"/>
                <a:cs typeface="Times New Roman"/>
              </a:rPr>
              <a:t>the Declaration lays the groundwork for a regional approach to preventing and combating trafficking in persons.  Member Countries reaffirmed their commitment to intensify regional coordination and cooperation among immigration and law enforcement personnel, while respecting  and safeguarding the dignity and human rights of victims of trafficking.</a:t>
            </a:r>
            <a:r>
              <a:rPr lang="en-US" sz="1800" dirty="0">
                <a:solidFill>
                  <a:srgbClr val="333333"/>
                </a:solidFill>
                <a:latin typeface="Arial"/>
                <a:ea typeface="Times New Roman"/>
                <a:cs typeface="Times New Roman"/>
              </a:rPr>
              <a:t> </a:t>
            </a:r>
            <a:r>
              <a:rPr lang="en-US" sz="1800" dirty="0">
                <a:latin typeface="+mj-lt"/>
              </a:rPr>
              <a:t/>
            </a:r>
            <a:br>
              <a:rPr lang="en-US" sz="1800" dirty="0">
                <a:latin typeface="+mj-lt"/>
              </a:rPr>
            </a:br>
            <a:r>
              <a:rPr lang="en-US" sz="1800" dirty="0">
                <a:latin typeface="+mj-lt"/>
              </a:rPr>
              <a:t/>
            </a:r>
            <a:br>
              <a:rPr lang="en-US" sz="1800" dirty="0">
                <a:latin typeface="+mj-lt"/>
              </a:rPr>
            </a:br>
            <a:r>
              <a:rPr lang="en-US" sz="1400" dirty="0"/>
              <a:t>.</a:t>
            </a:r>
            <a:br>
              <a:rPr lang="en-US" sz="1400" dirty="0"/>
            </a:br>
            <a:r>
              <a:rPr lang="en-US" sz="1400" dirty="0"/>
              <a:t/>
            </a:r>
            <a:br>
              <a:rPr lang="en-US" sz="1400" dirty="0"/>
            </a:b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7D85703-B82D-48C6-9B38-B63FCF888808}" type="slidenum">
              <a:rPr lang="en-US"/>
              <a:pPr>
                <a:defRPr/>
              </a:pPr>
              <a:t>3</a:t>
            </a:fld>
            <a:endParaRPr lang="th-TH"/>
          </a:p>
        </p:txBody>
      </p:sp>
      <p:sp>
        <p:nvSpPr>
          <p:cNvPr id="3" name="Rectangle 2"/>
          <p:cNvSpPr/>
          <p:nvPr/>
        </p:nvSpPr>
        <p:spPr>
          <a:xfrm>
            <a:off x="1187450" y="692150"/>
            <a:ext cx="7345363" cy="4864100"/>
          </a:xfrm>
          <a:prstGeom prst="rect">
            <a:avLst/>
          </a:prstGeom>
        </p:spPr>
        <p:txBody>
          <a:bodyPr>
            <a:spAutoFit/>
          </a:bodyPr>
          <a:lstStyle/>
          <a:p>
            <a:pPr>
              <a:lnSpc>
                <a:spcPts val="2160"/>
              </a:lnSpc>
              <a:spcBef>
                <a:spcPts val="0"/>
              </a:spcBef>
              <a:spcAft>
                <a:spcPts val="0"/>
              </a:spcAft>
              <a:defRPr/>
            </a:pPr>
            <a:r>
              <a:rPr lang="en-US" sz="1800" dirty="0">
                <a:solidFill>
                  <a:srgbClr val="333333"/>
                </a:solidFill>
                <a:latin typeface="Arial"/>
                <a:ea typeface="Times New Roman"/>
                <a:cs typeface="Times New Roman"/>
              </a:rPr>
              <a:t> </a:t>
            </a:r>
            <a:br>
              <a:rPr lang="en-US" sz="1800" dirty="0">
                <a:solidFill>
                  <a:srgbClr val="333333"/>
                </a:solidFill>
                <a:latin typeface="Arial"/>
                <a:ea typeface="Times New Roman"/>
                <a:cs typeface="Times New Roman"/>
              </a:rPr>
            </a:br>
            <a:r>
              <a:rPr lang="en-US" sz="2400" dirty="0">
                <a:solidFill>
                  <a:srgbClr val="333333"/>
                </a:solidFill>
                <a:latin typeface="+mj-lt"/>
                <a:ea typeface="Times New Roman"/>
                <a:cs typeface="Times New Roman"/>
              </a:rPr>
              <a:t>Key commitments in the declaration include the following: </a:t>
            </a:r>
          </a:p>
          <a:p>
            <a:pPr>
              <a:lnSpc>
                <a:spcPts val="2160"/>
              </a:lnSpc>
              <a:spcBef>
                <a:spcPts val="0"/>
              </a:spcBef>
              <a:spcAft>
                <a:spcPts val="0"/>
              </a:spcAft>
              <a:defRPr/>
            </a:pPr>
            <a:endParaRPr lang="en-US" sz="2400" dirty="0">
              <a:latin typeface="+mj-lt"/>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400" dirty="0">
                <a:solidFill>
                  <a:srgbClr val="333333"/>
                </a:solidFill>
                <a:latin typeface="+mj-lt"/>
                <a:ea typeface="Times New Roman"/>
                <a:cs typeface="Times New Roman"/>
              </a:rPr>
              <a:t>Establishing a regional focal network to prevent and combat trafficking in persons, particularly women and children;</a:t>
            </a:r>
            <a:endParaRPr lang="en-US" sz="2400" dirty="0">
              <a:solidFill>
                <a:srgbClr val="333333"/>
              </a:solidFill>
              <a:latin typeface="+mj-lt"/>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400" dirty="0">
                <a:solidFill>
                  <a:srgbClr val="333333"/>
                </a:solidFill>
                <a:latin typeface="+mj-lt"/>
                <a:ea typeface="Times New Roman"/>
                <a:cs typeface="Times New Roman"/>
              </a:rPr>
              <a:t>Adopting measures to prevent the fraudulent use of passports, official travel documents, identity documents and other documents;</a:t>
            </a:r>
            <a:endParaRPr lang="en-US" sz="2400" dirty="0">
              <a:solidFill>
                <a:srgbClr val="333333"/>
              </a:solidFill>
              <a:latin typeface="+mj-lt"/>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400" dirty="0">
                <a:solidFill>
                  <a:srgbClr val="333333"/>
                </a:solidFill>
                <a:latin typeface="+mj-lt"/>
                <a:ea typeface="Times New Roman"/>
                <a:cs typeface="Times New Roman"/>
              </a:rPr>
              <a:t>Undertaking regular exchanges of views and information on relevant migratory flows, trends and patterns;</a:t>
            </a:r>
            <a:endParaRPr lang="en-US" sz="2400" dirty="0">
              <a:solidFill>
                <a:srgbClr val="333333"/>
              </a:solidFill>
              <a:latin typeface="+mj-lt"/>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400" dirty="0">
                <a:solidFill>
                  <a:srgbClr val="333333"/>
                </a:solidFill>
                <a:latin typeface="+mj-lt"/>
                <a:ea typeface="Times New Roman"/>
                <a:cs typeface="Times New Roman"/>
              </a:rPr>
              <a:t>Strengthening border control and monitoring mechanisms, </a:t>
            </a:r>
            <a:endParaRPr lang="en-US" sz="2400" dirty="0">
              <a:solidFill>
                <a:srgbClr val="333333"/>
              </a:solidFill>
              <a:latin typeface="+mj-lt"/>
              <a:ea typeface="Calibri"/>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C05641E-02B2-41B2-813A-9E90EAE93B69}" type="slidenum">
              <a:rPr lang="en-US"/>
              <a:pPr>
                <a:defRPr/>
              </a:pPr>
              <a:t>4</a:t>
            </a:fld>
            <a:endParaRPr lang="th-TH"/>
          </a:p>
        </p:txBody>
      </p:sp>
      <p:sp>
        <p:nvSpPr>
          <p:cNvPr id="8195" name="Rectangle 2"/>
          <p:cNvSpPr>
            <a:spLocks noChangeArrowheads="1"/>
          </p:cNvSpPr>
          <p:nvPr/>
        </p:nvSpPr>
        <p:spPr bwMode="auto">
          <a:xfrm>
            <a:off x="684213" y="620713"/>
            <a:ext cx="7920037" cy="5103812"/>
          </a:xfrm>
          <a:prstGeom prst="rect">
            <a:avLst/>
          </a:prstGeom>
          <a:noFill/>
          <a:ln w="9525">
            <a:noFill/>
            <a:miter lim="800000"/>
            <a:headEnd/>
            <a:tailEnd/>
          </a:ln>
        </p:spPr>
        <p:txBody>
          <a:bodyPr>
            <a:spAutoFit/>
          </a:bodyPr>
          <a:lstStyle/>
          <a:p>
            <a:pPr marL="342900" indent="-342900">
              <a:lnSpc>
                <a:spcPts val="2163"/>
              </a:lnSpc>
              <a:spcAft>
                <a:spcPts val="1000"/>
              </a:spcAft>
              <a:buSzPts val="1000"/>
              <a:buFont typeface="Wingdings" pitchFamily="2" charset="2"/>
              <a:buChar char=""/>
              <a:tabLst>
                <a:tab pos="457200" algn="l"/>
              </a:tabLst>
            </a:pPr>
            <a:r>
              <a:rPr lang="en-US" sz="2400">
                <a:solidFill>
                  <a:srgbClr val="333333"/>
                </a:solidFill>
                <a:latin typeface="Calibri" pitchFamily="34" charset="0"/>
                <a:cs typeface="Times New Roman" pitchFamily="18" charset="0"/>
              </a:rPr>
              <a:t>Enacting applicable and necessary legislation;</a:t>
            </a:r>
            <a:endParaRPr lang="en-US" sz="2400">
              <a:solidFill>
                <a:srgbClr val="333333"/>
              </a:solidFill>
              <a:latin typeface="Calibri" pitchFamily="34" charset="0"/>
              <a:ea typeface="Calibri" pitchFamily="34" charset="0"/>
              <a:cs typeface="Times New Roman" pitchFamily="18" charset="0"/>
            </a:endParaRPr>
          </a:p>
          <a:p>
            <a:pPr marL="342900" indent="-342900">
              <a:lnSpc>
                <a:spcPts val="2163"/>
              </a:lnSpc>
              <a:spcAft>
                <a:spcPts val="1000"/>
              </a:spcAft>
              <a:buSzPts val="1000"/>
              <a:buFont typeface="Wingdings" pitchFamily="2" charset="2"/>
              <a:buChar char=""/>
              <a:tabLst>
                <a:tab pos="457200" algn="l"/>
              </a:tabLst>
            </a:pPr>
            <a:r>
              <a:rPr lang="en-US" sz="2400">
                <a:solidFill>
                  <a:srgbClr val="333333"/>
                </a:solidFill>
                <a:latin typeface="Calibri" pitchFamily="34" charset="0"/>
                <a:cs typeface="Times New Roman" pitchFamily="18" charset="0"/>
              </a:rPr>
              <a:t>Intensifying cooperation among immigration and other law enforcement authorities;</a:t>
            </a:r>
            <a:endParaRPr lang="en-US" sz="2400">
              <a:solidFill>
                <a:srgbClr val="333333"/>
              </a:solidFill>
              <a:latin typeface="Calibri" pitchFamily="34" charset="0"/>
            </a:endParaRPr>
          </a:p>
          <a:p>
            <a:pPr marL="342900" indent="-342900">
              <a:lnSpc>
                <a:spcPts val="2163"/>
              </a:lnSpc>
              <a:spcAft>
                <a:spcPts val="1000"/>
              </a:spcAft>
              <a:buSzPts val="1000"/>
              <a:buFont typeface="Wingdings" pitchFamily="2" charset="2"/>
              <a:buChar char=""/>
              <a:tabLst>
                <a:tab pos="457200" algn="l"/>
              </a:tabLst>
            </a:pPr>
            <a:r>
              <a:rPr lang="en-US" sz="2400">
                <a:solidFill>
                  <a:srgbClr val="333333"/>
                </a:solidFill>
                <a:latin typeface="Calibri" pitchFamily="34" charset="0"/>
                <a:cs typeface="Times New Roman" pitchFamily="18" charset="0"/>
              </a:rPr>
              <a:t>Distinguishing between the victims of trafficking and the perpetrators;</a:t>
            </a:r>
            <a:endParaRPr lang="en-US" sz="2400">
              <a:solidFill>
                <a:srgbClr val="333333"/>
              </a:solidFill>
              <a:latin typeface="Calibri" pitchFamily="34" charset="0"/>
            </a:endParaRPr>
          </a:p>
          <a:p>
            <a:pPr marL="342900" indent="-342900">
              <a:lnSpc>
                <a:spcPts val="2163"/>
              </a:lnSpc>
              <a:spcAft>
                <a:spcPts val="1000"/>
              </a:spcAft>
              <a:buSzPts val="1000"/>
              <a:buFont typeface="Wingdings" pitchFamily="2" charset="2"/>
              <a:buChar char=""/>
              <a:tabLst>
                <a:tab pos="457200" algn="l"/>
              </a:tabLst>
            </a:pPr>
            <a:r>
              <a:rPr lang="en-US" sz="2400">
                <a:solidFill>
                  <a:srgbClr val="333333"/>
                </a:solidFill>
                <a:latin typeface="Calibri" pitchFamily="34" charset="0"/>
                <a:cs typeface="Times New Roman" pitchFamily="18" charset="0"/>
              </a:rPr>
              <a:t>Ensuring the victims are treated humanely, and provided with essential medical and other assistance including prompt repatriation;</a:t>
            </a:r>
            <a:endParaRPr lang="en-US" sz="2400">
              <a:solidFill>
                <a:srgbClr val="333333"/>
              </a:solidFill>
              <a:latin typeface="Calibri" pitchFamily="34" charset="0"/>
            </a:endParaRPr>
          </a:p>
          <a:p>
            <a:pPr marL="342900" indent="-342900">
              <a:lnSpc>
                <a:spcPts val="2163"/>
              </a:lnSpc>
              <a:spcAft>
                <a:spcPts val="1000"/>
              </a:spcAft>
              <a:buSzPts val="1000"/>
              <a:buFont typeface="Wingdings" pitchFamily="2" charset="2"/>
              <a:buChar char=""/>
              <a:tabLst>
                <a:tab pos="457200" algn="l"/>
              </a:tabLst>
            </a:pPr>
            <a:r>
              <a:rPr lang="en-US" sz="2400">
                <a:solidFill>
                  <a:srgbClr val="333333"/>
                </a:solidFill>
                <a:latin typeface="Calibri" pitchFamily="34" charset="0"/>
                <a:cs typeface="Times New Roman" pitchFamily="18" charset="0"/>
              </a:rPr>
              <a:t>Undertaking actions to respect and safeguard the dignity and human rights of victims of trafficking;</a:t>
            </a:r>
            <a:endParaRPr lang="en-US" sz="2400">
              <a:solidFill>
                <a:srgbClr val="333333"/>
              </a:solidFill>
              <a:latin typeface="Calibri" pitchFamily="34" charset="0"/>
            </a:endParaRPr>
          </a:p>
          <a:p>
            <a:pPr marL="342900" indent="-342900">
              <a:lnSpc>
                <a:spcPts val="2163"/>
              </a:lnSpc>
              <a:spcAft>
                <a:spcPts val="1000"/>
              </a:spcAft>
              <a:buSzPts val="1000"/>
              <a:buFont typeface="Wingdings" pitchFamily="2" charset="2"/>
              <a:buChar char=""/>
              <a:tabLst>
                <a:tab pos="457200" algn="l"/>
              </a:tabLst>
            </a:pPr>
            <a:r>
              <a:rPr lang="en-US" sz="2400">
                <a:solidFill>
                  <a:srgbClr val="333333"/>
                </a:solidFill>
                <a:latin typeface="Calibri" pitchFamily="34" charset="0"/>
                <a:cs typeface="Times New Roman" pitchFamily="18" charset="0"/>
              </a:rPr>
              <a:t>Undertaking coercive measures against those engaged in trafficking in persons, and offering the widest possible assistance to punish these activities; and</a:t>
            </a:r>
            <a:endParaRPr lang="en-US" sz="2400">
              <a:solidFill>
                <a:srgbClr val="333333"/>
              </a:solidFill>
              <a:latin typeface="Calibri" pitchFamily="34" charset="0"/>
            </a:endParaRPr>
          </a:p>
          <a:p>
            <a:pPr marL="342900" indent="-342900">
              <a:lnSpc>
                <a:spcPts val="2163"/>
              </a:lnSpc>
              <a:spcAft>
                <a:spcPts val="1000"/>
              </a:spcAft>
              <a:buSzPts val="1000"/>
              <a:buFont typeface="Wingdings" pitchFamily="2" charset="2"/>
              <a:buChar char=""/>
              <a:tabLst>
                <a:tab pos="457200" algn="l"/>
              </a:tabLst>
            </a:pPr>
            <a:r>
              <a:rPr lang="en-US" sz="2400">
                <a:solidFill>
                  <a:srgbClr val="333333"/>
                </a:solidFill>
                <a:latin typeface="Calibri" pitchFamily="34" charset="0"/>
                <a:cs typeface="Times New Roman" pitchFamily="18" charset="0"/>
              </a:rPr>
              <a:t>Taking measures to strengthen regional and international cooperation to prevent and combat trafficking in persons. </a:t>
            </a:r>
            <a:endParaRPr lang="en-US" sz="2400">
              <a:solidFill>
                <a:srgbClr val="333333"/>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D895FCD-510D-4CF9-B221-2A77BB47CEE0}" type="slidenum">
              <a:rPr lang="en-US"/>
              <a:pPr>
                <a:defRPr/>
              </a:pPr>
              <a:t>5</a:t>
            </a:fld>
            <a:endParaRPr lang="th-TH"/>
          </a:p>
        </p:txBody>
      </p:sp>
      <p:sp>
        <p:nvSpPr>
          <p:cNvPr id="3" name="Rectangle 2"/>
          <p:cNvSpPr/>
          <p:nvPr/>
        </p:nvSpPr>
        <p:spPr>
          <a:xfrm>
            <a:off x="684213" y="836613"/>
            <a:ext cx="7848600" cy="4273550"/>
          </a:xfrm>
          <a:prstGeom prst="rect">
            <a:avLst/>
          </a:prstGeom>
        </p:spPr>
        <p:txBody>
          <a:bodyPr>
            <a:spAutoFit/>
          </a:bodyPr>
          <a:lstStyle/>
          <a:p>
            <a:pPr>
              <a:lnSpc>
                <a:spcPts val="2160"/>
              </a:lnSpc>
              <a:spcBef>
                <a:spcPts val="0"/>
              </a:spcBef>
              <a:spcAft>
                <a:spcPts val="0"/>
              </a:spcAft>
              <a:defRPr/>
            </a:pPr>
            <a:r>
              <a:rPr lang="en-US" sz="1800" dirty="0">
                <a:solidFill>
                  <a:srgbClr val="333333"/>
                </a:solidFill>
                <a:latin typeface="Arial"/>
                <a:ea typeface="Times New Roman"/>
                <a:cs typeface="Times New Roman"/>
              </a:rPr>
              <a:t>.</a:t>
            </a:r>
            <a:r>
              <a:rPr lang="en-US" dirty="0">
                <a:solidFill>
                  <a:srgbClr val="006CC6"/>
                </a:solidFill>
                <a:latin typeface="+mj-lt"/>
                <a:ea typeface="Times New Roman"/>
                <a:cs typeface="Times New Roman"/>
                <a:hlinkClick r:id="rId2"/>
              </a:rPr>
              <a:t> </a:t>
            </a:r>
            <a:endParaRPr lang="en-US" dirty="0">
              <a:solidFill>
                <a:srgbClr val="333333"/>
              </a:solidFill>
              <a:latin typeface="+mj-lt"/>
              <a:ea typeface="Times New Roman"/>
              <a:cs typeface="Times New Roman"/>
            </a:endParaRPr>
          </a:p>
          <a:p>
            <a:pPr>
              <a:lnSpc>
                <a:spcPts val="2160"/>
              </a:lnSpc>
              <a:spcBef>
                <a:spcPts val="0"/>
              </a:spcBef>
              <a:spcAft>
                <a:spcPts val="0"/>
              </a:spcAft>
              <a:defRPr/>
            </a:pPr>
            <a:r>
              <a:rPr lang="en-US" dirty="0">
                <a:solidFill>
                  <a:srgbClr val="FF0000"/>
                </a:solidFill>
                <a:latin typeface="+mj-lt"/>
                <a:ea typeface="Times New Roman"/>
                <a:cs typeface="Times New Roman"/>
              </a:rPr>
              <a:t>Work Plan to implement the 2004 Declaration</a:t>
            </a:r>
          </a:p>
          <a:p>
            <a:pPr>
              <a:lnSpc>
                <a:spcPts val="2160"/>
              </a:lnSpc>
              <a:spcBef>
                <a:spcPts val="0"/>
              </a:spcBef>
              <a:spcAft>
                <a:spcPts val="0"/>
              </a:spcAft>
              <a:defRPr/>
            </a:pPr>
            <a:endParaRPr lang="en-US" sz="2000" dirty="0">
              <a:solidFill>
                <a:srgbClr val="333333"/>
              </a:solidFill>
              <a:latin typeface="+mj-lt"/>
              <a:ea typeface="Times New Roman"/>
              <a:cs typeface="Times New Roman"/>
            </a:endParaRPr>
          </a:p>
          <a:p>
            <a:pPr>
              <a:lnSpc>
                <a:spcPts val="2160"/>
              </a:lnSpc>
              <a:spcBef>
                <a:spcPts val="0"/>
              </a:spcBef>
              <a:spcAft>
                <a:spcPts val="0"/>
              </a:spcAft>
              <a:defRPr/>
            </a:pPr>
            <a:r>
              <a:rPr lang="en-US" sz="2000" dirty="0">
                <a:solidFill>
                  <a:srgbClr val="333333"/>
                </a:solidFill>
                <a:latin typeface="Calibri" pitchFamily="34" charset="0"/>
                <a:ea typeface="Times New Roman"/>
                <a:cs typeface="Times New Roman"/>
              </a:rPr>
              <a:t>commits SOMTC and other parts of ASEAN to a broad </a:t>
            </a:r>
            <a:r>
              <a:rPr lang="en-US" sz="2000" dirty="0" err="1">
                <a:solidFill>
                  <a:srgbClr val="333333"/>
                </a:solidFill>
                <a:latin typeface="Calibri" pitchFamily="34" charset="0"/>
                <a:ea typeface="Times New Roman"/>
                <a:cs typeface="Times New Roman"/>
              </a:rPr>
              <a:t>programme</a:t>
            </a:r>
            <a:r>
              <a:rPr lang="en-US" sz="2000" dirty="0">
                <a:solidFill>
                  <a:srgbClr val="333333"/>
                </a:solidFill>
                <a:latin typeface="Calibri" pitchFamily="34" charset="0"/>
                <a:ea typeface="Times New Roman"/>
                <a:cs typeface="Times New Roman"/>
              </a:rPr>
              <a:t> of activities in four areas:</a:t>
            </a:r>
          </a:p>
          <a:p>
            <a:pPr>
              <a:lnSpc>
                <a:spcPts val="2160"/>
              </a:lnSpc>
              <a:spcBef>
                <a:spcPts val="0"/>
              </a:spcBef>
              <a:spcAft>
                <a:spcPts val="0"/>
              </a:spcAft>
              <a:defRPr/>
            </a:pPr>
            <a:r>
              <a:rPr lang="en-US" sz="2000" dirty="0">
                <a:solidFill>
                  <a:srgbClr val="333333"/>
                </a:solidFill>
                <a:latin typeface="Calibri" pitchFamily="34" charset="0"/>
                <a:ea typeface="Times New Roman"/>
                <a:cs typeface="Times New Roman"/>
              </a:rPr>
              <a:t> </a:t>
            </a:r>
            <a:endParaRPr lang="en-US" sz="2000" dirty="0">
              <a:latin typeface="Calibri" pitchFamily="34" charset="0"/>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000" dirty="0">
                <a:solidFill>
                  <a:srgbClr val="333333"/>
                </a:solidFill>
                <a:latin typeface="Calibri" pitchFamily="34" charset="0"/>
                <a:ea typeface="Times New Roman"/>
                <a:cs typeface="Times New Roman"/>
              </a:rPr>
              <a:t>Regional and international cooperation;</a:t>
            </a:r>
            <a:endParaRPr lang="en-US" sz="2000" dirty="0">
              <a:solidFill>
                <a:srgbClr val="333333"/>
              </a:solidFill>
              <a:latin typeface="Calibri" pitchFamily="34" charset="0"/>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000" dirty="0">
                <a:solidFill>
                  <a:srgbClr val="333333"/>
                </a:solidFill>
                <a:latin typeface="Calibri" pitchFamily="34" charset="0"/>
                <a:ea typeface="Times New Roman"/>
                <a:cs typeface="Times New Roman"/>
              </a:rPr>
              <a:t>Law enforcement cooperation in the investigation of trafficking cases;</a:t>
            </a:r>
            <a:endParaRPr lang="en-US" sz="2000" dirty="0">
              <a:solidFill>
                <a:srgbClr val="333333"/>
              </a:solidFill>
              <a:latin typeface="Calibri" pitchFamily="34" charset="0"/>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000" dirty="0">
                <a:solidFill>
                  <a:srgbClr val="333333"/>
                </a:solidFill>
                <a:latin typeface="Calibri" pitchFamily="34" charset="0"/>
                <a:ea typeface="Times New Roman"/>
                <a:cs typeface="Times New Roman"/>
              </a:rPr>
              <a:t>Prosecution and adjudication of trafficking cases; and </a:t>
            </a:r>
            <a:endParaRPr lang="en-US" sz="2000" dirty="0">
              <a:solidFill>
                <a:srgbClr val="333333"/>
              </a:solidFill>
              <a:latin typeface="Calibri" pitchFamily="34" charset="0"/>
              <a:ea typeface="Calibri"/>
              <a:cs typeface="Times New Roman"/>
            </a:endParaRPr>
          </a:p>
          <a:p>
            <a:pPr marL="342900" indent="-342900">
              <a:lnSpc>
                <a:spcPts val="2160"/>
              </a:lnSpc>
              <a:spcBef>
                <a:spcPts val="0"/>
              </a:spcBef>
              <a:spcAft>
                <a:spcPts val="1000"/>
              </a:spcAft>
              <a:buSzPts val="1000"/>
              <a:buFont typeface="Wingdings"/>
              <a:buChar char=""/>
              <a:tabLst>
                <a:tab pos="457200" algn="l"/>
              </a:tabLst>
              <a:defRPr/>
            </a:pPr>
            <a:r>
              <a:rPr lang="en-US" sz="2000" dirty="0">
                <a:solidFill>
                  <a:srgbClr val="333333"/>
                </a:solidFill>
                <a:latin typeface="Calibri" pitchFamily="34" charset="0"/>
                <a:ea typeface="Times New Roman"/>
                <a:cs typeface="Times New Roman"/>
              </a:rPr>
              <a:t>Victim and to strengthen their criminal justice responses within and between ASEAN Member States protection and support. </a:t>
            </a:r>
            <a:endParaRPr lang="en-US" sz="2000" dirty="0">
              <a:solidFill>
                <a:srgbClr val="333333"/>
              </a:solidFill>
              <a:latin typeface="Calibri" pitchFamily="34" charset="0"/>
              <a:ea typeface="Calibri"/>
              <a:cs typeface="Times New Roman"/>
            </a:endParaRPr>
          </a:p>
          <a:p>
            <a:pPr>
              <a:lnSpc>
                <a:spcPts val="2160"/>
              </a:lnSpc>
              <a:spcBef>
                <a:spcPts val="0"/>
              </a:spcBef>
              <a:spcAft>
                <a:spcPts val="1000"/>
              </a:spcAft>
              <a:defRPr/>
            </a:pPr>
            <a:r>
              <a:rPr lang="en-US" sz="2000" dirty="0">
                <a:solidFill>
                  <a:srgbClr val="333333"/>
                </a:solidFill>
                <a:latin typeface="Calibri" pitchFamily="34" charset="0"/>
                <a:ea typeface="Times New Roman"/>
                <a:cs typeface="Times New Roman"/>
              </a:rPr>
              <a:t>The Work Plan encourages Member States to develop common standards to prevent and combat trafficking in persons </a:t>
            </a:r>
            <a:endParaRPr lang="en-US" sz="2000" dirty="0">
              <a:latin typeface="Calibri" pitchFamily="34" charset="0"/>
              <a:ea typeface="Calibri"/>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3EF952C-AA49-4976-A223-01ACBC90628B}" type="slidenum">
              <a:rPr lang="en-US"/>
              <a:pPr>
                <a:defRPr/>
              </a:pPr>
              <a:t>6</a:t>
            </a:fld>
            <a:endParaRPr lang="th-TH"/>
          </a:p>
        </p:txBody>
      </p:sp>
      <p:sp>
        <p:nvSpPr>
          <p:cNvPr id="10243" name="Rectangle 1"/>
          <p:cNvSpPr>
            <a:spLocks noChangeArrowheads="1"/>
          </p:cNvSpPr>
          <p:nvPr/>
        </p:nvSpPr>
        <p:spPr bwMode="auto">
          <a:xfrm>
            <a:off x="539750" y="506413"/>
            <a:ext cx="7488238" cy="3508375"/>
          </a:xfrm>
          <a:prstGeom prst="rect">
            <a:avLst/>
          </a:prstGeom>
          <a:noFill/>
          <a:ln w="9525">
            <a:noFill/>
            <a:miter lim="800000"/>
            <a:headEnd/>
            <a:tailEnd/>
          </a:ln>
        </p:spPr>
        <p:txBody>
          <a:bodyPr anchor="ctr">
            <a:spAutoFit/>
          </a:bodyPr>
          <a:lstStyle/>
          <a:p>
            <a:pPr eaLnBrk="0" hangingPunct="0"/>
            <a:r>
              <a:rPr lang="en-US">
                <a:solidFill>
                  <a:srgbClr val="FF0000"/>
                </a:solidFill>
                <a:latin typeface="Calibri" pitchFamily="34" charset="0"/>
                <a:cs typeface="Times New Roman" pitchFamily="18" charset="0"/>
              </a:rPr>
              <a:t>ASEAN DECLARATION ON THE  PROTECTION AND PROMOTION OF THE RIGHTS OF MIGRANT WORKERS (2007).</a:t>
            </a:r>
          </a:p>
          <a:p>
            <a:pPr eaLnBrk="0" hangingPunct="0"/>
            <a:endParaRPr lang="en-US" sz="2400">
              <a:latin typeface="Calibri" pitchFamily="34" charset="0"/>
            </a:endParaRPr>
          </a:p>
          <a:p>
            <a:pPr eaLnBrk="0" hangingPunct="0"/>
            <a:r>
              <a:rPr lang="en-US" sz="2400">
                <a:latin typeface="Calibri" pitchFamily="34" charset="0"/>
                <a:cs typeface="Times New Roman" pitchFamily="18" charset="0"/>
              </a:rPr>
              <a:t>calls for improved migrant worker rights and welfare, as well as taking steps to combat human smuggling and trafficking. </a:t>
            </a:r>
          </a:p>
          <a:p>
            <a:pPr eaLnBrk="0" hangingPunct="0">
              <a:buFontTx/>
              <a:buChar char="-"/>
            </a:pPr>
            <a:endParaRPr lang="en-US" sz="2400">
              <a:latin typeface="Calibri" pitchFamily="34" charset="0"/>
              <a:cs typeface="Times New Roman" pitchFamily="18" charset="0"/>
            </a:endParaRPr>
          </a:p>
          <a:p>
            <a:pPr eaLnBrk="0" hangingPunct="0">
              <a:buFontTx/>
              <a:buChar char="-"/>
            </a:pPr>
            <a:endParaRPr lang="en-US" sz="1800">
              <a:latin typeface="Calibri" pitchFamily="34" charset="0"/>
            </a:endParaRPr>
          </a:p>
        </p:txBody>
      </p:sp>
      <p:sp>
        <p:nvSpPr>
          <p:cNvPr id="10244" name="Rectangle 4"/>
          <p:cNvSpPr>
            <a:spLocks noChangeArrowheads="1"/>
          </p:cNvSpPr>
          <p:nvPr/>
        </p:nvSpPr>
        <p:spPr bwMode="auto">
          <a:xfrm>
            <a:off x="539750" y="3429000"/>
            <a:ext cx="7812088" cy="1477963"/>
          </a:xfrm>
          <a:prstGeom prst="rect">
            <a:avLst/>
          </a:prstGeom>
          <a:noFill/>
          <a:ln w="9525">
            <a:noFill/>
            <a:miter lim="800000"/>
            <a:headEnd/>
            <a:tailEnd/>
          </a:ln>
        </p:spPr>
        <p:txBody>
          <a:bodyPr>
            <a:spAutoFit/>
          </a:bodyPr>
          <a:lstStyle/>
          <a:p>
            <a:pPr>
              <a:defRPr/>
            </a:pPr>
            <a:endParaRPr lang="en-US" sz="1800" dirty="0"/>
          </a:p>
          <a:p>
            <a:pPr>
              <a:defRPr/>
            </a:pPr>
            <a:r>
              <a:rPr lang="en-US" sz="2400" dirty="0">
                <a:latin typeface="+mj-lt"/>
              </a:rPr>
              <a:t>identifies a number of key principles relating to migrant workers as well as commitments on the part of receiving States, sending states and the ASEAN community as a whole.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20C4383-6EF1-43CD-8B66-3D32B031CED7}" type="slidenum">
              <a:rPr lang="en-US"/>
              <a:pPr>
                <a:defRPr/>
              </a:pPr>
              <a:t>7</a:t>
            </a:fld>
            <a:endParaRPr lang="th-TH"/>
          </a:p>
        </p:txBody>
      </p:sp>
      <p:sp>
        <p:nvSpPr>
          <p:cNvPr id="11267" name="Rectangle 2"/>
          <p:cNvSpPr>
            <a:spLocks noChangeArrowheads="1"/>
          </p:cNvSpPr>
          <p:nvPr/>
        </p:nvSpPr>
        <p:spPr bwMode="auto">
          <a:xfrm>
            <a:off x="611188" y="1125538"/>
            <a:ext cx="8137525" cy="3968750"/>
          </a:xfrm>
          <a:prstGeom prst="rect">
            <a:avLst/>
          </a:prstGeom>
          <a:noFill/>
          <a:ln w="9525">
            <a:noFill/>
            <a:miter lim="800000"/>
            <a:headEnd/>
            <a:tailEnd/>
          </a:ln>
        </p:spPr>
        <p:txBody>
          <a:bodyPr>
            <a:spAutoFit/>
          </a:bodyPr>
          <a:lstStyle/>
          <a:p>
            <a:r>
              <a:rPr lang="en-US">
                <a:solidFill>
                  <a:srgbClr val="FF0000"/>
                </a:solidFill>
                <a:latin typeface="Calibri" pitchFamily="34" charset="0"/>
              </a:rPr>
              <a:t>ASEAN Committee on the Implementation of the Declaration</a:t>
            </a:r>
          </a:p>
          <a:p>
            <a:endParaRPr lang="en-US">
              <a:latin typeface="Calibri" pitchFamily="34" charset="0"/>
            </a:endParaRPr>
          </a:p>
          <a:p>
            <a:r>
              <a:rPr lang="en-US">
                <a:latin typeface="Calibri" pitchFamily="34" charset="0"/>
              </a:rPr>
              <a:t>Established in 2007, by ASEAN Foreign Ministers </a:t>
            </a:r>
          </a:p>
          <a:p>
            <a:r>
              <a:rPr lang="en-US">
                <a:latin typeface="Calibri" pitchFamily="34" charset="0"/>
              </a:rPr>
              <a:t>This Committee is responsible for ensuring the effective implementation of the commitments made under the Declaration and facilitating the development of an ASEAN instrument on the protection and promotion of the rights of migrant workers.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C0756CD-F690-4195-9977-58955F78C22A}" type="slidenum">
              <a:rPr lang="en-US"/>
              <a:pPr>
                <a:defRPr/>
              </a:pPr>
              <a:t>8</a:t>
            </a:fld>
            <a:endParaRPr lang="th-TH"/>
          </a:p>
        </p:txBody>
      </p:sp>
      <p:sp>
        <p:nvSpPr>
          <p:cNvPr id="12291" name="Rectangle 2"/>
          <p:cNvSpPr>
            <a:spLocks noChangeArrowheads="1"/>
          </p:cNvSpPr>
          <p:nvPr/>
        </p:nvSpPr>
        <p:spPr bwMode="auto">
          <a:xfrm>
            <a:off x="827088" y="765175"/>
            <a:ext cx="7705725" cy="5016500"/>
          </a:xfrm>
          <a:prstGeom prst="rect">
            <a:avLst/>
          </a:prstGeom>
          <a:noFill/>
          <a:ln w="9525">
            <a:noFill/>
            <a:miter lim="800000"/>
            <a:headEnd/>
            <a:tailEnd/>
          </a:ln>
        </p:spPr>
        <p:txBody>
          <a:bodyPr>
            <a:spAutoFit/>
          </a:bodyPr>
          <a:lstStyle/>
          <a:p>
            <a:r>
              <a:rPr lang="en-US">
                <a:solidFill>
                  <a:srgbClr val="FF0000"/>
                </a:solidFill>
                <a:latin typeface="Calibri" pitchFamily="34" charset="0"/>
              </a:rPr>
              <a:t>Criminal Justice Responses to Trafficking in Persons: Guidelines (2007) Criminal Justice Responses to Trafficking In Persons : ASEAN Practitioner Guidelines  (2007</a:t>
            </a:r>
            <a:r>
              <a:rPr lang="en-US">
                <a:latin typeface="Calibri" pitchFamily="34" charset="0"/>
              </a:rPr>
              <a:t>)</a:t>
            </a:r>
          </a:p>
          <a:p>
            <a:endParaRPr lang="en-US"/>
          </a:p>
          <a:p>
            <a:r>
              <a:rPr lang="en-US">
                <a:latin typeface="Calibri" pitchFamily="34" charset="0"/>
              </a:rPr>
              <a:t>- </a:t>
            </a:r>
            <a:r>
              <a:rPr lang="en-US" sz="2400">
                <a:latin typeface="Calibri" pitchFamily="34" charset="0"/>
              </a:rPr>
              <a:t>provide detailed guidance to criminal justice practitioners on international cooperation as it relates to trafficking in persons cases. These guidelines cover the major areas of investigatory / prosecutorial / judicial responses to TIP including evidentiary issues, mutual legal assistance and extradition</a:t>
            </a:r>
            <a:r>
              <a:rPr lang="en-US"/>
              <a:t>. </a:t>
            </a:r>
            <a:br>
              <a:rPr lang="en-US"/>
            </a:b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94E3650-6CED-45B6-ACDA-F86BB458367C}" type="slidenum">
              <a:rPr lang="en-US"/>
              <a:pPr>
                <a:defRPr/>
              </a:pPr>
              <a:t>9</a:t>
            </a:fld>
            <a:endParaRPr lang="th-TH"/>
          </a:p>
        </p:txBody>
      </p:sp>
      <p:sp>
        <p:nvSpPr>
          <p:cNvPr id="13315" name="Rectangle 1"/>
          <p:cNvSpPr>
            <a:spLocks noChangeArrowheads="1"/>
          </p:cNvSpPr>
          <p:nvPr/>
        </p:nvSpPr>
        <p:spPr bwMode="auto">
          <a:xfrm>
            <a:off x="539750" y="1150938"/>
            <a:ext cx="8027988" cy="3908425"/>
          </a:xfrm>
          <a:prstGeom prst="rect">
            <a:avLst/>
          </a:prstGeom>
          <a:noFill/>
          <a:ln w="9525">
            <a:noFill/>
            <a:miter lim="800000"/>
            <a:headEnd/>
            <a:tailEnd/>
          </a:ln>
        </p:spPr>
        <p:txBody>
          <a:bodyPr anchor="ctr">
            <a:spAutoFit/>
          </a:bodyPr>
          <a:lstStyle/>
          <a:p>
            <a:pPr eaLnBrk="0" hangingPunct="0">
              <a:defRPr/>
            </a:pPr>
            <a:endParaRPr lang="en-US" sz="1800" dirty="0">
              <a:solidFill>
                <a:srgbClr val="006CC6"/>
              </a:solidFill>
              <a:cs typeface="Times New Roman" pitchFamily="18" charset="0"/>
            </a:endParaRPr>
          </a:p>
          <a:p>
            <a:pPr eaLnBrk="0" hangingPunct="0">
              <a:defRPr/>
            </a:pPr>
            <a:endParaRPr lang="en-US" sz="1800" dirty="0">
              <a:solidFill>
                <a:srgbClr val="006CC6"/>
              </a:solidFill>
              <a:cs typeface="Times New Roman" pitchFamily="18" charset="0"/>
            </a:endParaRPr>
          </a:p>
          <a:p>
            <a:pPr eaLnBrk="0" hangingPunct="0">
              <a:defRPr/>
            </a:pPr>
            <a:r>
              <a:rPr lang="en-US" dirty="0">
                <a:solidFill>
                  <a:srgbClr val="FF0000"/>
                </a:solidFill>
                <a:latin typeface="Calibri" pitchFamily="34" charset="0"/>
                <a:cs typeface="Times New Roman" pitchFamily="18" charset="0"/>
              </a:rPr>
              <a:t>Mutual Legal Assistance Treaty (2004) </a:t>
            </a:r>
          </a:p>
          <a:p>
            <a:pPr eaLnBrk="0" hangingPunct="0">
              <a:defRPr/>
            </a:pPr>
            <a:endParaRPr lang="en-US" dirty="0">
              <a:latin typeface="+mj-lt"/>
              <a:cs typeface="Times New Roman" pitchFamily="18" charset="0"/>
            </a:endParaRPr>
          </a:p>
          <a:p>
            <a:pPr algn="just" eaLnBrk="0" hangingPunct="0">
              <a:defRPr/>
            </a:pPr>
            <a:r>
              <a:rPr lang="en-US" sz="2400" dirty="0">
                <a:solidFill>
                  <a:srgbClr val="333333"/>
                </a:solidFill>
                <a:latin typeface="Calibri" pitchFamily="34" charset="0"/>
                <a:cs typeface="Times New Roman" pitchFamily="18" charset="0"/>
              </a:rPr>
              <a:t>improves working relationships between security and law enforcement agencies to enhance the regional response to transnational crime. The MLAT establishes procedures for requesting and providing assistance in the collection of evidence for criminal investigations and proceedings. </a:t>
            </a:r>
            <a:br>
              <a:rPr lang="en-US" sz="2400" dirty="0">
                <a:solidFill>
                  <a:srgbClr val="333333"/>
                </a:solidFill>
                <a:latin typeface="Calibri" pitchFamily="34" charset="0"/>
                <a:cs typeface="Times New Roman" pitchFamily="18" charset="0"/>
              </a:rPr>
            </a:br>
            <a:r>
              <a:rPr lang="en-US" sz="1800" dirty="0">
                <a:solidFill>
                  <a:srgbClr val="333333"/>
                </a:solidFill>
                <a:cs typeface="Times New Roman" pitchFamily="18" charset="0"/>
              </a:rPr>
              <a:t/>
            </a:r>
            <a:br>
              <a:rPr lang="en-US" sz="1800" dirty="0">
                <a:solidFill>
                  <a:srgbClr val="333333"/>
                </a:solidFill>
                <a:cs typeface="Times New Roman" pitchFamily="18" charset="0"/>
              </a:rPr>
            </a:b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85E700-25FF-460D-A69D-A616FA41CF54}"/>
</file>

<file path=customXml/itemProps2.xml><?xml version="1.0" encoding="utf-8"?>
<ds:datastoreItem xmlns:ds="http://schemas.openxmlformats.org/officeDocument/2006/customXml" ds:itemID="{F14407D0-992D-4669-8D5B-D4B58B0D0FE4}"/>
</file>

<file path=customXml/itemProps3.xml><?xml version="1.0" encoding="utf-8"?>
<ds:datastoreItem xmlns:ds="http://schemas.openxmlformats.org/officeDocument/2006/customXml" ds:itemID="{8BC64BB2-5E16-415C-812A-26C525A6667A}"/>
</file>

<file path=docProps/app.xml><?xml version="1.0" encoding="utf-8"?>
<Properties xmlns="http://schemas.openxmlformats.org/officeDocument/2006/extended-properties" xmlns:vt="http://schemas.openxmlformats.org/officeDocument/2006/docPropsVTypes">
  <Template>Flow</Template>
  <TotalTime>2106</TotalTime>
  <Words>1228</Words>
  <Application>Microsoft Office PowerPoint</Application>
  <PresentationFormat>On-screen Show (4:3)</PresentationFormat>
  <Paragraphs>137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REGIONAL FRAMEWORKS AND INITIATIVES</vt:lpstr>
      <vt:lpstr> REGIONAL INITIATIVES</vt:lpstr>
      <vt:lpstr>Slide 3</vt:lpstr>
      <vt:lpstr>Slide 4</vt:lpstr>
      <vt:lpstr>Slide 5</vt:lpstr>
      <vt:lpstr>Slide 6</vt:lpstr>
      <vt:lpstr>Slide 7</vt:lpstr>
      <vt:lpstr>Slide 8</vt:lpstr>
      <vt:lpstr>Slide 9</vt:lpstr>
      <vt:lpstr>Slide 10</vt:lpstr>
      <vt:lpstr>Slide 11</vt:lpstr>
      <vt:lpstr>COUNTRY/COUNTRIES  INITIATIVES </vt:lpstr>
      <vt:lpstr>Slide 13</vt:lpstr>
      <vt:lpstr>Slide 14</vt:lpstr>
      <vt:lpstr>Slide 15</vt:lpstr>
      <vt:lpstr>REGIONAL STATUS</vt:lpstr>
      <vt:lpstr>ACWC  Work Plan  2012-2016</vt:lpstr>
      <vt:lpstr>Slide 18</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DP Intan Kassim</dc:creator>
  <cp:lastModifiedBy>AVLAPTOP4</cp:lastModifiedBy>
  <cp:revision>243</cp:revision>
  <dcterms:created xsi:type="dcterms:W3CDTF">2008-05-31T06:22:52Z</dcterms:created>
  <dcterms:modified xsi:type="dcterms:W3CDTF">2013-09-27T06:14:54Z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1923600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