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57" r:id="rId1"/>
  </p:sldMasterIdLst>
  <p:notesMasterIdLst>
    <p:notesMasterId r:id="rId16"/>
  </p:notesMasterIdLst>
  <p:handoutMasterIdLst>
    <p:handoutMasterId r:id="rId17"/>
  </p:handoutMasterIdLst>
  <p:sldIdLst>
    <p:sldId id="605" r:id="rId2"/>
    <p:sldId id="704" r:id="rId3"/>
    <p:sldId id="685" r:id="rId4"/>
    <p:sldId id="700" r:id="rId5"/>
    <p:sldId id="675" r:id="rId6"/>
    <p:sldId id="682" r:id="rId7"/>
    <p:sldId id="691" r:id="rId8"/>
    <p:sldId id="703" r:id="rId9"/>
    <p:sldId id="692" r:id="rId10"/>
    <p:sldId id="693" r:id="rId11"/>
    <p:sldId id="688" r:id="rId12"/>
    <p:sldId id="702" r:id="rId13"/>
    <p:sldId id="689" r:id="rId14"/>
    <p:sldId id="667" r:id="rId15"/>
  </p:sldIdLst>
  <p:sldSz cx="9144000" cy="6858000" type="screen4x3"/>
  <p:notesSz cx="6805613" cy="99393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9900"/>
    <a:srgbClr val="EB7125"/>
    <a:srgbClr val="0039A6"/>
    <a:srgbClr val="00FF00"/>
    <a:srgbClr val="6E99D4"/>
    <a:srgbClr val="396A93"/>
    <a:srgbClr val="FF7C80"/>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4058" autoAdjust="0"/>
  </p:normalViewPr>
  <p:slideViewPr>
    <p:cSldViewPr>
      <p:cViewPr>
        <p:scale>
          <a:sx n="75" d="100"/>
          <a:sy n="75" d="100"/>
        </p:scale>
        <p:origin x="-33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1212" y="-198"/>
      </p:cViewPr>
      <p:guideLst>
        <p:guide orient="horz" pos="3130"/>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54338" cy="495300"/>
          </a:xfrm>
          <a:prstGeom prst="rect">
            <a:avLst/>
          </a:prstGeom>
          <a:noFill/>
          <a:ln w="12700" cap="sq">
            <a:noFill/>
            <a:miter lim="800000"/>
            <a:headEnd type="none" w="sm" len="sm"/>
            <a:tailEnd type="none" w="sm" len="sm"/>
          </a:ln>
          <a:effectLst/>
        </p:spPr>
        <p:txBody>
          <a:bodyPr vert="horz" wrap="square" lIns="92109" tIns="46055" rIns="92109" bIns="46055" numCol="1" anchor="t" anchorCtr="0" compatLnSpc="1">
            <a:prstTxWarp prst="textNoShape">
              <a:avLst/>
            </a:prstTxWarp>
          </a:bodyPr>
          <a:lstStyle>
            <a:lvl1pPr defTabSz="920750" eaLnBrk="0" hangingPunct="0">
              <a:defRPr sz="1200">
                <a:latin typeface="Times New Roman" pitchFamily="18" charset="0"/>
              </a:defRPr>
            </a:lvl1pPr>
          </a:lstStyle>
          <a:p>
            <a:pPr>
              <a:defRPr/>
            </a:pPr>
            <a:endParaRPr lang="en-US"/>
          </a:p>
        </p:txBody>
      </p:sp>
      <p:sp>
        <p:nvSpPr>
          <p:cNvPr id="17411" name="Rectangle 3"/>
          <p:cNvSpPr>
            <a:spLocks noGrp="1" noChangeArrowheads="1"/>
          </p:cNvSpPr>
          <p:nvPr>
            <p:ph type="dt" sz="quarter" idx="1"/>
          </p:nvPr>
        </p:nvSpPr>
        <p:spPr bwMode="auto">
          <a:xfrm>
            <a:off x="3863975" y="0"/>
            <a:ext cx="2954338" cy="495300"/>
          </a:xfrm>
          <a:prstGeom prst="rect">
            <a:avLst/>
          </a:prstGeom>
          <a:noFill/>
          <a:ln w="12700" cap="sq">
            <a:noFill/>
            <a:miter lim="800000"/>
            <a:headEnd type="none" w="sm" len="sm"/>
            <a:tailEnd type="none" w="sm" len="sm"/>
          </a:ln>
          <a:effectLst/>
        </p:spPr>
        <p:txBody>
          <a:bodyPr vert="horz" wrap="square" lIns="92109" tIns="46055" rIns="92109" bIns="46055" numCol="1" anchor="t" anchorCtr="0" compatLnSpc="1">
            <a:prstTxWarp prst="textNoShape">
              <a:avLst/>
            </a:prstTxWarp>
          </a:bodyPr>
          <a:lstStyle>
            <a:lvl1pPr algn="r" defTabSz="920750" eaLnBrk="0" hangingPunct="0">
              <a:defRPr sz="1200">
                <a:latin typeface="Times New Roman" pitchFamily="18" charset="0"/>
              </a:defRPr>
            </a:lvl1pPr>
          </a:lstStyle>
          <a:p>
            <a:pPr>
              <a:defRPr/>
            </a:pPr>
            <a:endParaRPr lang="en-US"/>
          </a:p>
        </p:txBody>
      </p:sp>
      <p:sp>
        <p:nvSpPr>
          <p:cNvPr id="17412" name="Rectangle 4"/>
          <p:cNvSpPr>
            <a:spLocks noGrp="1" noChangeArrowheads="1"/>
          </p:cNvSpPr>
          <p:nvPr>
            <p:ph type="ftr" sz="quarter" idx="2"/>
          </p:nvPr>
        </p:nvSpPr>
        <p:spPr bwMode="auto">
          <a:xfrm>
            <a:off x="0" y="9471025"/>
            <a:ext cx="2954338" cy="493713"/>
          </a:xfrm>
          <a:prstGeom prst="rect">
            <a:avLst/>
          </a:prstGeom>
          <a:noFill/>
          <a:ln w="12700" cap="sq">
            <a:noFill/>
            <a:miter lim="800000"/>
            <a:headEnd type="none" w="sm" len="sm"/>
            <a:tailEnd type="none" w="sm" len="sm"/>
          </a:ln>
          <a:effectLst/>
        </p:spPr>
        <p:txBody>
          <a:bodyPr vert="horz" wrap="square" lIns="92109" tIns="46055" rIns="92109" bIns="46055" numCol="1" anchor="b" anchorCtr="0" compatLnSpc="1">
            <a:prstTxWarp prst="textNoShape">
              <a:avLst/>
            </a:prstTxWarp>
          </a:bodyPr>
          <a:lstStyle>
            <a:lvl1pPr defTabSz="920750" eaLnBrk="0" hangingPunct="0">
              <a:defRPr sz="1200">
                <a:latin typeface="Times New Roman" pitchFamily="18" charset="0"/>
              </a:defRPr>
            </a:lvl1pPr>
          </a:lstStyle>
          <a:p>
            <a:pPr>
              <a:defRPr/>
            </a:pPr>
            <a:endParaRPr lang="en-US"/>
          </a:p>
        </p:txBody>
      </p:sp>
      <p:sp>
        <p:nvSpPr>
          <p:cNvPr id="17413" name="Rectangle 5"/>
          <p:cNvSpPr>
            <a:spLocks noGrp="1" noChangeArrowheads="1"/>
          </p:cNvSpPr>
          <p:nvPr>
            <p:ph type="sldNum" sz="quarter" idx="3"/>
          </p:nvPr>
        </p:nvSpPr>
        <p:spPr bwMode="auto">
          <a:xfrm>
            <a:off x="3863975" y="9471025"/>
            <a:ext cx="2954338" cy="493713"/>
          </a:xfrm>
          <a:prstGeom prst="rect">
            <a:avLst/>
          </a:prstGeom>
          <a:noFill/>
          <a:ln w="12700" cap="sq">
            <a:noFill/>
            <a:miter lim="800000"/>
            <a:headEnd type="none" w="sm" len="sm"/>
            <a:tailEnd type="none" w="sm" len="sm"/>
          </a:ln>
          <a:effectLst/>
        </p:spPr>
        <p:txBody>
          <a:bodyPr vert="horz" wrap="square" lIns="92109" tIns="46055" rIns="92109" bIns="46055" numCol="1" anchor="b" anchorCtr="0" compatLnSpc="1">
            <a:prstTxWarp prst="textNoShape">
              <a:avLst/>
            </a:prstTxWarp>
          </a:bodyPr>
          <a:lstStyle>
            <a:lvl1pPr algn="r" defTabSz="920750" eaLnBrk="0" hangingPunct="0">
              <a:defRPr sz="1200">
                <a:latin typeface="Times New Roman" pitchFamily="18" charset="0"/>
              </a:defRPr>
            </a:lvl1pPr>
          </a:lstStyle>
          <a:p>
            <a:pPr>
              <a:defRPr/>
            </a:pPr>
            <a:fld id="{D9922D0F-9F66-42B4-B057-5969F125196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54338" cy="495300"/>
          </a:xfrm>
          <a:prstGeom prst="rect">
            <a:avLst/>
          </a:prstGeom>
          <a:noFill/>
          <a:ln w="12700" cap="sq">
            <a:noFill/>
            <a:miter lim="800000"/>
            <a:headEnd type="none" w="sm" len="sm"/>
            <a:tailEnd type="none" w="sm" len="sm"/>
          </a:ln>
          <a:effectLst/>
        </p:spPr>
        <p:txBody>
          <a:bodyPr vert="horz" wrap="square" lIns="92109" tIns="46055" rIns="92109" bIns="46055" numCol="1" anchor="t" anchorCtr="0" compatLnSpc="1">
            <a:prstTxWarp prst="textNoShape">
              <a:avLst/>
            </a:prstTxWarp>
          </a:bodyPr>
          <a:lstStyle>
            <a:lvl1pPr defTabSz="920750" eaLnBrk="0" hangingPunct="0">
              <a:defRPr sz="1200">
                <a:latin typeface="Times New Roman" pitchFamily="18" charset="0"/>
              </a:defRPr>
            </a:lvl1pPr>
          </a:lstStyle>
          <a:p>
            <a:pPr>
              <a:defRPr/>
            </a:pPr>
            <a:endParaRPr lang="en-US"/>
          </a:p>
        </p:txBody>
      </p:sp>
      <p:sp>
        <p:nvSpPr>
          <p:cNvPr id="15363" name="Rectangle 3"/>
          <p:cNvSpPr>
            <a:spLocks noGrp="1" noChangeArrowheads="1"/>
          </p:cNvSpPr>
          <p:nvPr>
            <p:ph type="dt" idx="1"/>
          </p:nvPr>
        </p:nvSpPr>
        <p:spPr bwMode="auto">
          <a:xfrm>
            <a:off x="3863975" y="0"/>
            <a:ext cx="2954338" cy="495300"/>
          </a:xfrm>
          <a:prstGeom prst="rect">
            <a:avLst/>
          </a:prstGeom>
          <a:noFill/>
          <a:ln w="12700" cap="sq">
            <a:noFill/>
            <a:miter lim="800000"/>
            <a:headEnd type="none" w="sm" len="sm"/>
            <a:tailEnd type="none" w="sm" len="sm"/>
          </a:ln>
          <a:effectLst/>
        </p:spPr>
        <p:txBody>
          <a:bodyPr vert="horz" wrap="square" lIns="92109" tIns="46055" rIns="92109" bIns="46055" numCol="1" anchor="t" anchorCtr="0" compatLnSpc="1">
            <a:prstTxWarp prst="textNoShape">
              <a:avLst/>
            </a:prstTxWarp>
          </a:bodyPr>
          <a:lstStyle>
            <a:lvl1pPr algn="r" defTabSz="920750" eaLnBrk="0" hangingPunct="0">
              <a:defRPr sz="1200">
                <a:latin typeface="Times New Roman" pitchFamily="18" charset="0"/>
              </a:defRPr>
            </a:lvl1pPr>
          </a:lstStyle>
          <a:p>
            <a:pPr>
              <a:defRPr/>
            </a:pPr>
            <a:endParaRPr lang="en-US"/>
          </a:p>
        </p:txBody>
      </p:sp>
      <p:sp>
        <p:nvSpPr>
          <p:cNvPr id="20484" name="Rectangle 4"/>
          <p:cNvSpPr>
            <a:spLocks noChangeArrowheads="1" noTextEdit="1"/>
          </p:cNvSpPr>
          <p:nvPr>
            <p:ph type="sldImg" idx="2"/>
          </p:nvPr>
        </p:nvSpPr>
        <p:spPr bwMode="auto">
          <a:xfrm>
            <a:off x="941388" y="741363"/>
            <a:ext cx="4940300" cy="3705225"/>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11225" y="4695825"/>
            <a:ext cx="4995863" cy="4527550"/>
          </a:xfrm>
          <a:prstGeom prst="rect">
            <a:avLst/>
          </a:prstGeom>
          <a:noFill/>
          <a:ln w="12700" cap="sq">
            <a:noFill/>
            <a:miter lim="800000"/>
            <a:headEnd type="none" w="sm" len="sm"/>
            <a:tailEnd type="none" w="sm" len="sm"/>
          </a:ln>
          <a:effectLst/>
        </p:spPr>
        <p:txBody>
          <a:bodyPr vert="horz" wrap="square" lIns="92109" tIns="46055" rIns="92109" bIns="4605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9471025"/>
            <a:ext cx="2954338" cy="493713"/>
          </a:xfrm>
          <a:prstGeom prst="rect">
            <a:avLst/>
          </a:prstGeom>
          <a:noFill/>
          <a:ln w="12700" cap="sq">
            <a:noFill/>
            <a:miter lim="800000"/>
            <a:headEnd type="none" w="sm" len="sm"/>
            <a:tailEnd type="none" w="sm" len="sm"/>
          </a:ln>
          <a:effectLst/>
        </p:spPr>
        <p:txBody>
          <a:bodyPr vert="horz" wrap="square" lIns="92109" tIns="46055" rIns="92109" bIns="46055" numCol="1" anchor="b" anchorCtr="0" compatLnSpc="1">
            <a:prstTxWarp prst="textNoShape">
              <a:avLst/>
            </a:prstTxWarp>
          </a:bodyPr>
          <a:lstStyle>
            <a:lvl1pPr defTabSz="920750" eaLnBrk="0" hangingPunct="0">
              <a:defRPr sz="1200">
                <a:latin typeface="Times New Roman" pitchFamily="18" charset="0"/>
              </a:defRPr>
            </a:lvl1pPr>
          </a:lstStyle>
          <a:p>
            <a:pPr>
              <a:defRPr/>
            </a:pPr>
            <a:endParaRPr lang="en-US"/>
          </a:p>
        </p:txBody>
      </p:sp>
      <p:sp>
        <p:nvSpPr>
          <p:cNvPr id="15367" name="Rectangle 7"/>
          <p:cNvSpPr>
            <a:spLocks noGrp="1" noChangeArrowheads="1"/>
          </p:cNvSpPr>
          <p:nvPr>
            <p:ph type="sldNum" sz="quarter" idx="5"/>
          </p:nvPr>
        </p:nvSpPr>
        <p:spPr bwMode="auto">
          <a:xfrm>
            <a:off x="3863975" y="9471025"/>
            <a:ext cx="2954338" cy="493713"/>
          </a:xfrm>
          <a:prstGeom prst="rect">
            <a:avLst/>
          </a:prstGeom>
          <a:noFill/>
          <a:ln w="12700" cap="sq">
            <a:noFill/>
            <a:miter lim="800000"/>
            <a:headEnd type="none" w="sm" len="sm"/>
            <a:tailEnd type="none" w="sm" len="sm"/>
          </a:ln>
          <a:effectLst/>
        </p:spPr>
        <p:txBody>
          <a:bodyPr vert="horz" wrap="square" lIns="92109" tIns="46055" rIns="92109" bIns="46055" numCol="1" anchor="b" anchorCtr="0" compatLnSpc="1">
            <a:prstTxWarp prst="textNoShape">
              <a:avLst/>
            </a:prstTxWarp>
          </a:bodyPr>
          <a:lstStyle>
            <a:lvl1pPr algn="r" defTabSz="920750" eaLnBrk="0" hangingPunct="0">
              <a:defRPr sz="1200">
                <a:latin typeface="Times New Roman" pitchFamily="18" charset="0"/>
              </a:defRPr>
            </a:lvl1pPr>
          </a:lstStyle>
          <a:p>
            <a:pPr>
              <a:defRPr/>
            </a:pPr>
            <a:fld id="{AC1E48C7-0DCF-4DFF-847C-ACE481DA0D6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56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28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684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56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EDD12C7-6FAC-4AA4-A28B-15E20ACA168A}" type="slidenum">
              <a:rPr lang="en-US" smtClean="0"/>
              <a:pPr/>
              <a:t>1</a:t>
            </a:fld>
            <a:endParaRPr lang="en-US" smtClean="0"/>
          </a:p>
        </p:txBody>
      </p:sp>
      <p:sp>
        <p:nvSpPr>
          <p:cNvPr id="21507" name="Rectangle 2"/>
          <p:cNvSpPr>
            <a:spLocks noChangeArrowheads="1" noTextEdit="1"/>
          </p:cNvSpPr>
          <p:nvPr>
            <p:ph type="sldImg"/>
          </p:nvPr>
        </p:nvSpPr>
        <p:spPr>
          <a:xfrm>
            <a:off x="942975" y="741363"/>
            <a:ext cx="4938713" cy="3703637"/>
          </a:xfrm>
          <a:ln/>
        </p:spPr>
      </p:sp>
      <p:sp>
        <p:nvSpPr>
          <p:cNvPr id="22532" name="Rectangle 3"/>
          <p:cNvSpPr>
            <a:spLocks noGrp="1" noChangeArrowheads="1"/>
          </p:cNvSpPr>
          <p:nvPr>
            <p:ph type="body" idx="1"/>
          </p:nvPr>
        </p:nvSpPr>
        <p:spPr>
          <a:solidFill>
            <a:schemeClr val="bg1"/>
          </a:solidFill>
          <a:ln>
            <a:solidFill>
              <a:schemeClr val="tx1"/>
            </a:solidFill>
          </a:ln>
          <a:effectLst>
            <a:outerShdw dist="35921" dir="2700000" algn="ctr" rotWithShape="0">
              <a:schemeClr val="bg2"/>
            </a:outerShdw>
          </a:effectLst>
        </p:spPr>
        <p:txBody>
          <a:bodyPr/>
          <a:lstStyle/>
          <a:p>
            <a:pPr eaLnBrk="1" hangingPunct="1">
              <a:defRPr/>
            </a:pPr>
            <a:r>
              <a:rPr lang="en-US" sz="1400" b="1" smtClean="0"/>
              <a:t>TITLE SLIDE</a:t>
            </a:r>
            <a:endParaRPr kumimoji="0" lang="en-GB" sz="1400" b="1" smtClean="0"/>
          </a:p>
          <a:p>
            <a:pPr eaLnBrk="1" hangingPunct="1">
              <a:defRPr/>
            </a:pPr>
            <a:endParaRPr kumimoji="0" lang="en-GB" sz="1400" b="1" u="sng"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w="9525"/>
        </p:spPr>
        <p:txBody>
          <a:bodyPr/>
          <a:lstStyle/>
          <a:p>
            <a:endParaRPr lang="en-GB" smtClean="0"/>
          </a:p>
        </p:txBody>
      </p:sp>
      <p:sp>
        <p:nvSpPr>
          <p:cNvPr id="30724" name="Slide Number Placeholder 3"/>
          <p:cNvSpPr>
            <a:spLocks noGrp="1"/>
          </p:cNvSpPr>
          <p:nvPr>
            <p:ph type="sldNum" sz="quarter" idx="5"/>
          </p:nvPr>
        </p:nvSpPr>
        <p:spPr>
          <a:noFill/>
        </p:spPr>
        <p:txBody>
          <a:bodyPr/>
          <a:lstStyle/>
          <a:p>
            <a:fld id="{19CF7F9A-54E7-4FAE-A076-6E71D1FC7C37}"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w="9525"/>
        </p:spPr>
        <p:txBody>
          <a:bodyPr/>
          <a:lstStyle/>
          <a:p>
            <a:endParaRPr lang="en-GB" smtClean="0"/>
          </a:p>
        </p:txBody>
      </p:sp>
      <p:sp>
        <p:nvSpPr>
          <p:cNvPr id="31748" name="Slide Number Placeholder 3"/>
          <p:cNvSpPr>
            <a:spLocks noGrp="1"/>
          </p:cNvSpPr>
          <p:nvPr>
            <p:ph type="sldNum" sz="quarter" idx="5"/>
          </p:nvPr>
        </p:nvSpPr>
        <p:spPr>
          <a:noFill/>
        </p:spPr>
        <p:txBody>
          <a:bodyPr/>
          <a:lstStyle/>
          <a:p>
            <a:fld id="{FAD155CF-60EC-4DA6-8D3E-C0C6B7E7228A}"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ln w="9525"/>
          <a:extLst>
            <a:ext uri="{909E8E84-426E-40DD-AFC4-6F175D3DCCD1}"/>
            <a:ext uri="{91240B29-F687-4F45-9708-019B960494DF}"/>
          </a:extLst>
        </p:spPr>
        <p:txBody>
          <a:bodyPr/>
          <a:lstStyle/>
          <a:p>
            <a:pPr marL="171450" indent="-171450">
              <a:spcBef>
                <a:spcPts val="0"/>
              </a:spcBef>
              <a:spcAft>
                <a:spcPts val="600"/>
              </a:spcAft>
              <a:buFont typeface="Arial" pitchFamily="34" charset="0"/>
              <a:buChar char="•"/>
              <a:defRPr/>
            </a:pPr>
            <a:r>
              <a:rPr lang="en-GB" sz="1100" dirty="0" smtClean="0">
                <a:latin typeface="+mj-lt"/>
              </a:rPr>
              <a:t>Co-Managed by Australia &amp; Indonesia in consultation with IOM &amp; UNHCR;</a:t>
            </a:r>
          </a:p>
          <a:p>
            <a:pPr marL="171450" indent="-171450">
              <a:spcBef>
                <a:spcPts val="0"/>
              </a:spcBef>
              <a:spcAft>
                <a:spcPts val="600"/>
              </a:spcAft>
              <a:buFont typeface="Arial" pitchFamily="34" charset="0"/>
              <a:buChar char="•"/>
              <a:defRPr/>
            </a:pPr>
            <a:r>
              <a:rPr lang="en-GB" sz="1100" dirty="0" smtClean="0">
                <a:latin typeface="+mj-lt"/>
              </a:rPr>
              <a:t>Officially opened on 10 September 2012;</a:t>
            </a:r>
          </a:p>
          <a:p>
            <a:pPr marL="171450" indent="-171450">
              <a:spcBef>
                <a:spcPts val="0"/>
              </a:spcBef>
              <a:spcAft>
                <a:spcPts val="600"/>
              </a:spcAft>
              <a:buFont typeface="Arial" pitchFamily="34" charset="0"/>
              <a:buChar char="•"/>
              <a:defRPr/>
            </a:pPr>
            <a:r>
              <a:rPr lang="en-GB" sz="1100" dirty="0" smtClean="0">
                <a:latin typeface="+mj-lt"/>
              </a:rPr>
              <a:t>to operationalize the RCF, and facilitate bilateral and sub-regional cooperative arrangements (</a:t>
            </a:r>
            <a:r>
              <a:rPr lang="en-GB" sz="1100" dirty="0" err="1" smtClean="0">
                <a:latin typeface="+mj-lt"/>
              </a:rPr>
              <a:t>eg</a:t>
            </a:r>
            <a:r>
              <a:rPr lang="en-GB" sz="1100" dirty="0" smtClean="0">
                <a:latin typeface="+mj-lt"/>
              </a:rPr>
              <a:t>. on operational matters, data sharing, legislation and policy);</a:t>
            </a:r>
          </a:p>
          <a:p>
            <a:pPr marL="171450" indent="-171450">
              <a:spcBef>
                <a:spcPts val="0"/>
              </a:spcBef>
              <a:spcAft>
                <a:spcPts val="600"/>
              </a:spcAft>
              <a:buFont typeface="Arial" pitchFamily="34" charset="0"/>
              <a:buChar char="•"/>
              <a:defRPr/>
            </a:pPr>
            <a:r>
              <a:rPr lang="en-GB" sz="1100" dirty="0" smtClean="0">
                <a:latin typeface="+mj-lt"/>
              </a:rPr>
              <a:t>IOM provides budget management, logistics/admin support.</a:t>
            </a:r>
          </a:p>
          <a:p>
            <a:pPr marL="171450" indent="-171450">
              <a:lnSpc>
                <a:spcPct val="150000"/>
              </a:lnSpc>
              <a:buFont typeface="Arial" pitchFamily="34" charset="0"/>
              <a:buChar char="•"/>
              <a:defRPr/>
            </a:pPr>
            <a:endParaRPr lang="en-US" dirty="0" smtClean="0"/>
          </a:p>
        </p:txBody>
      </p:sp>
      <p:sp>
        <p:nvSpPr>
          <p:cNvPr id="32772" name="Slide Number Placeholder 3"/>
          <p:cNvSpPr>
            <a:spLocks noGrp="1"/>
          </p:cNvSpPr>
          <p:nvPr>
            <p:ph type="sldNum" sz="quarter" idx="5"/>
          </p:nvPr>
        </p:nvSpPr>
        <p:spPr>
          <a:noFill/>
        </p:spPr>
        <p:txBody>
          <a:bodyPr/>
          <a:lstStyle/>
          <a:p>
            <a:fld id="{72BB81A2-DF58-49B8-B014-F35EC02338AC}"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xfrm>
            <a:off x="884238" y="331788"/>
            <a:ext cx="4967287" cy="3724275"/>
          </a:xfrm>
          <a:ln/>
        </p:spPr>
      </p:sp>
      <p:sp>
        <p:nvSpPr>
          <p:cNvPr id="33795" name="Notes Placeholder 2"/>
          <p:cNvSpPr>
            <a:spLocks noGrp="1"/>
          </p:cNvSpPr>
          <p:nvPr>
            <p:ph type="body" idx="1"/>
          </p:nvPr>
        </p:nvSpPr>
        <p:spPr>
          <a:xfrm>
            <a:off x="681038" y="4318000"/>
            <a:ext cx="5443537" cy="5372100"/>
          </a:xfrm>
          <a:noFill/>
          <a:ln w="9525"/>
        </p:spPr>
        <p:txBody>
          <a:bodyPr/>
          <a:lstStyle/>
          <a:p>
            <a:endParaRPr lang="en-US" smtClean="0"/>
          </a:p>
        </p:txBody>
      </p:sp>
      <p:sp>
        <p:nvSpPr>
          <p:cNvPr id="33796" name="Slide Number Placeholder 3"/>
          <p:cNvSpPr>
            <a:spLocks noGrp="1"/>
          </p:cNvSpPr>
          <p:nvPr>
            <p:ph type="sldNum" sz="quarter" idx="5"/>
          </p:nvPr>
        </p:nvSpPr>
        <p:spPr>
          <a:noFill/>
        </p:spPr>
        <p:txBody>
          <a:bodyPr/>
          <a:lstStyle/>
          <a:p>
            <a:fld id="{2DC613DF-BB3C-47DF-A57A-16AB0AB536F0}"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63975" y="9471025"/>
            <a:ext cx="2954338" cy="493713"/>
          </a:xfrm>
          <a:prstGeom prst="rect">
            <a:avLst/>
          </a:prstGeom>
          <a:noFill/>
          <a:ln w="12700" cap="sq">
            <a:noFill/>
            <a:miter lim="800000"/>
            <a:headEnd type="none" w="sm" len="sm"/>
            <a:tailEnd type="none" w="sm" len="sm"/>
          </a:ln>
        </p:spPr>
        <p:txBody>
          <a:bodyPr lIns="92109" tIns="46055" rIns="92109" bIns="46055" anchor="b"/>
          <a:lstStyle/>
          <a:p>
            <a:pPr algn="r" defTabSz="920750" eaLnBrk="0" hangingPunct="0"/>
            <a:fld id="{D0B1FDD0-A1A0-4CE1-AA54-3298DF99F1EA}" type="slidenum">
              <a:rPr lang="en-US" sz="1200">
                <a:latin typeface="Times New Roman" pitchFamily="18" charset="0"/>
              </a:rPr>
              <a:pPr algn="r" defTabSz="920750" eaLnBrk="0" hangingPunct="0"/>
              <a:t>14</a:t>
            </a:fld>
            <a:endParaRPr lang="en-US" sz="1200">
              <a:latin typeface="Times New Roman" pitchFamily="18" charset="0"/>
            </a:endParaRPr>
          </a:p>
        </p:txBody>
      </p:sp>
      <p:sp>
        <p:nvSpPr>
          <p:cNvPr id="34819" name="Rectangle 2"/>
          <p:cNvSpPr>
            <a:spLocks noChangeArrowheads="1" noTextEdit="1"/>
          </p:cNvSpPr>
          <p:nvPr>
            <p:ph type="sldImg"/>
          </p:nvPr>
        </p:nvSpPr>
        <p:spPr>
          <a:ln/>
        </p:spPr>
      </p:sp>
      <p:sp>
        <p:nvSpPr>
          <p:cNvPr id="36868" name="Rectangle 3"/>
          <p:cNvSpPr>
            <a:spLocks noGrp="1" noChangeArrowheads="1"/>
          </p:cNvSpPr>
          <p:nvPr>
            <p:ph type="body" idx="1"/>
          </p:nvPr>
        </p:nvSpPr>
        <p:spPr>
          <a:solidFill>
            <a:schemeClr val="bg1"/>
          </a:solidFill>
          <a:ln algn="ctr">
            <a:solidFill>
              <a:schemeClr val="tx1"/>
            </a:solidFill>
          </a:ln>
          <a:effectLst>
            <a:outerShdw dist="35921" dir="2700000" algn="ctr" rotWithShape="0">
              <a:schemeClr val="bg2"/>
            </a:outerShdw>
          </a:effectLst>
        </p:spPr>
        <p:txBody>
          <a:bodyPr/>
          <a:lstStyle/>
          <a:p>
            <a:pPr eaLnBrk="1" hangingPunct="1">
              <a:defRPr/>
            </a:pPr>
            <a:endParaRPr lang="en-GB" sz="1400" b="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884238" y="331788"/>
            <a:ext cx="4967287" cy="3724275"/>
          </a:xfrm>
          <a:ln/>
        </p:spPr>
      </p:sp>
      <p:sp>
        <p:nvSpPr>
          <p:cNvPr id="22531" name="Notes Placeholder 2"/>
          <p:cNvSpPr>
            <a:spLocks noGrp="1"/>
          </p:cNvSpPr>
          <p:nvPr>
            <p:ph type="body" idx="1"/>
          </p:nvPr>
        </p:nvSpPr>
        <p:spPr>
          <a:xfrm>
            <a:off x="681038" y="4318000"/>
            <a:ext cx="5443537" cy="5372100"/>
          </a:xfrm>
          <a:noFill/>
          <a:ln w="9525"/>
        </p:spPr>
        <p:txBody>
          <a:bodyPr/>
          <a:lstStyle/>
          <a:p>
            <a:endParaRPr lang="en-US" smtClean="0"/>
          </a:p>
        </p:txBody>
      </p:sp>
      <p:sp>
        <p:nvSpPr>
          <p:cNvPr id="22532" name="Slide Number Placeholder 3"/>
          <p:cNvSpPr>
            <a:spLocks noGrp="1"/>
          </p:cNvSpPr>
          <p:nvPr>
            <p:ph type="sldNum" sz="quarter" idx="5"/>
          </p:nvPr>
        </p:nvSpPr>
        <p:spPr>
          <a:noFill/>
        </p:spPr>
        <p:txBody>
          <a:bodyPr/>
          <a:lstStyle/>
          <a:p>
            <a:fld id="{1D5837F3-642C-45F5-B0B9-F03489CBDCEF}"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w="9525"/>
        </p:spPr>
        <p:txBody>
          <a:bodyPr/>
          <a:lstStyle/>
          <a:p>
            <a:pPr eaLnBrk="1" hangingPunct="1">
              <a:spcBef>
                <a:spcPct val="0"/>
              </a:spcBef>
            </a:pPr>
            <a:endParaRPr lang="en-AU" smtClean="0"/>
          </a:p>
        </p:txBody>
      </p:sp>
      <p:sp>
        <p:nvSpPr>
          <p:cNvPr id="23556" name="Slide Number Placeholder 3"/>
          <p:cNvSpPr txBox="1">
            <a:spLocks noGrp="1"/>
          </p:cNvSpPr>
          <p:nvPr/>
        </p:nvSpPr>
        <p:spPr bwMode="auto">
          <a:xfrm>
            <a:off x="3854450" y="9439275"/>
            <a:ext cx="2949575" cy="498475"/>
          </a:xfrm>
          <a:prstGeom prst="rect">
            <a:avLst/>
          </a:prstGeom>
          <a:noFill/>
          <a:ln w="9525">
            <a:noFill/>
            <a:miter lim="800000"/>
            <a:headEnd/>
            <a:tailEnd/>
          </a:ln>
        </p:spPr>
        <p:txBody>
          <a:bodyPr lIns="93177" tIns="46589" rIns="93177" bIns="46589" anchor="b"/>
          <a:lstStyle/>
          <a:p>
            <a:pPr algn="r" defTabSz="931863"/>
            <a:fld id="{CBE5C2F3-9268-4DC8-A1D9-4C132498B416}" type="slidenum">
              <a:rPr lang="en-AU" sz="1200">
                <a:solidFill>
                  <a:srgbClr val="000000"/>
                </a:solidFill>
                <a:latin typeface="Calibri" pitchFamily="34" charset="0"/>
              </a:rPr>
              <a:pPr algn="r" defTabSz="931863"/>
              <a:t>3</a:t>
            </a:fld>
            <a:endParaRPr lang="en-AU" sz="1200">
              <a:solidFill>
                <a:srgbClr val="000000"/>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w="9525"/>
        </p:spPr>
        <p:txBody>
          <a:bodyPr/>
          <a:lstStyle/>
          <a:p>
            <a:endParaRPr lang="en-GB" smtClean="0"/>
          </a:p>
        </p:txBody>
      </p:sp>
      <p:sp>
        <p:nvSpPr>
          <p:cNvPr id="24580" name="Slide Number Placeholder 3"/>
          <p:cNvSpPr>
            <a:spLocks noGrp="1"/>
          </p:cNvSpPr>
          <p:nvPr>
            <p:ph type="sldNum" sz="quarter" idx="5"/>
          </p:nvPr>
        </p:nvSpPr>
        <p:spPr>
          <a:noFill/>
        </p:spPr>
        <p:txBody>
          <a:bodyPr/>
          <a:lstStyle/>
          <a:p>
            <a:fld id="{AF60B294-E6A4-4A67-9B39-CDB8BEE557FE}"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w="9525"/>
        </p:spPr>
        <p:txBody>
          <a:bodyPr/>
          <a:lstStyle/>
          <a:p>
            <a:endParaRPr lang="en-US" smtClean="0"/>
          </a:p>
        </p:txBody>
      </p:sp>
      <p:sp>
        <p:nvSpPr>
          <p:cNvPr id="25604" name="Slide Number Placeholder 3"/>
          <p:cNvSpPr>
            <a:spLocks noGrp="1"/>
          </p:cNvSpPr>
          <p:nvPr>
            <p:ph type="sldNum" sz="quarter" idx="5"/>
          </p:nvPr>
        </p:nvSpPr>
        <p:spPr>
          <a:noFill/>
        </p:spPr>
        <p:txBody>
          <a:bodyPr/>
          <a:lstStyle/>
          <a:p>
            <a:fld id="{EFC8F98A-346E-449D-A3AE-48083B1E15C8}"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884238" y="331788"/>
            <a:ext cx="4967287" cy="3724275"/>
          </a:xfrm>
          <a:ln/>
        </p:spPr>
      </p:sp>
      <p:sp>
        <p:nvSpPr>
          <p:cNvPr id="26627" name="Notes Placeholder 2"/>
          <p:cNvSpPr>
            <a:spLocks noGrp="1"/>
          </p:cNvSpPr>
          <p:nvPr>
            <p:ph type="body" idx="1"/>
          </p:nvPr>
        </p:nvSpPr>
        <p:spPr>
          <a:xfrm>
            <a:off x="681038" y="4318000"/>
            <a:ext cx="5443537" cy="5372100"/>
          </a:xfrm>
          <a:noFill/>
          <a:ln w="9525"/>
        </p:spPr>
        <p:txBody>
          <a:bodyPr/>
          <a:lstStyle/>
          <a:p>
            <a:endParaRPr lang="en-US" smtClean="0"/>
          </a:p>
        </p:txBody>
      </p:sp>
      <p:sp>
        <p:nvSpPr>
          <p:cNvPr id="26628" name="Slide Number Placeholder 3"/>
          <p:cNvSpPr>
            <a:spLocks noGrp="1"/>
          </p:cNvSpPr>
          <p:nvPr>
            <p:ph type="sldNum" sz="quarter" idx="5"/>
          </p:nvPr>
        </p:nvSpPr>
        <p:spPr>
          <a:noFill/>
        </p:spPr>
        <p:txBody>
          <a:bodyPr/>
          <a:lstStyle/>
          <a:p>
            <a:fld id="{8D3BAF37-95E2-494B-AEA5-F5199416ADA9}"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w="9525"/>
        </p:spPr>
        <p:txBody>
          <a:bodyPr/>
          <a:lstStyle/>
          <a:p>
            <a:endParaRPr lang="en-GB" smtClean="0"/>
          </a:p>
        </p:txBody>
      </p:sp>
      <p:sp>
        <p:nvSpPr>
          <p:cNvPr id="27652" name="Slide Number Placeholder 3"/>
          <p:cNvSpPr>
            <a:spLocks noGrp="1"/>
          </p:cNvSpPr>
          <p:nvPr>
            <p:ph type="sldNum" sz="quarter" idx="5"/>
          </p:nvPr>
        </p:nvSpPr>
        <p:spPr>
          <a:noFill/>
        </p:spPr>
        <p:txBody>
          <a:bodyPr/>
          <a:lstStyle/>
          <a:p>
            <a:fld id="{B49E935E-006F-4D81-B564-D851C21B84FB}"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884238" y="331788"/>
            <a:ext cx="4967287" cy="3724275"/>
          </a:xfrm>
          <a:ln/>
        </p:spPr>
      </p:sp>
      <p:sp>
        <p:nvSpPr>
          <p:cNvPr id="28675" name="Notes Placeholder 2"/>
          <p:cNvSpPr>
            <a:spLocks noGrp="1"/>
          </p:cNvSpPr>
          <p:nvPr>
            <p:ph type="body" idx="1"/>
          </p:nvPr>
        </p:nvSpPr>
        <p:spPr>
          <a:xfrm>
            <a:off x="681038" y="4318000"/>
            <a:ext cx="5443537" cy="5372100"/>
          </a:xfrm>
          <a:noFill/>
          <a:ln w="9525"/>
        </p:spPr>
        <p:txBody>
          <a:bodyPr/>
          <a:lstStyle/>
          <a:p>
            <a:endParaRPr lang="en-US" smtClean="0"/>
          </a:p>
        </p:txBody>
      </p:sp>
      <p:sp>
        <p:nvSpPr>
          <p:cNvPr id="28676" name="Slide Number Placeholder 3"/>
          <p:cNvSpPr>
            <a:spLocks noGrp="1"/>
          </p:cNvSpPr>
          <p:nvPr>
            <p:ph type="sldNum" sz="quarter" idx="5"/>
          </p:nvPr>
        </p:nvSpPr>
        <p:spPr>
          <a:noFill/>
        </p:spPr>
        <p:txBody>
          <a:bodyPr/>
          <a:lstStyle/>
          <a:p>
            <a:fld id="{BC431673-3306-489F-A6FE-339F3E785D03}"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w="9525"/>
        </p:spPr>
        <p:txBody>
          <a:bodyPr/>
          <a:lstStyle/>
          <a:p>
            <a:endParaRPr lang="en-GB" smtClean="0"/>
          </a:p>
        </p:txBody>
      </p:sp>
      <p:sp>
        <p:nvSpPr>
          <p:cNvPr id="29700" name="Slide Number Placeholder 3"/>
          <p:cNvSpPr>
            <a:spLocks noGrp="1"/>
          </p:cNvSpPr>
          <p:nvPr>
            <p:ph type="sldNum" sz="quarter" idx="5"/>
          </p:nvPr>
        </p:nvSpPr>
        <p:spPr>
          <a:noFill/>
        </p:spPr>
        <p:txBody>
          <a:bodyPr/>
          <a:lstStyle/>
          <a:p>
            <a:fld id="{2A2D3D32-79F2-4670-9B27-D0DF5A349585}"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4"/>
          <p:cNvSpPr>
            <a:spLocks noChangeArrowheads="1"/>
          </p:cNvSpPr>
          <p:nvPr userDrawn="1"/>
        </p:nvSpPr>
        <p:spPr bwMode="auto">
          <a:xfrm>
            <a:off x="6902450" y="6481763"/>
            <a:ext cx="2133600" cy="476250"/>
          </a:xfrm>
          <a:prstGeom prst="rect">
            <a:avLst/>
          </a:prstGeom>
          <a:noFill/>
          <a:ln w="9525">
            <a:noFill/>
            <a:miter lim="800000"/>
            <a:headEnd/>
            <a:tailEnd/>
          </a:ln>
        </p:spPr>
        <p:txBody>
          <a:bodyPr/>
          <a:lstStyle/>
          <a:p>
            <a:pPr algn="r">
              <a:defRPr/>
            </a:pPr>
            <a:fld id="{3F33A470-1FA7-40D3-B779-7A4D09A38782}" type="slidenum">
              <a:rPr lang="en-US" sz="1600">
                <a:solidFill>
                  <a:schemeClr val="bg1"/>
                </a:solidFill>
                <a:latin typeface="Arial Black" pitchFamily="34" charset="0"/>
              </a:rPr>
              <a:pPr algn="r">
                <a:defRPr/>
              </a:pPr>
              <a:t>‹#›</a:t>
            </a:fld>
            <a:endParaRPr lang="en-US" sz="1600">
              <a:solidFill>
                <a:schemeClr val="bg1"/>
              </a:solidFill>
              <a:latin typeface="Arial Black" pitchFamily="34" charset="0"/>
            </a:endParaRPr>
          </a:p>
        </p:txBody>
      </p:sp>
      <p:sp>
        <p:nvSpPr>
          <p:cNvPr id="3" name="Line 5"/>
          <p:cNvSpPr>
            <a:spLocks noChangeShapeType="1"/>
          </p:cNvSpPr>
          <p:nvPr userDrawn="1"/>
        </p:nvSpPr>
        <p:spPr bwMode="auto">
          <a:xfrm>
            <a:off x="0" y="6381750"/>
            <a:ext cx="9180513" cy="0"/>
          </a:xfrm>
          <a:prstGeom prst="line">
            <a:avLst/>
          </a:prstGeom>
          <a:noFill/>
          <a:ln w="9525">
            <a:solidFill>
              <a:schemeClr val="bg1"/>
            </a:solidFill>
            <a:round/>
            <a:headEnd/>
            <a:tailEnd/>
          </a:ln>
        </p:spPr>
        <p:txBody>
          <a:body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Title Slide">
    <p:spTree>
      <p:nvGrpSpPr>
        <p:cNvPr id="1" name=""/>
        <p:cNvGrpSpPr/>
        <p:nvPr/>
      </p:nvGrpSpPr>
      <p:grpSpPr>
        <a:xfrm>
          <a:off x="0" y="0"/>
          <a:ext cx="0" cy="0"/>
          <a:chOff x="0" y="0"/>
          <a:chExt cx="0" cy="0"/>
        </a:xfrm>
      </p:grpSpPr>
      <p:sp>
        <p:nvSpPr>
          <p:cNvPr id="3" name="Line 4"/>
          <p:cNvSpPr>
            <a:spLocks noChangeShapeType="1"/>
          </p:cNvSpPr>
          <p:nvPr userDrawn="1"/>
        </p:nvSpPr>
        <p:spPr bwMode="auto">
          <a:xfrm>
            <a:off x="-42863" y="2565400"/>
            <a:ext cx="9163051" cy="0"/>
          </a:xfrm>
          <a:prstGeom prst="line">
            <a:avLst/>
          </a:prstGeom>
          <a:noFill/>
          <a:ln w="9525">
            <a:solidFill>
              <a:srgbClr val="99CCFF"/>
            </a:solidFill>
            <a:round/>
            <a:headEnd/>
            <a:tailEnd/>
          </a:ln>
        </p:spPr>
        <p:txBody>
          <a:bodyPr/>
          <a:lstStyle/>
          <a:p>
            <a:pPr>
              <a:defRPr/>
            </a:pPr>
            <a:endParaRPr lang="en-US"/>
          </a:p>
        </p:txBody>
      </p:sp>
      <p:sp>
        <p:nvSpPr>
          <p:cNvPr id="4" name="Line 4"/>
          <p:cNvSpPr>
            <a:spLocks noChangeShapeType="1"/>
          </p:cNvSpPr>
          <p:nvPr userDrawn="1"/>
        </p:nvSpPr>
        <p:spPr bwMode="auto">
          <a:xfrm>
            <a:off x="-19050" y="3789363"/>
            <a:ext cx="9163050" cy="0"/>
          </a:xfrm>
          <a:prstGeom prst="line">
            <a:avLst/>
          </a:prstGeom>
          <a:noFill/>
          <a:ln w="9525">
            <a:solidFill>
              <a:srgbClr val="99CCFF"/>
            </a:solidFill>
            <a:round/>
            <a:headEnd/>
            <a:tailEnd/>
          </a:ln>
        </p:spPr>
        <p:txBody>
          <a:bodyPr/>
          <a:lstStyle/>
          <a:p>
            <a:pPr>
              <a:defRPr/>
            </a:pPr>
            <a:endParaRPr lang="en-US"/>
          </a:p>
        </p:txBody>
      </p:sp>
      <p:pic>
        <p:nvPicPr>
          <p:cNvPr id="5" name="Picture 2" descr="C:\Users\agasteen\AppData\Local\Microsoft\Windows\Temporary Internet Files\Content.Outlook\QAJSOAW1\RSO_Signature_block_2 (3).jpg"/>
          <p:cNvPicPr>
            <a:picLocks noChangeAspect="1" noChangeArrowheads="1"/>
          </p:cNvPicPr>
          <p:nvPr userDrawn="1"/>
        </p:nvPicPr>
        <p:blipFill>
          <a:blip r:embed="rId2" cstate="print"/>
          <a:srcRect/>
          <a:stretch>
            <a:fillRect/>
          </a:stretch>
        </p:blipFill>
        <p:spPr bwMode="auto">
          <a:xfrm>
            <a:off x="2819400" y="5870575"/>
            <a:ext cx="3679825" cy="942975"/>
          </a:xfrm>
          <a:prstGeom prst="rect">
            <a:avLst/>
          </a:prstGeom>
          <a:noFill/>
          <a:ln w="9525">
            <a:noFill/>
            <a:miter lim="800000"/>
            <a:headEnd/>
            <a:tailEnd/>
          </a:ln>
        </p:spPr>
      </p:pic>
      <p:sp>
        <p:nvSpPr>
          <p:cNvPr id="10" name="Text Placeholder 9"/>
          <p:cNvSpPr>
            <a:spLocks noGrp="1"/>
          </p:cNvSpPr>
          <p:nvPr>
            <p:ph type="body" sz="quarter" idx="10"/>
          </p:nvPr>
        </p:nvSpPr>
        <p:spPr>
          <a:xfrm>
            <a:off x="0" y="2708920"/>
            <a:ext cx="9120188" cy="935980"/>
          </a:xfrm>
          <a:prstGeom prst="rect">
            <a:avLst/>
          </a:prstGeom>
        </p:spPr>
        <p:txBody>
          <a:bodyPr/>
          <a:lstStyle/>
          <a:p>
            <a:pPr lvl="0"/>
            <a:r>
              <a:rPr lang="en-US" dirty="0" smtClean="0"/>
              <a:t>Click</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Slide">
    <p:spTree>
      <p:nvGrpSpPr>
        <p:cNvPr id="1" name=""/>
        <p:cNvGrpSpPr/>
        <p:nvPr/>
      </p:nvGrpSpPr>
      <p:grpSpPr>
        <a:xfrm>
          <a:off x="0" y="0"/>
          <a:ext cx="0" cy="0"/>
          <a:chOff x="0" y="0"/>
          <a:chExt cx="0" cy="0"/>
        </a:xfrm>
      </p:grpSpPr>
      <p:sp>
        <p:nvSpPr>
          <p:cNvPr id="3" name="Rectangle 4"/>
          <p:cNvSpPr>
            <a:spLocks noChangeArrowheads="1"/>
          </p:cNvSpPr>
          <p:nvPr userDrawn="1"/>
        </p:nvSpPr>
        <p:spPr bwMode="auto">
          <a:xfrm>
            <a:off x="2051050" y="60325"/>
            <a:ext cx="5089525" cy="708025"/>
          </a:xfrm>
          <a:prstGeom prst="rect">
            <a:avLst/>
          </a:prstGeom>
          <a:noFill/>
          <a:ln w="9525" algn="ctr">
            <a:noFill/>
            <a:miter lim="800000"/>
            <a:headEnd/>
            <a:tailEnd/>
          </a:ln>
        </p:spPr>
        <p:txBody>
          <a:bodyPr>
            <a:spAutoFit/>
          </a:bodyPr>
          <a:lstStyle/>
          <a:p>
            <a:pPr algn="ctr">
              <a:defRPr/>
            </a:pPr>
            <a:endParaRPr lang="en-GB" sz="4000">
              <a:solidFill>
                <a:schemeClr val="bg1"/>
              </a:solidFill>
              <a:latin typeface="Gill Sans MT" pitchFamily="34" charset="0"/>
            </a:endParaRPr>
          </a:p>
        </p:txBody>
      </p:sp>
      <p:pic>
        <p:nvPicPr>
          <p:cNvPr id="4" name="Picture 2" descr="C:\Users\agasteen\AppData\Local\Microsoft\Windows\Temporary Internet Files\Content.Outlook\QAJSOAW1\RSO_Signature_block_2 (3).jpg"/>
          <p:cNvPicPr>
            <a:picLocks noChangeAspect="1" noChangeArrowheads="1"/>
          </p:cNvPicPr>
          <p:nvPr userDrawn="1"/>
        </p:nvPicPr>
        <p:blipFill>
          <a:blip r:embed="rId2" cstate="print"/>
          <a:srcRect/>
          <a:stretch>
            <a:fillRect/>
          </a:stretch>
        </p:blipFill>
        <p:spPr bwMode="auto">
          <a:xfrm>
            <a:off x="2819400" y="5870575"/>
            <a:ext cx="3679825" cy="942975"/>
          </a:xfrm>
          <a:prstGeom prst="rect">
            <a:avLst/>
          </a:prstGeom>
          <a:noFill/>
          <a:ln w="9525">
            <a:noFill/>
            <a:miter lim="800000"/>
            <a:headEnd/>
            <a:tailEnd/>
          </a:ln>
        </p:spPr>
      </p:pic>
      <p:cxnSp>
        <p:nvCxnSpPr>
          <p:cNvPr id="5" name="Straight Connector 4"/>
          <p:cNvCxnSpPr/>
          <p:nvPr userDrawn="1"/>
        </p:nvCxnSpPr>
        <p:spPr>
          <a:xfrm>
            <a:off x="0" y="768350"/>
            <a:ext cx="9144000"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ext Placeholder 11"/>
          <p:cNvSpPr>
            <a:spLocks noGrp="1"/>
          </p:cNvSpPr>
          <p:nvPr>
            <p:ph type="body" sz="quarter" idx="10"/>
          </p:nvPr>
        </p:nvSpPr>
        <p:spPr>
          <a:xfrm>
            <a:off x="347501" y="1700808"/>
            <a:ext cx="8496622" cy="3961035"/>
          </a:xfrm>
          <a:prstGeom prst="rect">
            <a:avLst/>
          </a:prstGeom>
        </p:spPr>
        <p:txBody>
          <a:bodyPr/>
          <a:lstStyle/>
          <a:p>
            <a:pPr lvl="0"/>
            <a:r>
              <a:rPr lang="en-US" dirty="0" smtClean="0"/>
              <a:t>Click to edit Master text styles</a:t>
            </a: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E4255024-0983-47CE-9B6B-49560F34478C}" type="datetime1">
              <a:rPr lang="en-US"/>
              <a:pPr>
                <a:defRPr/>
              </a:pPr>
              <a:t>9/27/2013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AA41AAC7-98CA-45C8-8943-21F87075DE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 Number Placeholder 3"/>
          <p:cNvSpPr txBox="1">
            <a:spLocks/>
          </p:cNvSpPr>
          <p:nvPr userDrawn="1"/>
        </p:nvSpPr>
        <p:spPr>
          <a:xfrm>
            <a:off x="8656638" y="0"/>
            <a:ext cx="477837" cy="365125"/>
          </a:xfrm>
          <a:prstGeom prst="rect">
            <a:avLst/>
          </a:prstGeom>
        </p:spPr>
        <p:txBody>
          <a:bodyPr/>
          <a:lstStyle>
            <a:lvl1pPr>
              <a:defRPr sz="1600">
                <a:solidFill>
                  <a:schemeClr val="bg1"/>
                </a:solidFill>
                <a:latin typeface="Gill Sans MT" pitchFamily="34" charset="0"/>
              </a:defRPr>
            </a:lvl1pPr>
          </a:lstStyle>
          <a:p>
            <a:pPr>
              <a:defRPr/>
            </a:pPr>
            <a:fld id="{8F5D3619-08E1-447F-8E9B-B4EB96D5E5B7}" type="slidenum">
              <a:rPr lang="en-US" smtClean="0"/>
              <a:pPr>
                <a:defRPr/>
              </a:pPr>
              <a:t>‹#›</a:t>
            </a:fld>
            <a:endParaRPr lang="en-US" dirty="0" smtClean="0"/>
          </a:p>
        </p:txBody>
      </p:sp>
      <p:sp>
        <p:nvSpPr>
          <p:cNvPr id="1027" name="Line 164"/>
          <p:cNvSpPr>
            <a:spLocks noChangeShapeType="1"/>
          </p:cNvSpPr>
          <p:nvPr userDrawn="1"/>
        </p:nvSpPr>
        <p:spPr bwMode="auto">
          <a:xfrm>
            <a:off x="36513" y="1108075"/>
            <a:ext cx="9144000" cy="0"/>
          </a:xfrm>
          <a:prstGeom prst="line">
            <a:avLst/>
          </a:prstGeom>
          <a:noFill/>
          <a:ln w="9525">
            <a:solidFill>
              <a:srgbClr val="99CCFF"/>
            </a:solidFill>
            <a:round/>
            <a:headEnd/>
            <a:tailEnd/>
          </a:ln>
        </p:spPr>
        <p:txBody>
          <a:bodyPr/>
          <a:lstStyle/>
          <a:p>
            <a:pPr>
              <a:defRPr/>
            </a:pPr>
            <a:endParaRPr lang="en-US"/>
          </a:p>
        </p:txBody>
      </p:sp>
      <p:pic>
        <p:nvPicPr>
          <p:cNvPr id="1028" name="Picture 10" descr="C:\Users\admin\Desktop\BANNER-IOM.jpg"/>
          <p:cNvPicPr>
            <a:picLocks noChangeAspect="1" noChangeArrowheads="1"/>
          </p:cNvPicPr>
          <p:nvPr userDrawn="1"/>
        </p:nvPicPr>
        <p:blipFill>
          <a:blip r:embed="rId6" cstate="print"/>
          <a:srcRect t="3484" b="11497"/>
          <a:stretch>
            <a:fillRect/>
          </a:stretch>
        </p:blipFill>
        <p:spPr bwMode="auto">
          <a:xfrm>
            <a:off x="0" y="0"/>
            <a:ext cx="9134475" cy="2343150"/>
          </a:xfrm>
          <a:prstGeom prst="rect">
            <a:avLst/>
          </a:prstGeom>
          <a:noFill/>
          <a:ln w="9525">
            <a:noFill/>
            <a:miter lim="800000"/>
            <a:headEnd/>
            <a:tailEnd/>
          </a:ln>
        </p:spPr>
      </p:pic>
      <p:pic>
        <p:nvPicPr>
          <p:cNvPr id="1029" name="Picture 2" descr="C:\Users\agasteen\AppData\Local\Microsoft\Windows\Temporary Internet Files\Content.Outlook\QAJSOAW1\RSO_Signature_block_2 (3).jpg"/>
          <p:cNvPicPr>
            <a:picLocks noChangeAspect="1" noChangeArrowheads="1"/>
          </p:cNvPicPr>
          <p:nvPr userDrawn="1"/>
        </p:nvPicPr>
        <p:blipFill>
          <a:blip r:embed="rId7" cstate="print"/>
          <a:srcRect/>
          <a:stretch>
            <a:fillRect/>
          </a:stretch>
        </p:blipFill>
        <p:spPr bwMode="auto">
          <a:xfrm>
            <a:off x="2819400" y="5715000"/>
            <a:ext cx="3679825" cy="9429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9" r:id="rId1"/>
    <p:sldLayoutId id="2147484200" r:id="rId2"/>
    <p:sldLayoutId id="2147484201" r:id="rId3"/>
    <p:sldLayoutId id="2147484202" r:id="rId4"/>
  </p:sldLayoutIdLst>
  <p:hf hdr="0" ftr="0" dt="0"/>
  <p:txStyles>
    <p:titleStyle>
      <a:lvl1pPr algn="ctr" rtl="0" eaLnBrk="0" fontAlgn="base" hangingPunct="0">
        <a:spcBef>
          <a:spcPct val="0"/>
        </a:spcBef>
        <a:spcAft>
          <a:spcPct val="0"/>
        </a:spcAft>
        <a:defRPr sz="4000" kern="1200">
          <a:solidFill>
            <a:schemeClr val="bg1"/>
          </a:solidFill>
          <a:latin typeface="Gill Sans MT" pitchFamily="34" charset="0"/>
          <a:ea typeface="+mj-ea"/>
          <a:cs typeface="+mj-cs"/>
        </a:defRPr>
      </a:lvl1pPr>
      <a:lvl2pPr algn="ctr" rtl="0" eaLnBrk="0" fontAlgn="base" hangingPunct="0">
        <a:spcBef>
          <a:spcPct val="0"/>
        </a:spcBef>
        <a:spcAft>
          <a:spcPct val="0"/>
        </a:spcAft>
        <a:defRPr sz="4000">
          <a:solidFill>
            <a:schemeClr val="bg1"/>
          </a:solidFill>
          <a:latin typeface="Gill Sans MT" pitchFamily="32" charset="0"/>
        </a:defRPr>
      </a:lvl2pPr>
      <a:lvl3pPr algn="ctr" rtl="0" eaLnBrk="0" fontAlgn="base" hangingPunct="0">
        <a:spcBef>
          <a:spcPct val="0"/>
        </a:spcBef>
        <a:spcAft>
          <a:spcPct val="0"/>
        </a:spcAft>
        <a:defRPr sz="4000">
          <a:solidFill>
            <a:schemeClr val="bg1"/>
          </a:solidFill>
          <a:latin typeface="Gill Sans MT" pitchFamily="32" charset="0"/>
        </a:defRPr>
      </a:lvl3pPr>
      <a:lvl4pPr algn="ctr" rtl="0" eaLnBrk="0" fontAlgn="base" hangingPunct="0">
        <a:spcBef>
          <a:spcPct val="0"/>
        </a:spcBef>
        <a:spcAft>
          <a:spcPct val="0"/>
        </a:spcAft>
        <a:defRPr sz="4000">
          <a:solidFill>
            <a:schemeClr val="bg1"/>
          </a:solidFill>
          <a:latin typeface="Gill Sans MT" pitchFamily="32" charset="0"/>
        </a:defRPr>
      </a:lvl4pPr>
      <a:lvl5pPr algn="ctr" rtl="0" eaLnBrk="0" fontAlgn="base" hangingPunct="0">
        <a:spcBef>
          <a:spcPct val="0"/>
        </a:spcBef>
        <a:spcAft>
          <a:spcPct val="0"/>
        </a:spcAft>
        <a:defRPr sz="4000">
          <a:solidFill>
            <a:schemeClr val="bg1"/>
          </a:solidFill>
          <a:latin typeface="Gill Sans MT" pitchFamily="32" charset="0"/>
        </a:defRPr>
      </a:lvl5pPr>
      <a:lvl6pPr marL="457200" algn="ctr" rtl="0" fontAlgn="base">
        <a:spcBef>
          <a:spcPct val="0"/>
        </a:spcBef>
        <a:spcAft>
          <a:spcPct val="0"/>
        </a:spcAft>
        <a:defRPr sz="4000">
          <a:solidFill>
            <a:schemeClr val="bg1"/>
          </a:solidFill>
          <a:latin typeface="Gill Sans MT" pitchFamily="32" charset="0"/>
        </a:defRPr>
      </a:lvl6pPr>
      <a:lvl7pPr marL="914400" algn="ctr" rtl="0" fontAlgn="base">
        <a:spcBef>
          <a:spcPct val="0"/>
        </a:spcBef>
        <a:spcAft>
          <a:spcPct val="0"/>
        </a:spcAft>
        <a:defRPr sz="4000">
          <a:solidFill>
            <a:schemeClr val="bg1"/>
          </a:solidFill>
          <a:latin typeface="Gill Sans MT" pitchFamily="32" charset="0"/>
        </a:defRPr>
      </a:lvl7pPr>
      <a:lvl8pPr marL="1371600" algn="ctr" rtl="0" fontAlgn="base">
        <a:spcBef>
          <a:spcPct val="0"/>
        </a:spcBef>
        <a:spcAft>
          <a:spcPct val="0"/>
        </a:spcAft>
        <a:defRPr sz="4000">
          <a:solidFill>
            <a:schemeClr val="bg1"/>
          </a:solidFill>
          <a:latin typeface="Gill Sans MT" pitchFamily="32" charset="0"/>
        </a:defRPr>
      </a:lvl8pPr>
      <a:lvl9pPr marL="1828800" algn="ctr" rtl="0" fontAlgn="base">
        <a:spcBef>
          <a:spcPct val="0"/>
        </a:spcBef>
        <a:spcAft>
          <a:spcPct val="0"/>
        </a:spcAft>
        <a:defRPr sz="4000">
          <a:solidFill>
            <a:schemeClr val="bg1"/>
          </a:solidFill>
          <a:latin typeface="Gill Sans MT" pitchFamily="32"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Gill Sans MT"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FF9900"/>
          </a:solidFill>
          <a:latin typeface="Gill Sans MT"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6902450" y="6481763"/>
            <a:ext cx="2133600" cy="476250"/>
          </a:xfrm>
          <a:prstGeom prst="rect">
            <a:avLst/>
          </a:prstGeom>
          <a:noFill/>
          <a:ln w="9525">
            <a:noFill/>
            <a:miter lim="800000"/>
            <a:headEnd/>
            <a:tailEnd/>
          </a:ln>
        </p:spPr>
        <p:txBody>
          <a:bodyPr/>
          <a:lstStyle/>
          <a:p>
            <a:pPr algn="r"/>
            <a:fld id="{C013C26A-567B-4847-B4D3-B5BF3396B78A}" type="slidenum">
              <a:rPr lang="en-US" sz="1600">
                <a:solidFill>
                  <a:schemeClr val="bg1"/>
                </a:solidFill>
                <a:latin typeface="Arial Black" pitchFamily="34" charset="0"/>
              </a:rPr>
              <a:pPr algn="r"/>
              <a:t>1</a:t>
            </a:fld>
            <a:endParaRPr lang="en-US" sz="1600">
              <a:solidFill>
                <a:schemeClr val="bg1"/>
              </a:solidFill>
              <a:latin typeface="Arial Black" pitchFamily="34" charset="0"/>
            </a:endParaRPr>
          </a:p>
        </p:txBody>
      </p:sp>
      <p:sp>
        <p:nvSpPr>
          <p:cNvPr id="6147" name="Line 5"/>
          <p:cNvSpPr>
            <a:spLocks noChangeShapeType="1"/>
          </p:cNvSpPr>
          <p:nvPr/>
        </p:nvSpPr>
        <p:spPr bwMode="auto">
          <a:xfrm>
            <a:off x="0" y="6381750"/>
            <a:ext cx="9180513" cy="0"/>
          </a:xfrm>
          <a:prstGeom prst="line">
            <a:avLst/>
          </a:prstGeom>
          <a:noFill/>
          <a:ln w="9525">
            <a:solidFill>
              <a:schemeClr val="bg1"/>
            </a:solidFill>
            <a:round/>
            <a:headEnd/>
            <a:tailEnd/>
          </a:ln>
        </p:spPr>
        <p:txBody>
          <a:bodyPr/>
          <a:lstStyle/>
          <a:p>
            <a:endParaRPr lang="en-US"/>
          </a:p>
        </p:txBody>
      </p:sp>
      <p:sp>
        <p:nvSpPr>
          <p:cNvPr id="6148" name="Rectangle 8"/>
          <p:cNvSpPr>
            <a:spLocks noChangeArrowheads="1"/>
          </p:cNvSpPr>
          <p:nvPr/>
        </p:nvSpPr>
        <p:spPr bwMode="auto">
          <a:xfrm>
            <a:off x="179388" y="2781300"/>
            <a:ext cx="8856662" cy="1754188"/>
          </a:xfrm>
          <a:prstGeom prst="rect">
            <a:avLst/>
          </a:prstGeom>
          <a:noFill/>
          <a:ln w="9525" algn="ctr">
            <a:noFill/>
            <a:miter lim="800000"/>
            <a:headEnd/>
            <a:tailEnd/>
          </a:ln>
        </p:spPr>
        <p:txBody>
          <a:bodyPr>
            <a:spAutoFit/>
          </a:bodyPr>
          <a:lstStyle/>
          <a:p>
            <a:pPr algn="ctr"/>
            <a:r>
              <a:rPr lang="en-US" sz="2800" b="1"/>
              <a:t>Combatting Trafficking in Persons (CTiP)</a:t>
            </a:r>
          </a:p>
          <a:p>
            <a:endParaRPr lang="en-US" sz="2000"/>
          </a:p>
          <a:p>
            <a:pPr algn="ctr"/>
            <a:r>
              <a:rPr lang="en-US" sz="2000" b="1">
                <a:solidFill>
                  <a:srgbClr val="4E81BC"/>
                </a:solidFill>
              </a:rPr>
              <a:t>Regional Support Office – The Bali Process</a:t>
            </a:r>
          </a:p>
          <a:p>
            <a:pPr algn="ctr"/>
            <a:endParaRPr lang="en-US" sz="2000" b="1">
              <a:solidFill>
                <a:srgbClr val="4E81BC"/>
              </a:solidFill>
            </a:endParaRPr>
          </a:p>
          <a:p>
            <a:pPr algn="ctr"/>
            <a:r>
              <a:rPr lang="en-US" sz="2000" b="1">
                <a:solidFill>
                  <a:srgbClr val="4E81BC"/>
                </a:solidFill>
              </a:rPr>
              <a:t>27 September 2013</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Placeholder 2"/>
          <p:cNvSpPr>
            <a:spLocks noGrp="1"/>
          </p:cNvSpPr>
          <p:nvPr>
            <p:ph type="body" sz="quarter" idx="10"/>
          </p:nvPr>
        </p:nvSpPr>
        <p:spPr bwMode="auto">
          <a:xfrm>
            <a:off x="347663" y="1268413"/>
            <a:ext cx="8496300" cy="3960812"/>
          </a:xfrm>
          <a:noFill/>
          <a:ln>
            <a:miter lim="800000"/>
            <a:headEnd/>
            <a:tailEnd/>
          </a:ln>
        </p:spPr>
        <p:txBody>
          <a:bodyPr vert="horz" wrap="square" lIns="91440" tIns="45720" rIns="91440" bIns="45720" numCol="1" anchor="t" anchorCtr="0" compatLnSpc="1">
            <a:prstTxWarp prst="textNoShape">
              <a:avLst/>
            </a:prstTxWarp>
          </a:bodyPr>
          <a:lstStyle/>
          <a:p>
            <a:pPr>
              <a:spcBef>
                <a:spcPct val="0"/>
              </a:spcBef>
              <a:spcAft>
                <a:spcPts val="1200"/>
              </a:spcAft>
            </a:pPr>
            <a:r>
              <a:rPr lang="en-GB" sz="2400" smtClean="0">
                <a:solidFill>
                  <a:schemeClr val="tx1"/>
                </a:solidFill>
              </a:rPr>
              <a:t>A </a:t>
            </a:r>
            <a:r>
              <a:rPr lang="en-GB" sz="2400" b="1" u="sng" smtClean="0">
                <a:solidFill>
                  <a:schemeClr val="tx1"/>
                </a:solidFill>
              </a:rPr>
              <a:t>working group addressing trafficking in persons </a:t>
            </a:r>
            <a:r>
              <a:rPr lang="en-GB" sz="2400" smtClean="0">
                <a:solidFill>
                  <a:schemeClr val="tx1"/>
                </a:solidFill>
              </a:rPr>
              <a:t>issues is to be established.  The new working  group should:</a:t>
            </a:r>
          </a:p>
          <a:p>
            <a:pPr lvl="1">
              <a:spcBef>
                <a:spcPct val="0"/>
              </a:spcBef>
              <a:spcAft>
                <a:spcPts val="1200"/>
              </a:spcAft>
            </a:pPr>
            <a:r>
              <a:rPr lang="en-GB" sz="2400" smtClean="0">
                <a:solidFill>
                  <a:schemeClr val="tx1"/>
                </a:solidFill>
              </a:rPr>
              <a:t>explore the extent to which the issue of labour trafficking affected Bali Process States </a:t>
            </a:r>
          </a:p>
          <a:p>
            <a:pPr lvl="1">
              <a:spcBef>
                <a:spcPct val="0"/>
              </a:spcBef>
              <a:spcAft>
                <a:spcPts val="1200"/>
              </a:spcAft>
            </a:pPr>
            <a:r>
              <a:rPr lang="en-GB" sz="2400" smtClean="0">
                <a:solidFill>
                  <a:schemeClr val="tx1"/>
                </a:solidFill>
              </a:rPr>
              <a:t>identify avenues for cooperation to address the issue </a:t>
            </a:r>
          </a:p>
          <a:p>
            <a:pPr lvl="1">
              <a:spcBef>
                <a:spcPct val="0"/>
              </a:spcBef>
              <a:spcAft>
                <a:spcPts val="1200"/>
              </a:spcAft>
            </a:pPr>
            <a:r>
              <a:rPr lang="en-GB" sz="2400" smtClean="0">
                <a:solidFill>
                  <a:schemeClr val="tx1"/>
                </a:solidFill>
              </a:rPr>
              <a:t>work with a range of community, industry, private sector groups and relevant RCPs in implementing future activities.</a:t>
            </a:r>
          </a:p>
          <a:p>
            <a:endParaRPr lang="en-US" sz="2400" smtClean="0">
              <a:solidFill>
                <a:schemeClr val="tx1"/>
              </a:solidFill>
            </a:endParaRPr>
          </a:p>
        </p:txBody>
      </p:sp>
      <p:sp>
        <p:nvSpPr>
          <p:cNvPr id="15363" name="TextBox 3"/>
          <p:cNvSpPr txBox="1">
            <a:spLocks noChangeArrowheads="1"/>
          </p:cNvSpPr>
          <p:nvPr/>
        </p:nvSpPr>
        <p:spPr bwMode="auto">
          <a:xfrm>
            <a:off x="468313" y="115888"/>
            <a:ext cx="7991475" cy="523875"/>
          </a:xfrm>
          <a:prstGeom prst="rect">
            <a:avLst/>
          </a:prstGeom>
          <a:noFill/>
          <a:ln w="9525">
            <a:noFill/>
            <a:miter lim="800000"/>
            <a:headEnd/>
            <a:tailEnd/>
          </a:ln>
        </p:spPr>
        <p:txBody>
          <a:bodyPr>
            <a:spAutoFit/>
          </a:bodyPr>
          <a:lstStyle/>
          <a:p>
            <a:pPr algn="ctr"/>
            <a:r>
              <a:rPr lang="en-US" sz="2800" b="1">
                <a:solidFill>
                  <a:srgbClr val="4E81BC"/>
                </a:solidFill>
                <a:latin typeface="Gill Sans MT" pitchFamily="34" charset="0"/>
              </a:rPr>
              <a:t>Statements related to combating  CTiP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2"/>
          <p:cNvSpPr>
            <a:spLocks noGrp="1"/>
          </p:cNvSpPr>
          <p:nvPr>
            <p:ph type="body" sz="quarter" idx="10"/>
          </p:nvPr>
        </p:nvSpPr>
        <p:spPr bwMode="auto">
          <a:xfrm>
            <a:off x="0" y="2708275"/>
            <a:ext cx="9120188" cy="576263"/>
          </a:xfrm>
          <a:noFill/>
          <a:ln>
            <a:miter lim="800000"/>
            <a:headEnd/>
            <a:tailEnd/>
          </a:ln>
        </p:spPr>
        <p:txBody>
          <a:bodyPr vert="horz" wrap="square" lIns="91440" tIns="45720" rIns="91440" bIns="45720" numCol="1" anchor="t" anchorCtr="0" compatLnSpc="1">
            <a:prstTxWarp prst="textNoShape">
              <a:avLst/>
            </a:prstTxWarp>
          </a:bodyPr>
          <a:lstStyle/>
          <a:p>
            <a:pPr marL="0" indent="0" algn="ctr">
              <a:buFont typeface="Arial" charset="0"/>
              <a:buNone/>
            </a:pPr>
            <a:r>
              <a:rPr lang="en-GB" smtClean="0">
                <a:solidFill>
                  <a:schemeClr val="tx1"/>
                </a:solidFill>
              </a:rPr>
              <a:t>3. </a:t>
            </a:r>
            <a:r>
              <a:rPr lang="en-AU" smtClean="0">
                <a:solidFill>
                  <a:schemeClr val="tx1"/>
                </a:solidFill>
              </a:rPr>
              <a:t>The role of the RSO and potential areas of intervention in CTiP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ChangeArrowheads="1"/>
          </p:cNvSpPr>
          <p:nvPr/>
        </p:nvSpPr>
        <p:spPr bwMode="auto">
          <a:xfrm>
            <a:off x="381000" y="115888"/>
            <a:ext cx="8382000" cy="523875"/>
          </a:xfrm>
          <a:prstGeom prst="rect">
            <a:avLst/>
          </a:prstGeom>
          <a:noFill/>
          <a:ln w="9525">
            <a:noFill/>
            <a:miter lim="800000"/>
            <a:headEnd/>
            <a:tailEnd/>
          </a:ln>
        </p:spPr>
        <p:txBody>
          <a:bodyPr>
            <a:spAutoFit/>
          </a:bodyPr>
          <a:lstStyle/>
          <a:p>
            <a:pPr algn="ctr"/>
            <a:r>
              <a:rPr lang="en-US" sz="2800" b="1">
                <a:solidFill>
                  <a:srgbClr val="4E81BC"/>
                </a:solidFill>
                <a:latin typeface="Gill Sans MT" pitchFamily="34" charset="0"/>
              </a:rPr>
              <a:t>The Regional Support Office (RSO)</a:t>
            </a:r>
          </a:p>
        </p:txBody>
      </p:sp>
      <p:sp>
        <p:nvSpPr>
          <p:cNvPr id="10243" name="Text Placeholder 2"/>
          <p:cNvSpPr>
            <a:spLocks noGrp="1"/>
          </p:cNvSpPr>
          <p:nvPr>
            <p:ph type="body" sz="quarter" idx="10"/>
          </p:nvPr>
        </p:nvSpPr>
        <p:spPr bwMode="auto">
          <a:xfrm>
            <a:off x="347663" y="1123950"/>
            <a:ext cx="8496300" cy="4752975"/>
          </a:xfrm>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p>
            <a:pPr marL="0" indent="0">
              <a:spcBef>
                <a:spcPts val="0"/>
              </a:spcBef>
              <a:spcAft>
                <a:spcPts val="600"/>
              </a:spcAft>
              <a:buFont typeface="Arial" charset="0"/>
              <a:buNone/>
              <a:defRPr/>
            </a:pPr>
            <a:r>
              <a:rPr lang="en-US" sz="2800" b="1" dirty="0" smtClean="0">
                <a:solidFill>
                  <a:srgbClr val="4E81BC"/>
                </a:solidFill>
              </a:rPr>
              <a:t>Purpose</a:t>
            </a:r>
            <a:endParaRPr lang="en-US" sz="2800" dirty="0" smtClean="0">
              <a:solidFill>
                <a:srgbClr val="000000"/>
              </a:solidFill>
            </a:endParaRPr>
          </a:p>
          <a:p>
            <a:pPr marL="285750" indent="-285750" algn="just">
              <a:spcBef>
                <a:spcPts val="0"/>
              </a:spcBef>
              <a:spcAft>
                <a:spcPts val="1200"/>
              </a:spcAft>
              <a:buFont typeface="Arial" pitchFamily="34" charset="0"/>
              <a:buChar char="•"/>
              <a:defRPr/>
            </a:pPr>
            <a:r>
              <a:rPr lang="en-US" sz="2800" dirty="0" smtClean="0">
                <a:solidFill>
                  <a:srgbClr val="000000"/>
                </a:solidFill>
              </a:rPr>
              <a:t>To facilitate the operationalization of the </a:t>
            </a:r>
            <a:r>
              <a:rPr lang="en-US" sz="2800" i="1" dirty="0" smtClean="0">
                <a:solidFill>
                  <a:srgbClr val="000000"/>
                </a:solidFill>
              </a:rPr>
              <a:t>Regional Cooperation Framework </a:t>
            </a:r>
            <a:r>
              <a:rPr lang="en-US" sz="2800" dirty="0" smtClean="0">
                <a:solidFill>
                  <a:srgbClr val="000000"/>
                </a:solidFill>
              </a:rPr>
              <a:t>(RCF) to reduce irregular migration in the Asia and Pacific region. </a:t>
            </a:r>
          </a:p>
          <a:p>
            <a:pPr marL="285750" indent="-285750" algn="just">
              <a:spcBef>
                <a:spcPts val="0"/>
              </a:spcBef>
              <a:spcAft>
                <a:spcPts val="1200"/>
              </a:spcAft>
              <a:buFont typeface="Arial" pitchFamily="34" charset="0"/>
              <a:buChar char="•"/>
              <a:defRPr/>
            </a:pPr>
            <a:r>
              <a:rPr lang="en-US" sz="2800" dirty="0" smtClean="0">
                <a:solidFill>
                  <a:srgbClr val="000000"/>
                </a:solidFill>
              </a:rPr>
              <a:t>To support and strengthen practical cooperation on refugee protection and international migration, including human trafficking and smuggling, and other components of migration management in the region. </a:t>
            </a:r>
            <a:endParaRPr lang="en-US" sz="2800" dirty="0" smtClean="0"/>
          </a:p>
          <a:p>
            <a:pPr marL="114300" indent="0">
              <a:buFont typeface="Arial" charset="0"/>
              <a:buNone/>
              <a:defRPr/>
            </a:pPr>
            <a:endParaRPr lang="en-US" sz="2800" dirty="0" smtClean="0">
              <a:solidFill>
                <a:schemeClr val="tx1"/>
              </a:solidFill>
            </a:endParaRPr>
          </a:p>
        </p:txBody>
      </p:sp>
      <p:sp>
        <p:nvSpPr>
          <p:cNvPr id="17412" name="Slide Number Placeholder 8"/>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pPr algn="r"/>
            <a:fld id="{60D46468-3BE5-4BFE-909A-A1D72175D652}" type="slidenum">
              <a:rPr lang="en-US"/>
              <a:pPr algn="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8"/>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pPr algn="r"/>
            <a:fld id="{8A189AD2-396D-4DED-83AA-A7B82778DCDD}" type="slidenum">
              <a:rPr lang="en-US"/>
              <a:pPr algn="r"/>
              <a:t>13</a:t>
            </a:fld>
            <a:endParaRPr lang="en-US"/>
          </a:p>
        </p:txBody>
      </p:sp>
      <p:sp>
        <p:nvSpPr>
          <p:cNvPr id="18435" name="TextBox 7"/>
          <p:cNvSpPr txBox="1">
            <a:spLocks noChangeArrowheads="1"/>
          </p:cNvSpPr>
          <p:nvPr/>
        </p:nvSpPr>
        <p:spPr bwMode="auto">
          <a:xfrm>
            <a:off x="468313" y="115888"/>
            <a:ext cx="7991475" cy="523875"/>
          </a:xfrm>
          <a:prstGeom prst="rect">
            <a:avLst/>
          </a:prstGeom>
          <a:noFill/>
          <a:ln w="9525">
            <a:noFill/>
            <a:miter lim="800000"/>
            <a:headEnd/>
            <a:tailEnd/>
          </a:ln>
        </p:spPr>
        <p:txBody>
          <a:bodyPr>
            <a:spAutoFit/>
          </a:bodyPr>
          <a:lstStyle/>
          <a:p>
            <a:pPr algn="ctr"/>
            <a:r>
              <a:rPr lang="en-US" sz="2800" b="1">
                <a:solidFill>
                  <a:srgbClr val="4E81BC"/>
                </a:solidFill>
                <a:latin typeface="Gill Sans MT" pitchFamily="34" charset="0"/>
              </a:rPr>
              <a:t>Agreed Activities by Bali Process Members</a:t>
            </a:r>
          </a:p>
        </p:txBody>
      </p:sp>
      <p:sp>
        <p:nvSpPr>
          <p:cNvPr id="20484" name="TextBox 4"/>
          <p:cNvSpPr txBox="1">
            <a:spLocks noChangeArrowheads="1"/>
          </p:cNvSpPr>
          <p:nvPr/>
        </p:nvSpPr>
        <p:spPr bwMode="auto">
          <a:xfrm>
            <a:off x="468313" y="968375"/>
            <a:ext cx="8280400" cy="5124450"/>
          </a:xfrm>
          <a:prstGeom prst="rect">
            <a:avLst/>
          </a:prstGeom>
          <a:noFill/>
          <a:ln>
            <a:noFill/>
          </a:ln>
          <a:extLst>
            <a:ext uri="{909E8E84-426E-40DD-AFC4-6F175D3DCCD1}"/>
            <a:ext uri="{91240B29-F687-4F45-9708-019B960494DF}"/>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defRPr/>
            </a:pPr>
            <a:r>
              <a:rPr lang="en-US" sz="2800" dirty="0" smtClean="0">
                <a:latin typeface="Gill Sans MT" pitchFamily="34" charset="0"/>
              </a:rPr>
              <a:t>The RSO has been tasked by the Bali Process to :</a:t>
            </a:r>
          </a:p>
          <a:p>
            <a:pPr marL="0" indent="0">
              <a:defRPr/>
            </a:pPr>
            <a:endParaRPr lang="en-US" sz="2000" dirty="0" smtClean="0">
              <a:latin typeface="Gill Sans MT" pitchFamily="34" charset="0"/>
            </a:endParaRPr>
          </a:p>
          <a:p>
            <a:pPr marL="514350" indent="-514350">
              <a:spcAft>
                <a:spcPts val="600"/>
              </a:spcAft>
              <a:buFont typeface="+mj-lt"/>
              <a:buAutoNum type="romanUcPeriod"/>
              <a:defRPr/>
            </a:pPr>
            <a:r>
              <a:rPr lang="en-US" sz="2400" dirty="0" smtClean="0">
                <a:solidFill>
                  <a:srgbClr val="000000"/>
                </a:solidFill>
                <a:latin typeface="Gill Sans MT" pitchFamily="34" charset="0"/>
              </a:rPr>
              <a:t>Support technical </a:t>
            </a:r>
            <a:r>
              <a:rPr lang="en-US" sz="2400" dirty="0">
                <a:solidFill>
                  <a:srgbClr val="000000"/>
                </a:solidFill>
                <a:latin typeface="Gill Sans MT" pitchFamily="34" charset="0"/>
              </a:rPr>
              <a:t>training and assistance on victims of trafficking protection, law enforcement and international co-operation</a:t>
            </a:r>
            <a:r>
              <a:rPr lang="en-US" sz="2400" dirty="0" smtClean="0">
                <a:solidFill>
                  <a:srgbClr val="000000"/>
                </a:solidFill>
                <a:latin typeface="Gill Sans MT" pitchFamily="34" charset="0"/>
              </a:rPr>
              <a:t>.</a:t>
            </a:r>
            <a:endParaRPr lang="en-US" sz="2400" dirty="0">
              <a:solidFill>
                <a:srgbClr val="000000"/>
              </a:solidFill>
              <a:latin typeface="Gill Sans MT" pitchFamily="34" charset="0"/>
            </a:endParaRPr>
          </a:p>
          <a:p>
            <a:pPr marL="514350" indent="-514350">
              <a:spcAft>
                <a:spcPts val="600"/>
              </a:spcAft>
              <a:buFont typeface="+mj-lt"/>
              <a:buAutoNum type="romanUcPeriod"/>
              <a:defRPr/>
            </a:pPr>
            <a:r>
              <a:rPr lang="en-US" sz="2400" dirty="0" smtClean="0">
                <a:solidFill>
                  <a:srgbClr val="000000"/>
                </a:solidFill>
                <a:latin typeface="Gill Sans MT" pitchFamily="34" charset="0"/>
              </a:rPr>
              <a:t>Identify and disseminate best </a:t>
            </a:r>
            <a:r>
              <a:rPr lang="en-US" sz="2400" dirty="0">
                <a:solidFill>
                  <a:srgbClr val="000000"/>
                </a:solidFill>
                <a:latin typeface="Gill Sans MT" pitchFamily="34" charset="0"/>
              </a:rPr>
              <a:t>practices on protection of refugees and victims of trafficking in persons and international migration</a:t>
            </a:r>
            <a:r>
              <a:rPr lang="en-US" sz="2400" dirty="0" smtClean="0">
                <a:solidFill>
                  <a:srgbClr val="000000"/>
                </a:solidFill>
                <a:latin typeface="Gill Sans MT" pitchFamily="34" charset="0"/>
              </a:rPr>
              <a:t>.</a:t>
            </a:r>
            <a:endParaRPr lang="en-US" sz="2400" dirty="0">
              <a:solidFill>
                <a:srgbClr val="000000"/>
              </a:solidFill>
              <a:latin typeface="Gill Sans MT" pitchFamily="34" charset="0"/>
            </a:endParaRPr>
          </a:p>
          <a:p>
            <a:pPr marL="514350" indent="-514350">
              <a:spcAft>
                <a:spcPts val="600"/>
              </a:spcAft>
              <a:buFont typeface="+mj-lt"/>
              <a:buAutoNum type="romanUcPeriod"/>
              <a:defRPr/>
            </a:pPr>
            <a:r>
              <a:rPr lang="en-US" sz="2400" dirty="0" smtClean="0">
                <a:solidFill>
                  <a:srgbClr val="000000"/>
                </a:solidFill>
                <a:latin typeface="Gill Sans MT" pitchFamily="34" charset="0"/>
              </a:rPr>
              <a:t>Support </a:t>
            </a:r>
            <a:r>
              <a:rPr lang="en-US" sz="2400" dirty="0">
                <a:solidFill>
                  <a:srgbClr val="000000"/>
                </a:solidFill>
                <a:latin typeface="Gill Sans MT" pitchFamily="34" charset="0"/>
              </a:rPr>
              <a:t>the </a:t>
            </a:r>
            <a:r>
              <a:rPr lang="en-US" sz="2400" dirty="0" smtClean="0">
                <a:solidFill>
                  <a:srgbClr val="000000"/>
                </a:solidFill>
                <a:latin typeface="Gill Sans MT" pitchFamily="34" charset="0"/>
              </a:rPr>
              <a:t>harmonization </a:t>
            </a:r>
            <a:r>
              <a:rPr lang="en-US" sz="2400" dirty="0">
                <a:solidFill>
                  <a:srgbClr val="000000"/>
                </a:solidFill>
                <a:latin typeface="Gill Sans MT" pitchFamily="34" charset="0"/>
              </a:rPr>
              <a:t>of national legislation on migrant smuggling and trafficking in persons. </a:t>
            </a:r>
            <a:endParaRPr lang="en-US" sz="2400" dirty="0" smtClean="0">
              <a:latin typeface="Gill Sans MT" pitchFamily="34" charset="0"/>
            </a:endParaRPr>
          </a:p>
          <a:p>
            <a:pPr marL="0" indent="0" eaLnBrk="1" hangingPunct="1">
              <a:spcAft>
                <a:spcPts val="600"/>
              </a:spcAft>
              <a:defRPr/>
            </a:pPr>
            <a:r>
              <a:rPr lang="en-US" sz="2400" dirty="0">
                <a:latin typeface="Gill Sans MT" pitchFamily="34" charset="0"/>
              </a:rPr>
              <a:t>T</a:t>
            </a:r>
            <a:r>
              <a:rPr lang="en-US" sz="2400" dirty="0" smtClean="0">
                <a:latin typeface="Gill Sans MT" pitchFamily="34" charset="0"/>
              </a:rPr>
              <a:t>he RSO has drafted concept notes in order to explore different options for implementation in consultation with Bali Process members.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0"/>
          <p:cNvSpPr txBox="1">
            <a:spLocks noChangeArrowheads="1"/>
          </p:cNvSpPr>
          <p:nvPr/>
        </p:nvSpPr>
        <p:spPr bwMode="auto">
          <a:xfrm>
            <a:off x="431800" y="2927350"/>
            <a:ext cx="8172450" cy="1006475"/>
          </a:xfrm>
          <a:prstGeom prst="rect">
            <a:avLst/>
          </a:prstGeom>
          <a:noFill/>
          <a:ln w="9525" algn="ctr">
            <a:noFill/>
            <a:miter lim="800000"/>
            <a:headEnd/>
            <a:tailEnd/>
          </a:ln>
        </p:spPr>
        <p:txBody>
          <a:bodyPr>
            <a:spAutoFit/>
          </a:bodyPr>
          <a:lstStyle/>
          <a:p>
            <a:pPr algn="ctr"/>
            <a:r>
              <a:rPr lang="en-GB" sz="6000">
                <a:solidFill>
                  <a:schemeClr val="accent1"/>
                </a:solidFill>
                <a:latin typeface="Gill Sans MT" pitchFamily="34" charset="0"/>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8"/>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pPr algn="r"/>
            <a:fld id="{5F82AA0C-73CB-4079-BFA0-B9DA9BBC7E89}" type="slidenum">
              <a:rPr lang="en-US"/>
              <a:pPr algn="r"/>
              <a:t>2</a:t>
            </a:fld>
            <a:endParaRPr lang="en-US"/>
          </a:p>
        </p:txBody>
      </p:sp>
      <p:sp>
        <p:nvSpPr>
          <p:cNvPr id="3" name="Rectangle 2"/>
          <p:cNvSpPr/>
          <p:nvPr/>
        </p:nvSpPr>
        <p:spPr>
          <a:xfrm>
            <a:off x="381000" y="2133600"/>
            <a:ext cx="8534400" cy="1016000"/>
          </a:xfrm>
          <a:prstGeom prst="rect">
            <a:avLst/>
          </a:prstGeom>
        </p:spPr>
        <p:txBody>
          <a:bodyPr>
            <a:spAutoFit/>
          </a:bodyPr>
          <a:lstStyle/>
          <a:p>
            <a:pPr marL="457200" indent="-457200">
              <a:buFontTx/>
              <a:buChar char="•"/>
              <a:defRPr/>
            </a:pPr>
            <a:endParaRPr lang="en-US" sz="2000" dirty="0"/>
          </a:p>
          <a:p>
            <a:pPr marL="457200" indent="-457200">
              <a:buFontTx/>
              <a:buChar char="•"/>
              <a:defRPr/>
            </a:pPr>
            <a:endParaRPr lang="en-US" sz="2000" dirty="0"/>
          </a:p>
          <a:p>
            <a:pPr>
              <a:lnSpc>
                <a:spcPct val="80000"/>
              </a:lnSpc>
              <a:defRPr/>
            </a:pPr>
            <a:endParaRPr lang="en-US" sz="2500" dirty="0">
              <a:solidFill>
                <a:srgbClr val="000066"/>
              </a:solidFill>
            </a:endParaRPr>
          </a:p>
        </p:txBody>
      </p:sp>
      <p:sp>
        <p:nvSpPr>
          <p:cNvPr id="7172" name="TextBox 7"/>
          <p:cNvSpPr txBox="1">
            <a:spLocks noChangeArrowheads="1"/>
          </p:cNvSpPr>
          <p:nvPr/>
        </p:nvSpPr>
        <p:spPr bwMode="auto">
          <a:xfrm>
            <a:off x="179388" y="115888"/>
            <a:ext cx="8280400" cy="523875"/>
          </a:xfrm>
          <a:prstGeom prst="rect">
            <a:avLst/>
          </a:prstGeom>
          <a:noFill/>
          <a:ln w="9525">
            <a:noFill/>
            <a:miter lim="800000"/>
            <a:headEnd/>
            <a:tailEnd/>
          </a:ln>
        </p:spPr>
        <p:txBody>
          <a:bodyPr>
            <a:spAutoFit/>
          </a:bodyPr>
          <a:lstStyle/>
          <a:p>
            <a:pPr algn="ctr"/>
            <a:r>
              <a:rPr lang="en-GB" sz="2800" b="1">
                <a:solidFill>
                  <a:srgbClr val="4E81BC"/>
                </a:solidFill>
                <a:latin typeface="Gill Sans MT" pitchFamily="34" charset="0"/>
              </a:rPr>
              <a:t>Objectives of the meeting today</a:t>
            </a:r>
          </a:p>
        </p:txBody>
      </p:sp>
      <p:sp>
        <p:nvSpPr>
          <p:cNvPr id="19461" name="TextBox 1"/>
          <p:cNvSpPr txBox="1">
            <a:spLocks noChangeArrowheads="1"/>
          </p:cNvSpPr>
          <p:nvPr/>
        </p:nvSpPr>
        <p:spPr bwMode="auto">
          <a:xfrm>
            <a:off x="611188" y="1196975"/>
            <a:ext cx="7848600" cy="4524375"/>
          </a:xfrm>
          <a:prstGeom prst="rect">
            <a:avLst/>
          </a:prstGeom>
          <a:noFill/>
          <a:ln>
            <a:noFill/>
          </a:ln>
          <a:extLst>
            <a:ext uri="{909E8E84-426E-40DD-AFC4-6F175D3DCCD1}"/>
            <a:ext uri="{91240B29-F687-4F45-9708-019B960494DF}"/>
          </a:extLst>
        </p:spPr>
        <p:txBody>
          <a:bodyPr>
            <a:spAutoFit/>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 typeface="Arial" charset="0"/>
              <a:buChar char="•"/>
              <a:defRPr/>
            </a:pPr>
            <a:r>
              <a:rPr lang="en-US" sz="2400" dirty="0" smtClean="0">
                <a:latin typeface="Gill Sans MT" pitchFamily="34" charset="0"/>
              </a:rPr>
              <a:t>Reach a better understanding of current initiatives in addressing trafficking issues in Asia and the Pacific.</a:t>
            </a:r>
          </a:p>
          <a:p>
            <a:pPr>
              <a:buFont typeface="Arial" charset="0"/>
              <a:buChar char="•"/>
              <a:defRPr/>
            </a:pPr>
            <a:endParaRPr lang="en-US" sz="2400" dirty="0" smtClean="0">
              <a:latin typeface="Gill Sans MT" pitchFamily="34" charset="0"/>
            </a:endParaRPr>
          </a:p>
          <a:p>
            <a:pPr>
              <a:buFont typeface="Arial" charset="0"/>
              <a:buChar char="•"/>
              <a:defRPr/>
            </a:pPr>
            <a:r>
              <a:rPr lang="en-US" sz="2400" dirty="0" smtClean="0">
                <a:latin typeface="Gill Sans MT" pitchFamily="34" charset="0"/>
              </a:rPr>
              <a:t>Identify gaps in efforts and difficulties in combatting trafficking in the region, in particular with regard to regional training activities.</a:t>
            </a:r>
          </a:p>
          <a:p>
            <a:pPr>
              <a:buFont typeface="Arial" charset="0"/>
              <a:buChar char="•"/>
              <a:defRPr/>
            </a:pPr>
            <a:endParaRPr lang="en-US" sz="2400" dirty="0" smtClean="0">
              <a:latin typeface="Gill Sans MT" pitchFamily="34" charset="0"/>
            </a:endParaRPr>
          </a:p>
          <a:p>
            <a:pPr>
              <a:buFont typeface="Arial" charset="0"/>
              <a:buChar char="•"/>
              <a:defRPr/>
            </a:pPr>
            <a:r>
              <a:rPr lang="en-US" sz="2400" dirty="0" smtClean="0">
                <a:latin typeface="Gill Sans MT" pitchFamily="34" charset="0"/>
              </a:rPr>
              <a:t>Delineate where the RSO can add value in supporting on-going initiatives or engaging in new activities.</a:t>
            </a:r>
          </a:p>
          <a:p>
            <a:pPr marL="0" indent="0">
              <a:defRPr/>
            </a:pPr>
            <a:endParaRPr lang="en-US" sz="2400" dirty="0" smtClean="0">
              <a:latin typeface="Gill Sans MT" pitchFamily="34" charset="0"/>
            </a:endParaRPr>
          </a:p>
          <a:p>
            <a:pPr>
              <a:buFont typeface="Arial" charset="0"/>
              <a:buChar char="•"/>
              <a:defRPr/>
            </a:pPr>
            <a:r>
              <a:rPr lang="en-US" sz="2400" dirty="0" smtClean="0">
                <a:latin typeface="Gill Sans MT" pitchFamily="34" charset="0"/>
              </a:rPr>
              <a:t>Provide recommendations on way forward to the Bali Process Working Group on Trafficking to be established.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2"/>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B9489109-9B0F-4A96-A61F-3C69DAFA10F4}" type="slidenum">
              <a:rPr lang="zh-CN" altLang="en-US" sz="1200">
                <a:solidFill>
                  <a:srgbClr val="000000"/>
                </a:solidFill>
                <a:latin typeface="Arial Black" pitchFamily="34" charset="0"/>
              </a:rPr>
              <a:pPr algn="r"/>
              <a:t>3</a:t>
            </a:fld>
            <a:endParaRPr lang="en-US" altLang="zh-CN" sz="1200">
              <a:solidFill>
                <a:srgbClr val="000000"/>
              </a:solidFill>
              <a:latin typeface="Arial Black" pitchFamily="34" charset="0"/>
            </a:endParaRPr>
          </a:p>
        </p:txBody>
      </p:sp>
      <p:sp>
        <p:nvSpPr>
          <p:cNvPr id="8195" name="Content Placeholder 2"/>
          <p:cNvSpPr>
            <a:spLocks noGrp="1"/>
          </p:cNvSpPr>
          <p:nvPr>
            <p:ph type="body" sz="quarter" idx="10"/>
          </p:nvPr>
        </p:nvSpPr>
        <p:spPr bwMode="auto">
          <a:xfrm>
            <a:off x="468313" y="1052513"/>
            <a:ext cx="8423275" cy="4824412"/>
          </a:xfrm>
          <a:noFill/>
          <a:ln>
            <a:miter lim="800000"/>
            <a:headEnd/>
            <a:tailEnd/>
          </a:ln>
        </p:spPr>
        <p:txBody>
          <a:bodyPr vert="horz" wrap="square" lIns="91440" tIns="45720" rIns="91440" bIns="45720" numCol="1" anchor="t" anchorCtr="0" compatLnSpc="1">
            <a:prstTxWarp prst="textNoShape">
              <a:avLst/>
            </a:prstTxWarp>
          </a:bodyPr>
          <a:lstStyle/>
          <a:p>
            <a:pPr marL="457200" indent="-457200" algn="just" eaLnBrk="1" hangingPunct="1">
              <a:spcBef>
                <a:spcPct val="0"/>
              </a:spcBef>
              <a:spcAft>
                <a:spcPts val="1200"/>
              </a:spcAft>
              <a:buSzPct val="105000"/>
              <a:buFont typeface="Calibri" pitchFamily="34" charset="0"/>
              <a:buAutoNum type="arabicPeriod"/>
            </a:pPr>
            <a:endParaRPr lang="en-AU" sz="2800" smtClean="0">
              <a:solidFill>
                <a:schemeClr val="tx1"/>
              </a:solidFill>
            </a:endParaRPr>
          </a:p>
          <a:p>
            <a:pPr marL="457200" indent="-457200" algn="just" eaLnBrk="1" hangingPunct="1">
              <a:spcBef>
                <a:spcPct val="0"/>
              </a:spcBef>
              <a:spcAft>
                <a:spcPts val="1200"/>
              </a:spcAft>
              <a:buSzPct val="105000"/>
              <a:buFont typeface="Calibri" pitchFamily="34" charset="0"/>
              <a:buAutoNum type="arabicPeriod"/>
            </a:pPr>
            <a:r>
              <a:rPr lang="en-AU" sz="2800" smtClean="0">
                <a:solidFill>
                  <a:schemeClr val="tx1"/>
                </a:solidFill>
              </a:rPr>
              <a:t>The Bali Process and its efforts in combating trafficking to date </a:t>
            </a:r>
            <a:endParaRPr lang="en-GB" sz="800" smtClean="0">
              <a:solidFill>
                <a:schemeClr val="tx1"/>
              </a:solidFill>
            </a:endParaRPr>
          </a:p>
          <a:p>
            <a:pPr marL="457200" indent="-457200" eaLnBrk="1" hangingPunct="1">
              <a:spcBef>
                <a:spcPct val="0"/>
              </a:spcBef>
              <a:spcAft>
                <a:spcPts val="1200"/>
              </a:spcAft>
              <a:buSzPct val="105000"/>
              <a:buFont typeface="Wingdings" pitchFamily="2" charset="2"/>
              <a:buAutoNum type="arabicPeriod"/>
            </a:pPr>
            <a:r>
              <a:rPr lang="en-US" sz="2800" smtClean="0">
                <a:solidFill>
                  <a:schemeClr val="tx1"/>
                </a:solidFill>
              </a:rPr>
              <a:t>A new impetus: Recommendations from the Bali Process 10</a:t>
            </a:r>
            <a:r>
              <a:rPr lang="en-US" sz="2800" baseline="30000" smtClean="0">
                <a:solidFill>
                  <a:schemeClr val="tx1"/>
                </a:solidFill>
              </a:rPr>
              <a:t>th</a:t>
            </a:r>
            <a:r>
              <a:rPr lang="en-US" sz="2800" smtClean="0">
                <a:solidFill>
                  <a:schemeClr val="tx1"/>
                </a:solidFill>
              </a:rPr>
              <a:t> Anniversary and Fifth Ministerial Meeting (April 2013)</a:t>
            </a:r>
            <a:endParaRPr lang="en-AU" sz="800" smtClean="0">
              <a:solidFill>
                <a:schemeClr val="tx1"/>
              </a:solidFill>
            </a:endParaRPr>
          </a:p>
          <a:p>
            <a:pPr marL="457200" indent="-457200" eaLnBrk="1" hangingPunct="1">
              <a:spcBef>
                <a:spcPct val="0"/>
              </a:spcBef>
              <a:spcAft>
                <a:spcPts val="1200"/>
              </a:spcAft>
              <a:buSzPct val="105000"/>
              <a:buFont typeface="Wingdings" pitchFamily="2" charset="2"/>
              <a:buAutoNum type="arabicPeriod"/>
            </a:pPr>
            <a:r>
              <a:rPr lang="en-AU" sz="2800" smtClean="0">
                <a:solidFill>
                  <a:schemeClr val="tx1"/>
                </a:solidFill>
              </a:rPr>
              <a:t>The role of the RSO and potential areas of intervention in CTiP</a:t>
            </a:r>
            <a:endParaRPr lang="en-AU" sz="800" smtClean="0">
              <a:solidFill>
                <a:schemeClr val="tx1"/>
              </a:solidFill>
            </a:endParaRPr>
          </a:p>
        </p:txBody>
      </p:sp>
      <p:sp>
        <p:nvSpPr>
          <p:cNvPr id="5123" name="Title 1"/>
          <p:cNvSpPr>
            <a:spLocks noGrp="1"/>
          </p:cNvSpPr>
          <p:nvPr>
            <p:ph type="title" idx="4294967295"/>
          </p:nvPr>
        </p:nvSpPr>
        <p:spPr>
          <a:xfrm>
            <a:off x="250825" y="115888"/>
            <a:ext cx="8713788" cy="596900"/>
          </a:xfrm>
          <a:prstGeom prst="rect">
            <a:avLst/>
          </a:prstGeom>
        </p:spPr>
        <p:txBody>
          <a:bodyPr/>
          <a:lstStyle/>
          <a:p>
            <a:pPr eaLnBrk="1" hangingPunct="1">
              <a:defRPr/>
            </a:pPr>
            <a:r>
              <a:rPr lang="en-US" altLang="zh-CN" sz="3600" b="1" dirty="0" smtClean="0">
                <a:solidFill>
                  <a:schemeClr val="tx1"/>
                </a:solidFill>
                <a:latin typeface="+mn-lt"/>
              </a:rPr>
              <a:t>Content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0" y="2636838"/>
            <a:ext cx="9120188" cy="1081087"/>
          </a:xfrm>
        </p:spPr>
        <p:txBody>
          <a:bodyPr/>
          <a:lstStyle/>
          <a:p>
            <a:pPr marL="0" indent="0" algn="ctr">
              <a:buFont typeface="Arial" charset="0"/>
              <a:buNone/>
              <a:defRPr/>
            </a:pPr>
            <a:r>
              <a:rPr lang="en-AU" dirty="0" smtClean="0">
                <a:solidFill>
                  <a:schemeClr val="tx1"/>
                </a:solidFill>
              </a:rPr>
              <a:t> 1. </a:t>
            </a:r>
            <a:r>
              <a:rPr lang="en-AU" dirty="0">
                <a:solidFill>
                  <a:schemeClr val="tx1"/>
                </a:solidFill>
              </a:rPr>
              <a:t>The Bali Process and its efforts in combatting trafficking to date </a:t>
            </a:r>
          </a:p>
          <a:p>
            <a:pPr>
              <a:defRPr/>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ChangeArrowheads="1"/>
          </p:cNvSpPr>
          <p:nvPr/>
        </p:nvSpPr>
        <p:spPr bwMode="auto">
          <a:xfrm>
            <a:off x="381000" y="115888"/>
            <a:ext cx="8382000" cy="523875"/>
          </a:xfrm>
          <a:prstGeom prst="rect">
            <a:avLst/>
          </a:prstGeom>
          <a:noFill/>
          <a:ln w="9525">
            <a:noFill/>
            <a:miter lim="800000"/>
            <a:headEnd/>
            <a:tailEnd/>
          </a:ln>
        </p:spPr>
        <p:txBody>
          <a:bodyPr>
            <a:spAutoFit/>
          </a:bodyPr>
          <a:lstStyle/>
          <a:p>
            <a:pPr algn="ctr"/>
            <a:r>
              <a:rPr lang="en-US" sz="2800" b="1">
                <a:solidFill>
                  <a:srgbClr val="4E81BC"/>
                </a:solidFill>
                <a:latin typeface="Gill Sans MT" pitchFamily="34" charset="0"/>
              </a:rPr>
              <a:t>The Bali Process</a:t>
            </a:r>
          </a:p>
        </p:txBody>
      </p:sp>
      <p:sp>
        <p:nvSpPr>
          <p:cNvPr id="9219" name="Text Placeholder 2"/>
          <p:cNvSpPr>
            <a:spLocks noGrp="1"/>
          </p:cNvSpPr>
          <p:nvPr>
            <p:ph type="body" sz="quarter" idx="10"/>
          </p:nvPr>
        </p:nvSpPr>
        <p:spPr bwMode="auto">
          <a:xfrm>
            <a:off x="347663" y="1268413"/>
            <a:ext cx="8496300" cy="5040312"/>
          </a:xfrm>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p>
            <a:pPr marL="0" indent="0">
              <a:lnSpc>
                <a:spcPct val="90000"/>
              </a:lnSpc>
              <a:buClr>
                <a:srgbClr val="000066"/>
              </a:buClr>
              <a:buFont typeface="Arial" charset="0"/>
              <a:buNone/>
              <a:defRPr/>
            </a:pPr>
            <a:r>
              <a:rPr lang="en-US" sz="2800" dirty="0" smtClean="0">
                <a:solidFill>
                  <a:schemeClr val="tx1"/>
                </a:solidFill>
              </a:rPr>
              <a:t>Bali Process People Smuggling, Trafficking in Persons and Related Transnational Crime</a:t>
            </a:r>
          </a:p>
          <a:p>
            <a:pPr marL="457200" indent="-457200">
              <a:lnSpc>
                <a:spcPct val="90000"/>
              </a:lnSpc>
              <a:buClr>
                <a:srgbClr val="000066"/>
              </a:buClr>
              <a:defRPr/>
            </a:pPr>
            <a:r>
              <a:rPr lang="en-US" sz="2600" dirty="0" smtClean="0">
                <a:solidFill>
                  <a:schemeClr val="tx1"/>
                </a:solidFill>
              </a:rPr>
              <a:t>Established in 2002 following first Regional Ministerial Conference in Bali</a:t>
            </a:r>
          </a:p>
          <a:p>
            <a:pPr marL="457200" indent="-457200">
              <a:lnSpc>
                <a:spcPct val="90000"/>
              </a:lnSpc>
              <a:buClr>
                <a:srgbClr val="000066"/>
              </a:buClr>
              <a:defRPr/>
            </a:pPr>
            <a:r>
              <a:rPr lang="en-US" sz="2600" dirty="0" smtClean="0">
                <a:solidFill>
                  <a:schemeClr val="tx1"/>
                </a:solidFill>
              </a:rPr>
              <a:t>Co-Chaired by the Governments of Australia &amp; Indonesia</a:t>
            </a:r>
          </a:p>
          <a:p>
            <a:pPr marL="457200" indent="-457200">
              <a:lnSpc>
                <a:spcPct val="110000"/>
              </a:lnSpc>
              <a:buClr>
                <a:srgbClr val="000066"/>
              </a:buClr>
              <a:defRPr/>
            </a:pPr>
            <a:r>
              <a:rPr lang="en-US" sz="2600" dirty="0" smtClean="0">
                <a:solidFill>
                  <a:schemeClr val="tx1"/>
                </a:solidFill>
              </a:rPr>
              <a:t>48 members (including 45 states; IOM, UNHCR and UNODC), 29 observers (including 19 observer countries; 11 International Agencies) </a:t>
            </a:r>
          </a:p>
          <a:p>
            <a:pPr marL="0" indent="0">
              <a:lnSpc>
                <a:spcPct val="110000"/>
              </a:lnSpc>
              <a:buClr>
                <a:srgbClr val="000066"/>
              </a:buClr>
              <a:buFont typeface="Arial" charset="0"/>
              <a:buNone/>
              <a:defRPr/>
            </a:pPr>
            <a:r>
              <a:rPr lang="en-US" sz="2800" u="sng" dirty="0" smtClean="0">
                <a:solidFill>
                  <a:schemeClr val="tx1"/>
                </a:solidFill>
              </a:rPr>
              <a:t>Role:</a:t>
            </a:r>
            <a:r>
              <a:rPr lang="en-US" sz="2800" dirty="0" smtClean="0">
                <a:solidFill>
                  <a:schemeClr val="tx1"/>
                </a:solidFill>
              </a:rPr>
              <a:t>  To facilitate</a:t>
            </a:r>
            <a:r>
              <a:rPr lang="en-US" sz="2800" dirty="0" smtClean="0"/>
              <a:t> </a:t>
            </a:r>
            <a:r>
              <a:rPr lang="en-US" sz="2800" dirty="0">
                <a:solidFill>
                  <a:schemeClr val="tx1"/>
                </a:solidFill>
              </a:rPr>
              <a:t>regional cooperation to prevent people </a:t>
            </a:r>
            <a:r>
              <a:rPr lang="en-US" sz="2800" dirty="0" smtClean="0">
                <a:solidFill>
                  <a:schemeClr val="tx1"/>
                </a:solidFill>
              </a:rPr>
              <a:t>smuggling </a:t>
            </a:r>
            <a:r>
              <a:rPr lang="en-US" sz="2800" dirty="0">
                <a:solidFill>
                  <a:schemeClr val="tx1"/>
                </a:solidFill>
              </a:rPr>
              <a:t>and trafficking in </a:t>
            </a:r>
            <a:r>
              <a:rPr lang="en-US" sz="2800" dirty="0" smtClean="0">
                <a:solidFill>
                  <a:schemeClr val="tx1"/>
                </a:solidFill>
              </a:rPr>
              <a:t>persons.</a:t>
            </a:r>
          </a:p>
        </p:txBody>
      </p:sp>
      <p:sp>
        <p:nvSpPr>
          <p:cNvPr id="10244" name="Slide Number Placeholder 8"/>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pPr algn="r"/>
            <a:fld id="{9C14857B-F61D-408F-9A4B-52504E3AD729}" type="slidenum">
              <a:rPr lang="en-US"/>
              <a:pPr algn="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8"/>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pPr algn="r"/>
            <a:fld id="{5A0D62B6-F309-4007-8EE1-EE9088353BB9}" type="slidenum">
              <a:rPr lang="en-US"/>
              <a:pPr algn="r"/>
              <a:t>6</a:t>
            </a:fld>
            <a:endParaRPr lang="en-US"/>
          </a:p>
        </p:txBody>
      </p:sp>
      <p:sp>
        <p:nvSpPr>
          <p:cNvPr id="3" name="Rectangle 2"/>
          <p:cNvSpPr/>
          <p:nvPr/>
        </p:nvSpPr>
        <p:spPr>
          <a:xfrm>
            <a:off x="381000" y="2133600"/>
            <a:ext cx="8534400" cy="1016000"/>
          </a:xfrm>
          <a:prstGeom prst="rect">
            <a:avLst/>
          </a:prstGeom>
        </p:spPr>
        <p:txBody>
          <a:bodyPr>
            <a:spAutoFit/>
          </a:bodyPr>
          <a:lstStyle/>
          <a:p>
            <a:pPr marL="457200" indent="-457200">
              <a:buFontTx/>
              <a:buChar char="•"/>
              <a:defRPr/>
            </a:pPr>
            <a:endParaRPr lang="en-US" sz="2000" dirty="0"/>
          </a:p>
          <a:p>
            <a:pPr marL="457200" indent="-457200">
              <a:buFontTx/>
              <a:buChar char="•"/>
              <a:defRPr/>
            </a:pPr>
            <a:endParaRPr lang="en-US" sz="2000" dirty="0"/>
          </a:p>
          <a:p>
            <a:pPr>
              <a:lnSpc>
                <a:spcPct val="80000"/>
              </a:lnSpc>
              <a:defRPr/>
            </a:pPr>
            <a:endParaRPr lang="en-US" sz="2500" dirty="0">
              <a:solidFill>
                <a:srgbClr val="000066"/>
              </a:solidFill>
            </a:endParaRPr>
          </a:p>
        </p:txBody>
      </p:sp>
      <p:sp>
        <p:nvSpPr>
          <p:cNvPr id="11268" name="Rectangle 1"/>
          <p:cNvSpPr>
            <a:spLocks noChangeArrowheads="1"/>
          </p:cNvSpPr>
          <p:nvPr/>
        </p:nvSpPr>
        <p:spPr bwMode="auto">
          <a:xfrm>
            <a:off x="304800" y="1268413"/>
            <a:ext cx="8610600" cy="1784350"/>
          </a:xfrm>
          <a:prstGeom prst="rect">
            <a:avLst/>
          </a:prstGeom>
          <a:noFill/>
          <a:ln w="9525">
            <a:noFill/>
            <a:miter lim="800000"/>
            <a:headEnd/>
            <a:tailEnd/>
          </a:ln>
        </p:spPr>
        <p:txBody>
          <a:bodyPr>
            <a:spAutoFit/>
          </a:bodyPr>
          <a:lstStyle/>
          <a:p>
            <a:endParaRPr lang="en-US" sz="2200"/>
          </a:p>
          <a:p>
            <a:endParaRPr lang="en-US" sz="2200" i="1"/>
          </a:p>
          <a:p>
            <a:endParaRPr lang="en-US" sz="2200"/>
          </a:p>
          <a:p>
            <a:endParaRPr lang="en-US" sz="2200"/>
          </a:p>
          <a:p>
            <a:endParaRPr lang="en-US" sz="2200"/>
          </a:p>
        </p:txBody>
      </p:sp>
      <p:sp>
        <p:nvSpPr>
          <p:cNvPr id="11269" name="TextBox 7"/>
          <p:cNvSpPr txBox="1">
            <a:spLocks noChangeArrowheads="1"/>
          </p:cNvSpPr>
          <p:nvPr/>
        </p:nvSpPr>
        <p:spPr bwMode="auto">
          <a:xfrm>
            <a:off x="468313" y="115888"/>
            <a:ext cx="7991475" cy="523875"/>
          </a:xfrm>
          <a:prstGeom prst="rect">
            <a:avLst/>
          </a:prstGeom>
          <a:noFill/>
          <a:ln w="9525">
            <a:noFill/>
            <a:miter lim="800000"/>
            <a:headEnd/>
            <a:tailEnd/>
          </a:ln>
        </p:spPr>
        <p:txBody>
          <a:bodyPr>
            <a:spAutoFit/>
          </a:bodyPr>
          <a:lstStyle/>
          <a:p>
            <a:pPr algn="ctr"/>
            <a:r>
              <a:rPr lang="en-US" sz="2800" b="1">
                <a:solidFill>
                  <a:srgbClr val="4E81BC"/>
                </a:solidFill>
                <a:latin typeface="Gill Sans MT" pitchFamily="34" charset="0"/>
              </a:rPr>
              <a:t>Bali Process: CTiP Activities 2003-2012</a:t>
            </a:r>
          </a:p>
        </p:txBody>
      </p:sp>
      <p:sp>
        <p:nvSpPr>
          <p:cNvPr id="2" name="TextBox 1"/>
          <p:cNvSpPr txBox="1"/>
          <p:nvPr/>
        </p:nvSpPr>
        <p:spPr>
          <a:xfrm>
            <a:off x="250825" y="925513"/>
            <a:ext cx="8353425" cy="6032500"/>
          </a:xfrm>
          <a:prstGeom prst="rect">
            <a:avLst/>
          </a:prstGeom>
          <a:noFill/>
        </p:spPr>
        <p:txBody>
          <a:bodyPr>
            <a:spAutoFit/>
          </a:bodyPr>
          <a:lstStyle/>
          <a:p>
            <a:pPr marL="285750" indent="-285750" algn="just">
              <a:spcAft>
                <a:spcPts val="1200"/>
              </a:spcAft>
              <a:buFont typeface="Arial" pitchFamily="34" charset="0"/>
              <a:buChar char="•"/>
              <a:defRPr/>
            </a:pPr>
            <a:r>
              <a:rPr lang="en-US" sz="2400" dirty="0">
                <a:latin typeface="Gill Sans MT" pitchFamily="34" charset="0"/>
              </a:rPr>
              <a:t>Workshops/seminars and meetings for technical experts, government officials and NGO community on the issues of prevention, protection and prosecution of trafficking in persons and the on the ratification and implementation of the UNTOC;</a:t>
            </a:r>
            <a:endParaRPr lang="en-GB" sz="2400" dirty="0">
              <a:latin typeface="Gill Sans MT" pitchFamily="34" charset="0"/>
            </a:endParaRPr>
          </a:p>
          <a:p>
            <a:pPr marL="285750" indent="-285750" algn="just">
              <a:spcAft>
                <a:spcPts val="1200"/>
              </a:spcAft>
              <a:buFont typeface="Arial" pitchFamily="34" charset="0"/>
              <a:buChar char="•"/>
              <a:defRPr/>
            </a:pPr>
            <a:r>
              <a:rPr lang="en-US" sz="2400" dirty="0">
                <a:latin typeface="Gill Sans MT" pitchFamily="34" charset="0"/>
              </a:rPr>
              <a:t>Facilitating cooperation between law enforcement agencies in targeting people smugglers and traffickers in the region;</a:t>
            </a:r>
          </a:p>
          <a:p>
            <a:pPr marL="285750" indent="-285750" algn="just">
              <a:spcAft>
                <a:spcPts val="1200"/>
              </a:spcAft>
              <a:buFont typeface="Arial" pitchFamily="34" charset="0"/>
              <a:buChar char="•"/>
              <a:defRPr/>
            </a:pPr>
            <a:r>
              <a:rPr lang="en-US" sz="2400" dirty="0">
                <a:latin typeface="Gill Sans MT" pitchFamily="34" charset="0"/>
              </a:rPr>
              <a:t>Facilitating the development of National Action Plans to Eradicate Trafficking in Persons;</a:t>
            </a:r>
          </a:p>
          <a:p>
            <a:pPr marL="342900" indent="-342900" algn="just">
              <a:spcAft>
                <a:spcPts val="1200"/>
              </a:spcAft>
              <a:buFont typeface="Arial" pitchFamily="34" charset="0"/>
              <a:buChar char="•"/>
              <a:defRPr/>
            </a:pPr>
            <a:r>
              <a:rPr lang="en-US" sz="2400" dirty="0">
                <a:latin typeface="Gill Sans MT" pitchFamily="34" charset="0"/>
              </a:rPr>
              <a:t>Exchange with other RCPs on harmonizing anti-trafficking legislation;</a:t>
            </a:r>
            <a:endParaRPr lang="en-GB" sz="2400" dirty="0">
              <a:latin typeface="Gill Sans MT" pitchFamily="34" charset="0"/>
            </a:endParaRPr>
          </a:p>
          <a:p>
            <a:pPr marL="342900" indent="-342900" algn="just">
              <a:spcAft>
                <a:spcPts val="1200"/>
              </a:spcAft>
              <a:buFont typeface="Arial" pitchFamily="34" charset="0"/>
              <a:buChar char="•"/>
              <a:defRPr/>
            </a:pPr>
            <a:r>
              <a:rPr lang="en-US" sz="2400" dirty="0">
                <a:latin typeface="Gill Sans MT" pitchFamily="34" charset="0"/>
              </a:rPr>
              <a:t>Facilitating the exchange of information on government policy and best practice in addressing victims of human trafficking;</a:t>
            </a:r>
          </a:p>
          <a:p>
            <a:pPr marL="285750" indent="-285750">
              <a:buFont typeface="Arial" pitchFamily="34" charset="0"/>
              <a:buChar char="•"/>
              <a:defRPr/>
            </a:pPr>
            <a:endParaRPr lang="en-GB" sz="2400" dirty="0">
              <a:latin typeface="Gill Sans MT" pitchFamily="34" charset="0"/>
            </a:endParaRPr>
          </a:p>
          <a:p>
            <a:pPr>
              <a:defRPr/>
            </a:pPr>
            <a:endParaRPr lang="en-GB" sz="2400" dirty="0">
              <a:latin typeface="Gill Sans MT"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3"/>
          <p:cNvSpPr>
            <a:spLocks noGrp="1"/>
          </p:cNvSpPr>
          <p:nvPr>
            <p:ph type="body" sz="quarter" idx="10"/>
          </p:nvPr>
        </p:nvSpPr>
        <p:spPr bwMode="auto">
          <a:xfrm>
            <a:off x="0" y="2708275"/>
            <a:ext cx="9120188" cy="936625"/>
          </a:xfrm>
          <a:noFill/>
          <a:ln>
            <a:miter lim="800000"/>
            <a:headEnd/>
            <a:tailEnd/>
          </a:ln>
        </p:spPr>
        <p:txBody>
          <a:bodyPr vert="horz" wrap="square" lIns="91440" tIns="45720" rIns="91440" bIns="45720" numCol="1" anchor="t" anchorCtr="0" compatLnSpc="1">
            <a:prstTxWarp prst="textNoShape">
              <a:avLst/>
            </a:prstTxWarp>
          </a:bodyPr>
          <a:lstStyle/>
          <a:p>
            <a:pPr marL="0" indent="0" algn="ctr">
              <a:buFont typeface="Arial" charset="0"/>
              <a:buNone/>
            </a:pPr>
            <a:r>
              <a:rPr lang="en-US" sz="2800" smtClean="0">
                <a:solidFill>
                  <a:schemeClr val="tx1"/>
                </a:solidFill>
              </a:rPr>
              <a:t>2.  A new impetus: Recommendations from the Bali Process 10th Anniversary and Fifth Ministerial Meeting (April 2013)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8"/>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pPr algn="r"/>
            <a:fld id="{9D8F2D90-CD64-431E-84F1-7B6C41E51E38}" type="slidenum">
              <a:rPr lang="en-US"/>
              <a:pPr algn="r"/>
              <a:t>8</a:t>
            </a:fld>
            <a:endParaRPr lang="en-US"/>
          </a:p>
        </p:txBody>
      </p:sp>
      <p:sp>
        <p:nvSpPr>
          <p:cNvPr id="13315" name="Rectangle 2"/>
          <p:cNvSpPr>
            <a:spLocks noChangeArrowheads="1"/>
          </p:cNvSpPr>
          <p:nvPr/>
        </p:nvSpPr>
        <p:spPr bwMode="auto">
          <a:xfrm>
            <a:off x="342900" y="1141413"/>
            <a:ext cx="8534400" cy="4016375"/>
          </a:xfrm>
          <a:prstGeom prst="rect">
            <a:avLst/>
          </a:prstGeom>
          <a:noFill/>
          <a:ln w="9525">
            <a:noFill/>
            <a:miter lim="800000"/>
            <a:headEnd/>
            <a:tailEnd/>
          </a:ln>
        </p:spPr>
        <p:txBody>
          <a:bodyPr>
            <a:spAutoFit/>
          </a:bodyPr>
          <a:lstStyle/>
          <a:p>
            <a:pPr marL="342900" indent="-342900">
              <a:spcAft>
                <a:spcPts val="600"/>
              </a:spcAft>
              <a:buFont typeface="Arial" charset="0"/>
              <a:buChar char="•"/>
            </a:pPr>
            <a:r>
              <a:rPr lang="en-US" sz="2400">
                <a:latin typeface="Gill Sans MT" pitchFamily="34" charset="0"/>
              </a:rPr>
              <a:t>Strengthen dialogue and information exchange on TiP issues including through the use of the Bali process website secure portal;</a:t>
            </a:r>
          </a:p>
          <a:p>
            <a:pPr marL="342900" indent="-342900">
              <a:spcAft>
                <a:spcPts val="600"/>
              </a:spcAft>
              <a:buFont typeface="Arial" charset="0"/>
              <a:buChar char="•"/>
            </a:pPr>
            <a:r>
              <a:rPr lang="en-US" sz="2400">
                <a:latin typeface="Gill Sans MT" pitchFamily="34" charset="0"/>
              </a:rPr>
              <a:t>More effective and coordinated responses to prevent TiP, investigate and prosecute perpetrators, and protect and assist Victims of Trafficking (VoT);</a:t>
            </a:r>
          </a:p>
          <a:p>
            <a:pPr marL="342900" indent="-342900">
              <a:spcAft>
                <a:spcPts val="600"/>
              </a:spcAft>
              <a:buFont typeface="Arial" charset="0"/>
              <a:buChar char="•"/>
            </a:pPr>
            <a:r>
              <a:rPr lang="en-US" sz="2400">
                <a:latin typeface="Gill Sans MT" pitchFamily="34" charset="0"/>
              </a:rPr>
              <a:t>Strengthen the international and regional cooperation in the criminal justice response to trafficking;</a:t>
            </a:r>
          </a:p>
          <a:p>
            <a:pPr marL="342900" indent="-342900">
              <a:spcAft>
                <a:spcPts val="600"/>
              </a:spcAft>
              <a:buFont typeface="Arial" charset="0"/>
              <a:buChar char="•"/>
            </a:pPr>
            <a:r>
              <a:rPr lang="en-US" sz="2400">
                <a:latin typeface="Gill Sans MT" pitchFamily="34" charset="0"/>
              </a:rPr>
              <a:t>Increasing engagement with experts from civil society and the private sector;</a:t>
            </a:r>
          </a:p>
        </p:txBody>
      </p:sp>
      <p:sp>
        <p:nvSpPr>
          <p:cNvPr id="13316" name="Rectangle 1"/>
          <p:cNvSpPr>
            <a:spLocks noChangeArrowheads="1"/>
          </p:cNvSpPr>
          <p:nvPr/>
        </p:nvSpPr>
        <p:spPr bwMode="auto">
          <a:xfrm>
            <a:off x="304800" y="1268413"/>
            <a:ext cx="8610600" cy="1784350"/>
          </a:xfrm>
          <a:prstGeom prst="rect">
            <a:avLst/>
          </a:prstGeom>
          <a:noFill/>
          <a:ln w="9525">
            <a:noFill/>
            <a:miter lim="800000"/>
            <a:headEnd/>
            <a:tailEnd/>
          </a:ln>
        </p:spPr>
        <p:txBody>
          <a:bodyPr>
            <a:spAutoFit/>
          </a:bodyPr>
          <a:lstStyle/>
          <a:p>
            <a:endParaRPr lang="en-US" sz="2200"/>
          </a:p>
          <a:p>
            <a:endParaRPr lang="en-US" sz="2200" i="1"/>
          </a:p>
          <a:p>
            <a:endParaRPr lang="en-US" sz="2200"/>
          </a:p>
          <a:p>
            <a:endParaRPr lang="en-US" sz="2200"/>
          </a:p>
          <a:p>
            <a:endParaRPr lang="en-US" sz="2200"/>
          </a:p>
        </p:txBody>
      </p:sp>
      <p:sp>
        <p:nvSpPr>
          <p:cNvPr id="13317" name="TextBox 7"/>
          <p:cNvSpPr txBox="1">
            <a:spLocks noChangeArrowheads="1"/>
          </p:cNvSpPr>
          <p:nvPr/>
        </p:nvSpPr>
        <p:spPr bwMode="auto">
          <a:xfrm>
            <a:off x="179388" y="-26988"/>
            <a:ext cx="8736012" cy="830263"/>
          </a:xfrm>
          <a:prstGeom prst="rect">
            <a:avLst/>
          </a:prstGeom>
          <a:noFill/>
          <a:ln w="9525">
            <a:noFill/>
            <a:miter lim="800000"/>
            <a:headEnd/>
            <a:tailEnd/>
          </a:ln>
        </p:spPr>
        <p:txBody>
          <a:bodyPr>
            <a:spAutoFit/>
          </a:bodyPr>
          <a:lstStyle/>
          <a:p>
            <a:pPr algn="ctr"/>
            <a:r>
              <a:rPr lang="en-US" sz="2400" b="1">
                <a:solidFill>
                  <a:srgbClr val="4E81BC"/>
                </a:solidFill>
                <a:latin typeface="Gill Sans MT" pitchFamily="34" charset="0"/>
              </a:rPr>
              <a:t>Priorities identified at the 10</a:t>
            </a:r>
            <a:r>
              <a:rPr lang="en-US" sz="2400" b="1" baseline="30000">
                <a:solidFill>
                  <a:srgbClr val="4E81BC"/>
                </a:solidFill>
                <a:latin typeface="Gill Sans MT" pitchFamily="34" charset="0"/>
              </a:rPr>
              <a:t>th</a:t>
            </a:r>
            <a:r>
              <a:rPr lang="en-US" sz="2400" b="1">
                <a:solidFill>
                  <a:srgbClr val="4E81BC"/>
                </a:solidFill>
                <a:latin typeface="Gill Sans MT" pitchFamily="34" charset="0"/>
              </a:rPr>
              <a:t> Anniversary </a:t>
            </a:r>
          </a:p>
          <a:p>
            <a:pPr algn="ctr"/>
            <a:r>
              <a:rPr lang="en-US" sz="2400" b="1">
                <a:solidFill>
                  <a:srgbClr val="4E81BC"/>
                </a:solidFill>
                <a:latin typeface="Gill Sans MT" pitchFamily="34" charset="0"/>
              </a:rPr>
              <a:t>of the Bali Process 2012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2"/>
          <p:cNvSpPr>
            <a:spLocks noGrp="1"/>
          </p:cNvSpPr>
          <p:nvPr>
            <p:ph type="body" sz="quarter" idx="10"/>
          </p:nvPr>
        </p:nvSpPr>
        <p:spPr bwMode="auto">
          <a:xfrm>
            <a:off x="347663" y="981075"/>
            <a:ext cx="8496300" cy="3960813"/>
          </a:xfrm>
          <a:noFill/>
          <a:ln>
            <a:miter lim="800000"/>
            <a:headEnd/>
            <a:tailEnd/>
          </a:ln>
        </p:spPr>
        <p:txBody>
          <a:bodyPr vert="horz" wrap="square" lIns="91440" tIns="45720" rIns="91440" bIns="45720" numCol="1" anchor="t" anchorCtr="0" compatLnSpc="1">
            <a:prstTxWarp prst="textNoShape">
              <a:avLst/>
            </a:prstTxWarp>
          </a:bodyPr>
          <a:lstStyle/>
          <a:p>
            <a:pPr>
              <a:spcBef>
                <a:spcPct val="0"/>
              </a:spcBef>
              <a:spcAft>
                <a:spcPts val="1200"/>
              </a:spcAft>
            </a:pPr>
            <a:r>
              <a:rPr lang="en-US" sz="2400" smtClean="0">
                <a:solidFill>
                  <a:schemeClr val="tx1"/>
                </a:solidFill>
              </a:rPr>
              <a:t>Policy guides to be developed in order to assist policy makers and practitioners to criminalize people smuggling and trafficking in persons. </a:t>
            </a:r>
          </a:p>
          <a:p>
            <a:pPr>
              <a:spcBef>
                <a:spcPct val="0"/>
              </a:spcBef>
              <a:spcAft>
                <a:spcPts val="1200"/>
              </a:spcAft>
            </a:pPr>
            <a:r>
              <a:rPr lang="en-US" sz="2400" smtClean="0">
                <a:solidFill>
                  <a:schemeClr val="tx1"/>
                </a:solidFill>
              </a:rPr>
              <a:t>Bali Process members are committed to increasing efforts to combat people smuggling and trafficking in persons, including by:  </a:t>
            </a:r>
          </a:p>
          <a:p>
            <a:pPr lvl="1"/>
            <a:r>
              <a:rPr lang="en-US" sz="2400" smtClean="0">
                <a:solidFill>
                  <a:schemeClr val="tx1"/>
                </a:solidFill>
              </a:rPr>
              <a:t>enhancing and implementing national legislation;</a:t>
            </a:r>
          </a:p>
          <a:p>
            <a:pPr lvl="1"/>
            <a:r>
              <a:rPr lang="en-US" sz="2400" smtClean="0">
                <a:solidFill>
                  <a:schemeClr val="tx1"/>
                </a:solidFill>
              </a:rPr>
              <a:t>strengthening interagency cooperation;</a:t>
            </a:r>
          </a:p>
          <a:p>
            <a:pPr lvl="1"/>
            <a:r>
              <a:rPr lang="en-US" sz="2400" smtClean="0">
                <a:solidFill>
                  <a:schemeClr val="tx1"/>
                </a:solidFill>
              </a:rPr>
              <a:t>building greater consistency in legal regimes;</a:t>
            </a:r>
          </a:p>
          <a:p>
            <a:pPr lvl="1"/>
            <a:r>
              <a:rPr lang="en-US" sz="2400" smtClean="0">
                <a:solidFill>
                  <a:schemeClr val="tx1"/>
                </a:solidFill>
              </a:rPr>
              <a:t>strengthening law enforcement mechanisms and cooperation and immigration systems. </a:t>
            </a:r>
          </a:p>
          <a:p>
            <a:endParaRPr lang="en-GB" sz="2000" smtClean="0">
              <a:solidFill>
                <a:schemeClr val="tx1"/>
              </a:solidFill>
            </a:endParaRPr>
          </a:p>
        </p:txBody>
      </p:sp>
      <p:sp>
        <p:nvSpPr>
          <p:cNvPr id="14339" name="TextBox 3"/>
          <p:cNvSpPr txBox="1">
            <a:spLocks noChangeArrowheads="1"/>
          </p:cNvSpPr>
          <p:nvPr/>
        </p:nvSpPr>
        <p:spPr bwMode="auto">
          <a:xfrm>
            <a:off x="0" y="115888"/>
            <a:ext cx="9144000" cy="461962"/>
          </a:xfrm>
          <a:prstGeom prst="rect">
            <a:avLst/>
          </a:prstGeom>
          <a:noFill/>
          <a:ln w="9525">
            <a:noFill/>
            <a:miter lim="800000"/>
            <a:headEnd/>
            <a:tailEnd/>
          </a:ln>
        </p:spPr>
        <p:txBody>
          <a:bodyPr>
            <a:spAutoFit/>
          </a:bodyPr>
          <a:lstStyle/>
          <a:p>
            <a:pPr algn="ctr"/>
            <a:r>
              <a:rPr lang="en-US" sz="2400" b="1">
                <a:solidFill>
                  <a:srgbClr val="4E81BC"/>
                </a:solidFill>
                <a:latin typeface="Gill Sans MT" pitchFamily="34" charset="0"/>
              </a:rPr>
              <a:t>5</a:t>
            </a:r>
            <a:r>
              <a:rPr lang="en-US" sz="2400" b="1" baseline="30000">
                <a:solidFill>
                  <a:srgbClr val="4E81BC"/>
                </a:solidFill>
                <a:latin typeface="Gill Sans MT" pitchFamily="34" charset="0"/>
              </a:rPr>
              <a:t>th</a:t>
            </a:r>
            <a:r>
              <a:rPr lang="en-US" sz="2400" b="1">
                <a:solidFill>
                  <a:srgbClr val="4E81BC"/>
                </a:solidFill>
                <a:latin typeface="Gill Sans MT" pitchFamily="34" charset="0"/>
              </a:rPr>
              <a:t> Ministerial: Recommendations related to combatting  CTiP</a:t>
            </a:r>
          </a:p>
        </p:txBody>
      </p:sp>
    </p:spTree>
  </p:cSld>
  <p:clrMapOvr>
    <a:masterClrMapping/>
  </p:clrMapOvr>
</p:sld>
</file>

<file path=ppt/theme/theme1.xml><?xml version="1.0" encoding="utf-8"?>
<a:theme xmlns:a="http://schemas.openxmlformats.org/drawingml/2006/main" name="Content Mast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6A02968-ED06-481C-9608-22F834CAABCF}"/>
</file>

<file path=customXml/itemProps2.xml><?xml version="1.0" encoding="utf-8"?>
<ds:datastoreItem xmlns:ds="http://schemas.openxmlformats.org/officeDocument/2006/customXml" ds:itemID="{3B3D1863-EC2B-4C1B-A4B7-C0F6FF42FFBD}"/>
</file>

<file path=customXml/itemProps3.xml><?xml version="1.0" encoding="utf-8"?>
<ds:datastoreItem xmlns:ds="http://schemas.openxmlformats.org/officeDocument/2006/customXml" ds:itemID="{ED65A254-8FDA-495B-92DA-5A8ECBCFC56C}"/>
</file>

<file path=docProps/app.xml><?xml version="1.0" encoding="utf-8"?>
<Properties xmlns="http://schemas.openxmlformats.org/officeDocument/2006/extended-properties" xmlns:vt="http://schemas.openxmlformats.org/officeDocument/2006/docPropsVTypes">
  <Template/>
  <TotalTime>23062</TotalTime>
  <Words>809</Words>
  <Application>Microsoft Office PowerPoint</Application>
  <PresentationFormat>On-screen Show (4:3)</PresentationFormat>
  <Paragraphs>98</Paragraphs>
  <Slides>14</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Gill Sans MT</vt:lpstr>
      <vt:lpstr>Calibri</vt:lpstr>
      <vt:lpstr>Times New Roman</vt:lpstr>
      <vt:lpstr>Arial Black</vt:lpstr>
      <vt:lpstr>宋体</vt:lpstr>
      <vt:lpstr>Wingdings</vt:lpstr>
      <vt:lpstr>Content Master Slide</vt:lpstr>
      <vt:lpstr>Slide 1</vt:lpstr>
      <vt:lpstr>Slide 2</vt:lpstr>
      <vt:lpstr>Content</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IOM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 NOVRUZOVA</dc:creator>
  <cp:lastModifiedBy>AVLAPTOP4</cp:lastModifiedBy>
  <cp:revision>1133</cp:revision>
  <cp:lastPrinted>2013-06-19T09:45:07Z</cp:lastPrinted>
  <dcterms:created xsi:type="dcterms:W3CDTF">2004-09-01T14:41:56Z</dcterms:created>
  <dcterms:modified xsi:type="dcterms:W3CDTF">2013-09-27T06:14:21Z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y fmtid="{D5CDD505-2E9C-101B-9397-08002B2CF9AE}" pid="3" name="Order">
    <vt:r8>1923700</vt:r8>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