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94" r:id="rId3"/>
    <p:sldId id="293" r:id="rId4"/>
    <p:sldId id="291" r:id="rId5"/>
    <p:sldId id="263" r:id="rId6"/>
    <p:sldId id="265" r:id="rId7"/>
    <p:sldId id="266" r:id="rId8"/>
    <p:sldId id="269" r:id="rId9"/>
    <p:sldId id="295" r:id="rId10"/>
    <p:sldId id="276" r:id="rId11"/>
    <p:sldId id="296" r:id="rId12"/>
    <p:sldId id="29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C2BFC8-5860-4286-92C3-EEED7207C924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70655A-5EA6-411A-B28A-E71F523FB229}">
      <dgm:prSet phldrT="[Text]"/>
      <dgm:spPr/>
      <dgm:t>
        <a:bodyPr/>
        <a:lstStyle/>
        <a:p>
          <a:r>
            <a:rPr lang="en-US" dirty="0" smtClean="0"/>
            <a:t>Trafficking in persons </a:t>
          </a:r>
          <a:endParaRPr lang="en-US" dirty="0"/>
        </a:p>
      </dgm:t>
    </dgm:pt>
    <dgm:pt modelId="{8EEED4AF-E1F1-4127-85E7-97C024A83C3B}" type="parTrans" cxnId="{DF9FB0C4-E942-425F-8C98-DF5766E19368}">
      <dgm:prSet/>
      <dgm:spPr/>
      <dgm:t>
        <a:bodyPr/>
        <a:lstStyle/>
        <a:p>
          <a:endParaRPr lang="en-US"/>
        </a:p>
      </dgm:t>
    </dgm:pt>
    <dgm:pt modelId="{20D6D110-4E2E-473E-A55E-3D6DEF928965}" type="sibTrans" cxnId="{DF9FB0C4-E942-425F-8C98-DF5766E19368}">
      <dgm:prSet/>
      <dgm:spPr/>
      <dgm:t>
        <a:bodyPr/>
        <a:lstStyle/>
        <a:p>
          <a:endParaRPr lang="en-US"/>
        </a:p>
      </dgm:t>
    </dgm:pt>
    <dgm:pt modelId="{07DC4989-104F-4DD9-B0AB-3BB81FA0210D}">
      <dgm:prSet phldrT="[Text]"/>
      <dgm:spPr/>
      <dgm:t>
        <a:bodyPr/>
        <a:lstStyle/>
        <a:p>
          <a:r>
            <a:rPr lang="en-US" dirty="0" smtClean="0"/>
            <a:t>Social and structural vulnerabilities </a:t>
          </a:r>
          <a:endParaRPr lang="en-US" dirty="0"/>
        </a:p>
      </dgm:t>
    </dgm:pt>
    <dgm:pt modelId="{64F59391-4EFD-4914-AD3E-28149FB167C3}" type="parTrans" cxnId="{F4850091-669C-4878-88D5-F6547EC2E49F}">
      <dgm:prSet/>
      <dgm:spPr/>
      <dgm:t>
        <a:bodyPr/>
        <a:lstStyle/>
        <a:p>
          <a:endParaRPr lang="en-US"/>
        </a:p>
      </dgm:t>
    </dgm:pt>
    <dgm:pt modelId="{A1B6EA54-8BBF-4A2F-ABFB-0DC76E801887}" type="sibTrans" cxnId="{F4850091-669C-4878-88D5-F6547EC2E49F}">
      <dgm:prSet/>
      <dgm:spPr/>
      <dgm:t>
        <a:bodyPr/>
        <a:lstStyle/>
        <a:p>
          <a:endParaRPr lang="en-US"/>
        </a:p>
      </dgm:t>
    </dgm:pt>
    <dgm:pt modelId="{9B5F349A-0334-481C-BD73-4936C6078703}">
      <dgm:prSet phldrT="[Text]"/>
      <dgm:spPr/>
      <dgm:t>
        <a:bodyPr/>
        <a:lstStyle/>
        <a:p>
          <a:r>
            <a:rPr lang="en-US" dirty="0" smtClean="0"/>
            <a:t>Weak protective environment </a:t>
          </a:r>
          <a:endParaRPr lang="en-US" dirty="0"/>
        </a:p>
      </dgm:t>
    </dgm:pt>
    <dgm:pt modelId="{F3C65243-8EF2-4E83-A3BB-D2FCB7F88FE5}" type="parTrans" cxnId="{CF92D590-9CB4-4475-B56C-4520F44F64E8}">
      <dgm:prSet/>
      <dgm:spPr/>
      <dgm:t>
        <a:bodyPr/>
        <a:lstStyle/>
        <a:p>
          <a:endParaRPr lang="en-US"/>
        </a:p>
      </dgm:t>
    </dgm:pt>
    <dgm:pt modelId="{40B0FB6E-98CB-4B7B-817B-CDAA21810C66}" type="sibTrans" cxnId="{CF92D590-9CB4-4475-B56C-4520F44F64E8}">
      <dgm:prSet/>
      <dgm:spPr/>
      <dgm:t>
        <a:bodyPr/>
        <a:lstStyle/>
        <a:p>
          <a:endParaRPr lang="en-US"/>
        </a:p>
      </dgm:t>
    </dgm:pt>
    <dgm:pt modelId="{90C841C9-57E0-44E3-A99D-72076DAFD611}">
      <dgm:prSet phldrT="[Text]"/>
      <dgm:spPr/>
      <dgm:t>
        <a:bodyPr/>
        <a:lstStyle/>
        <a:p>
          <a:r>
            <a:rPr lang="en-US" dirty="0" smtClean="0"/>
            <a:t>Criminal groups acting as catalysts </a:t>
          </a:r>
          <a:endParaRPr lang="en-US" dirty="0"/>
        </a:p>
      </dgm:t>
    </dgm:pt>
    <dgm:pt modelId="{318EB2B3-F0B5-4E2F-BE14-F24C989B9C71}" type="sibTrans" cxnId="{1DB39DA2-0B3F-4ED4-94DF-F6BD3C45257A}">
      <dgm:prSet/>
      <dgm:spPr/>
      <dgm:t>
        <a:bodyPr/>
        <a:lstStyle/>
        <a:p>
          <a:endParaRPr lang="en-US"/>
        </a:p>
      </dgm:t>
    </dgm:pt>
    <dgm:pt modelId="{1CD8111B-9E35-4313-9F16-44392EA7E2FC}" type="parTrans" cxnId="{1DB39DA2-0B3F-4ED4-94DF-F6BD3C45257A}">
      <dgm:prSet/>
      <dgm:spPr/>
      <dgm:t>
        <a:bodyPr/>
        <a:lstStyle/>
        <a:p>
          <a:endParaRPr lang="en-US"/>
        </a:p>
      </dgm:t>
    </dgm:pt>
    <dgm:pt modelId="{6FACA70E-0F88-4D25-9DF6-30B921153781}" type="pres">
      <dgm:prSet presAssocID="{56C2BFC8-5860-4286-92C3-EEED7207C92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3E44B0E-3048-46CD-B01E-71D011EFAA18}" type="pres">
      <dgm:prSet presAssocID="{7C70655A-5EA6-411A-B28A-E71F523FB229}" presName="vertOne" presStyleCnt="0"/>
      <dgm:spPr/>
    </dgm:pt>
    <dgm:pt modelId="{1A45339D-4472-43D7-9296-A8BB6112CD96}" type="pres">
      <dgm:prSet presAssocID="{7C70655A-5EA6-411A-B28A-E71F523FB22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C804E4-BED6-484E-9CDB-4CAAFE7C45EE}" type="pres">
      <dgm:prSet presAssocID="{7C70655A-5EA6-411A-B28A-E71F523FB229}" presName="parTransOne" presStyleCnt="0"/>
      <dgm:spPr/>
    </dgm:pt>
    <dgm:pt modelId="{9367D5A7-C80C-40CB-A0A1-CF81E7EE4243}" type="pres">
      <dgm:prSet presAssocID="{7C70655A-5EA6-411A-B28A-E71F523FB229}" presName="horzOne" presStyleCnt="0"/>
      <dgm:spPr/>
    </dgm:pt>
    <dgm:pt modelId="{2A1E30FB-4C63-4C4E-9870-FFC8AE24E3A0}" type="pres">
      <dgm:prSet presAssocID="{90C841C9-57E0-44E3-A99D-72076DAFD611}" presName="vertTwo" presStyleCnt="0"/>
      <dgm:spPr/>
    </dgm:pt>
    <dgm:pt modelId="{C030CD81-E262-4FB2-B631-074D7850E42E}" type="pres">
      <dgm:prSet presAssocID="{90C841C9-57E0-44E3-A99D-72076DAFD611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114E96-6D4A-4B99-96FC-D47EC4FD4FE0}" type="pres">
      <dgm:prSet presAssocID="{90C841C9-57E0-44E3-A99D-72076DAFD611}" presName="parTransTwo" presStyleCnt="0"/>
      <dgm:spPr/>
    </dgm:pt>
    <dgm:pt modelId="{777C2A19-A94D-4FCE-BE55-627F0E2A3443}" type="pres">
      <dgm:prSet presAssocID="{90C841C9-57E0-44E3-A99D-72076DAFD611}" presName="horzTwo" presStyleCnt="0"/>
      <dgm:spPr/>
    </dgm:pt>
    <dgm:pt modelId="{95F595D2-FD9A-45C9-8EFF-76D250854739}" type="pres">
      <dgm:prSet presAssocID="{07DC4989-104F-4DD9-B0AB-3BB81FA0210D}" presName="vertThree" presStyleCnt="0"/>
      <dgm:spPr/>
    </dgm:pt>
    <dgm:pt modelId="{16AE1265-28E9-43A5-8B56-57BB0B639268}" type="pres">
      <dgm:prSet presAssocID="{07DC4989-104F-4DD9-B0AB-3BB81FA0210D}" presName="txThree" presStyleLbl="node3" presStyleIdx="0" presStyleCnt="2" custScaleX="3895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EB429-BD95-446C-90FD-B11B012D6D0E}" type="pres">
      <dgm:prSet presAssocID="{07DC4989-104F-4DD9-B0AB-3BB81FA0210D}" presName="horzThree" presStyleCnt="0"/>
      <dgm:spPr/>
    </dgm:pt>
    <dgm:pt modelId="{EED13EC2-1683-44CB-A101-185CE5D5EE24}" type="pres">
      <dgm:prSet presAssocID="{A1B6EA54-8BBF-4A2F-ABFB-0DC76E801887}" presName="sibSpaceThree" presStyleCnt="0"/>
      <dgm:spPr/>
    </dgm:pt>
    <dgm:pt modelId="{E3D2F0FB-AD5B-4AD1-BCBE-47894A332C84}" type="pres">
      <dgm:prSet presAssocID="{9B5F349A-0334-481C-BD73-4936C6078703}" presName="vertThree" presStyleCnt="0"/>
      <dgm:spPr/>
    </dgm:pt>
    <dgm:pt modelId="{58085B37-D5C3-494A-9890-A7EC8A6E08F3}" type="pres">
      <dgm:prSet presAssocID="{9B5F349A-0334-481C-BD73-4936C6078703}" presName="txThree" presStyleLbl="node3" presStyleIdx="1" presStyleCnt="2" custScaleX="444974" custLinFactNeighborX="72366" custLinFactNeighborY="-22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342891-8F40-4F9F-B693-EB56DC6E2EB1}" type="pres">
      <dgm:prSet presAssocID="{9B5F349A-0334-481C-BD73-4936C6078703}" presName="horzThree" presStyleCnt="0"/>
      <dgm:spPr/>
    </dgm:pt>
  </dgm:ptLst>
  <dgm:cxnLst>
    <dgm:cxn modelId="{C156B30A-E9C1-4BA8-B438-3DAB9A5B12AF}" type="presOf" srcId="{9B5F349A-0334-481C-BD73-4936C6078703}" destId="{58085B37-D5C3-494A-9890-A7EC8A6E08F3}" srcOrd="0" destOrd="0" presId="urn:microsoft.com/office/officeart/2005/8/layout/hierarchy4"/>
    <dgm:cxn modelId="{F4850091-669C-4878-88D5-F6547EC2E49F}" srcId="{90C841C9-57E0-44E3-A99D-72076DAFD611}" destId="{07DC4989-104F-4DD9-B0AB-3BB81FA0210D}" srcOrd="0" destOrd="0" parTransId="{64F59391-4EFD-4914-AD3E-28149FB167C3}" sibTransId="{A1B6EA54-8BBF-4A2F-ABFB-0DC76E801887}"/>
    <dgm:cxn modelId="{6D7D229F-1B72-4A88-A0F2-BD0A9EB37324}" type="presOf" srcId="{07DC4989-104F-4DD9-B0AB-3BB81FA0210D}" destId="{16AE1265-28E9-43A5-8B56-57BB0B639268}" srcOrd="0" destOrd="0" presId="urn:microsoft.com/office/officeart/2005/8/layout/hierarchy4"/>
    <dgm:cxn modelId="{CF92D590-9CB4-4475-B56C-4520F44F64E8}" srcId="{90C841C9-57E0-44E3-A99D-72076DAFD611}" destId="{9B5F349A-0334-481C-BD73-4936C6078703}" srcOrd="1" destOrd="0" parTransId="{F3C65243-8EF2-4E83-A3BB-D2FCB7F88FE5}" sibTransId="{40B0FB6E-98CB-4B7B-817B-CDAA21810C66}"/>
    <dgm:cxn modelId="{9499DE0D-225B-4741-AB65-352470787556}" type="presOf" srcId="{56C2BFC8-5860-4286-92C3-EEED7207C924}" destId="{6FACA70E-0F88-4D25-9DF6-30B921153781}" srcOrd="0" destOrd="0" presId="urn:microsoft.com/office/officeart/2005/8/layout/hierarchy4"/>
    <dgm:cxn modelId="{2CB0D4BB-9D57-4874-91BF-58D4BE59E47C}" type="presOf" srcId="{90C841C9-57E0-44E3-A99D-72076DAFD611}" destId="{C030CD81-E262-4FB2-B631-074D7850E42E}" srcOrd="0" destOrd="0" presId="urn:microsoft.com/office/officeart/2005/8/layout/hierarchy4"/>
    <dgm:cxn modelId="{DF9FB0C4-E942-425F-8C98-DF5766E19368}" srcId="{56C2BFC8-5860-4286-92C3-EEED7207C924}" destId="{7C70655A-5EA6-411A-B28A-E71F523FB229}" srcOrd="0" destOrd="0" parTransId="{8EEED4AF-E1F1-4127-85E7-97C024A83C3B}" sibTransId="{20D6D110-4E2E-473E-A55E-3D6DEF928965}"/>
    <dgm:cxn modelId="{1DB39DA2-0B3F-4ED4-94DF-F6BD3C45257A}" srcId="{7C70655A-5EA6-411A-B28A-E71F523FB229}" destId="{90C841C9-57E0-44E3-A99D-72076DAFD611}" srcOrd="0" destOrd="0" parTransId="{1CD8111B-9E35-4313-9F16-44392EA7E2FC}" sibTransId="{318EB2B3-F0B5-4E2F-BE14-F24C989B9C71}"/>
    <dgm:cxn modelId="{2100FB19-B7B0-4D6C-9570-3A4FC060BC5B}" type="presOf" srcId="{7C70655A-5EA6-411A-B28A-E71F523FB229}" destId="{1A45339D-4472-43D7-9296-A8BB6112CD96}" srcOrd="0" destOrd="0" presId="urn:microsoft.com/office/officeart/2005/8/layout/hierarchy4"/>
    <dgm:cxn modelId="{96FDA641-B4F1-4EDD-961B-EC2BFACAAE0F}" type="presParOf" srcId="{6FACA70E-0F88-4D25-9DF6-30B921153781}" destId="{83E44B0E-3048-46CD-B01E-71D011EFAA18}" srcOrd="0" destOrd="0" presId="urn:microsoft.com/office/officeart/2005/8/layout/hierarchy4"/>
    <dgm:cxn modelId="{1BB65AA0-8B4A-49B0-B036-4A68A8D16AC2}" type="presParOf" srcId="{83E44B0E-3048-46CD-B01E-71D011EFAA18}" destId="{1A45339D-4472-43D7-9296-A8BB6112CD96}" srcOrd="0" destOrd="0" presId="urn:microsoft.com/office/officeart/2005/8/layout/hierarchy4"/>
    <dgm:cxn modelId="{AFC115EC-FBAD-412C-B096-6DFAECC80634}" type="presParOf" srcId="{83E44B0E-3048-46CD-B01E-71D011EFAA18}" destId="{A9C804E4-BED6-484E-9CDB-4CAAFE7C45EE}" srcOrd="1" destOrd="0" presId="urn:microsoft.com/office/officeart/2005/8/layout/hierarchy4"/>
    <dgm:cxn modelId="{D26C020D-354C-44F2-82CE-28755ADBB407}" type="presParOf" srcId="{83E44B0E-3048-46CD-B01E-71D011EFAA18}" destId="{9367D5A7-C80C-40CB-A0A1-CF81E7EE4243}" srcOrd="2" destOrd="0" presId="urn:microsoft.com/office/officeart/2005/8/layout/hierarchy4"/>
    <dgm:cxn modelId="{7266C17B-D700-4EE3-B9D2-BB407B4E00DD}" type="presParOf" srcId="{9367D5A7-C80C-40CB-A0A1-CF81E7EE4243}" destId="{2A1E30FB-4C63-4C4E-9870-FFC8AE24E3A0}" srcOrd="0" destOrd="0" presId="urn:microsoft.com/office/officeart/2005/8/layout/hierarchy4"/>
    <dgm:cxn modelId="{B411E4C8-1A25-464D-9772-7257BD54D81C}" type="presParOf" srcId="{2A1E30FB-4C63-4C4E-9870-FFC8AE24E3A0}" destId="{C030CD81-E262-4FB2-B631-074D7850E42E}" srcOrd="0" destOrd="0" presId="urn:microsoft.com/office/officeart/2005/8/layout/hierarchy4"/>
    <dgm:cxn modelId="{B926CC20-7D16-4792-B912-A1AC75AEBB6C}" type="presParOf" srcId="{2A1E30FB-4C63-4C4E-9870-FFC8AE24E3A0}" destId="{5F114E96-6D4A-4B99-96FC-D47EC4FD4FE0}" srcOrd="1" destOrd="0" presId="urn:microsoft.com/office/officeart/2005/8/layout/hierarchy4"/>
    <dgm:cxn modelId="{581F6CD2-4B80-4F79-92B8-7611EB24A812}" type="presParOf" srcId="{2A1E30FB-4C63-4C4E-9870-FFC8AE24E3A0}" destId="{777C2A19-A94D-4FCE-BE55-627F0E2A3443}" srcOrd="2" destOrd="0" presId="urn:microsoft.com/office/officeart/2005/8/layout/hierarchy4"/>
    <dgm:cxn modelId="{EBBD20C8-B5CE-478D-8925-1DD117F53071}" type="presParOf" srcId="{777C2A19-A94D-4FCE-BE55-627F0E2A3443}" destId="{95F595D2-FD9A-45C9-8EFF-76D250854739}" srcOrd="0" destOrd="0" presId="urn:microsoft.com/office/officeart/2005/8/layout/hierarchy4"/>
    <dgm:cxn modelId="{947B0B89-331C-4818-8FF3-E48CDF3E7F5D}" type="presParOf" srcId="{95F595D2-FD9A-45C9-8EFF-76D250854739}" destId="{16AE1265-28E9-43A5-8B56-57BB0B639268}" srcOrd="0" destOrd="0" presId="urn:microsoft.com/office/officeart/2005/8/layout/hierarchy4"/>
    <dgm:cxn modelId="{E5500939-5D8E-4978-BC1B-200423D652D8}" type="presParOf" srcId="{95F595D2-FD9A-45C9-8EFF-76D250854739}" destId="{7B0EB429-BD95-446C-90FD-B11B012D6D0E}" srcOrd="1" destOrd="0" presId="urn:microsoft.com/office/officeart/2005/8/layout/hierarchy4"/>
    <dgm:cxn modelId="{E1D435C2-1C1C-4A67-AC81-1A4F51FCD237}" type="presParOf" srcId="{777C2A19-A94D-4FCE-BE55-627F0E2A3443}" destId="{EED13EC2-1683-44CB-A101-185CE5D5EE24}" srcOrd="1" destOrd="0" presId="urn:microsoft.com/office/officeart/2005/8/layout/hierarchy4"/>
    <dgm:cxn modelId="{38B8763E-6165-4196-A8FF-65CFA652D2CC}" type="presParOf" srcId="{777C2A19-A94D-4FCE-BE55-627F0E2A3443}" destId="{E3D2F0FB-AD5B-4AD1-BCBE-47894A332C84}" srcOrd="2" destOrd="0" presId="urn:microsoft.com/office/officeart/2005/8/layout/hierarchy4"/>
    <dgm:cxn modelId="{337B6E3D-30AA-4B01-8567-DC1516C06133}" type="presParOf" srcId="{E3D2F0FB-AD5B-4AD1-BCBE-47894A332C84}" destId="{58085B37-D5C3-494A-9890-A7EC8A6E08F3}" srcOrd="0" destOrd="0" presId="urn:microsoft.com/office/officeart/2005/8/layout/hierarchy4"/>
    <dgm:cxn modelId="{C0B9FEF4-4836-4A29-ABC3-8ACD7F7924F0}" type="presParOf" srcId="{E3D2F0FB-AD5B-4AD1-BCBE-47894A332C84}" destId="{D5342891-8F40-4F9F-B693-EB56DC6E2EB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5339D-4472-43D7-9296-A8BB6112CD96}">
      <dsp:nvSpPr>
        <dsp:cNvPr id="0" name=""/>
        <dsp:cNvSpPr/>
      </dsp:nvSpPr>
      <dsp:spPr>
        <a:xfrm>
          <a:off x="3158" y="3123"/>
          <a:ext cx="8223283" cy="1471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smtClean="0"/>
            <a:t>Trafficking in persons </a:t>
          </a:r>
          <a:endParaRPr lang="en-US" sz="6200" kern="1200" dirty="0"/>
        </a:p>
      </dsp:txBody>
      <dsp:txXfrm>
        <a:off x="46254" y="46219"/>
        <a:ext cx="8137091" cy="1385222"/>
      </dsp:txXfrm>
    </dsp:sp>
    <dsp:sp modelId="{C030CD81-E262-4FB2-B631-074D7850E42E}">
      <dsp:nvSpPr>
        <dsp:cNvPr id="0" name=""/>
        <dsp:cNvSpPr/>
      </dsp:nvSpPr>
      <dsp:spPr>
        <a:xfrm>
          <a:off x="11185" y="1618555"/>
          <a:ext cx="8207229" cy="1471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Criminal groups acting as catalysts </a:t>
          </a:r>
          <a:endParaRPr lang="en-US" sz="3900" kern="1200" dirty="0"/>
        </a:p>
      </dsp:txBody>
      <dsp:txXfrm>
        <a:off x="54281" y="1661651"/>
        <a:ext cx="8121037" cy="1385222"/>
      </dsp:txXfrm>
    </dsp:sp>
    <dsp:sp modelId="{16AE1265-28E9-43A5-8B56-57BB0B639268}">
      <dsp:nvSpPr>
        <dsp:cNvPr id="0" name=""/>
        <dsp:cNvSpPr/>
      </dsp:nvSpPr>
      <dsp:spPr>
        <a:xfrm>
          <a:off x="11185" y="3233987"/>
          <a:ext cx="3811767" cy="1471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Social and structural vulnerabilities </a:t>
          </a:r>
          <a:endParaRPr lang="en-US" sz="3000" kern="1200" dirty="0"/>
        </a:p>
      </dsp:txBody>
      <dsp:txXfrm>
        <a:off x="54281" y="3277083"/>
        <a:ext cx="3725575" cy="1385222"/>
      </dsp:txXfrm>
    </dsp:sp>
    <dsp:sp modelId="{58085B37-D5C3-494A-9890-A7EC8A6E08F3}">
      <dsp:nvSpPr>
        <dsp:cNvPr id="0" name=""/>
        <dsp:cNvSpPr/>
      </dsp:nvSpPr>
      <dsp:spPr>
        <a:xfrm>
          <a:off x="3875237" y="3200395"/>
          <a:ext cx="4354362" cy="1471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Weak protective environment </a:t>
          </a:r>
          <a:endParaRPr lang="en-US" sz="3000" kern="1200" dirty="0"/>
        </a:p>
      </dsp:txBody>
      <dsp:txXfrm>
        <a:off x="3918333" y="3243491"/>
        <a:ext cx="4268170" cy="1385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4819-2979-433F-BBD9-6FCF7E3B774F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BFBED-0915-41E1-A231-B52F37DD7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48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FBED-0915-41E1-A231-B52F37DD7B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4A7229-8D8C-4922-95AA-D627091AFFD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FBED-0915-41E1-A231-B52F37DD7B1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FBED-0915-41E1-A231-B52F37DD7B1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FBED-0915-41E1-A231-B52F37DD7B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FBED-0915-41E1-A231-B52F37DD7B1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203395B-E29A-4130-8623-B6366E1B130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BFBED-0915-41E1-A231-B52F37DD7B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0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97EAD-8B10-47D9-A6CA-931AAE08EA5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Fostering Cooperation between National Rapporteurs and Equivalent Mechanisms and Cooperation with International and Regional Organizations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Consultative Meeting on Strengthening Partnerships with National Rapporteurs on Trafficking in Persons and Equivalent Mechanisms</a:t>
            </a:r>
          </a:p>
          <a:p>
            <a:r>
              <a:rPr lang="en-US" dirty="0" smtClean="0"/>
              <a:t>23-24 May 2013 </a:t>
            </a:r>
            <a:endParaRPr lang="en-US" dirty="0"/>
          </a:p>
        </p:txBody>
      </p:sp>
      <p:pic>
        <p:nvPicPr>
          <p:cNvPr id="4" name="Picture 5" descr="Good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105400"/>
            <a:ext cx="15811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i="1" dirty="0" smtClean="0"/>
              <a:t>Ensuring development of appropriate  Institutional, policy and legal frameworks for combating trafficking in persons and for child protection </a:t>
            </a:r>
            <a:endParaRPr lang="en-US" dirty="0" smtClean="0"/>
          </a:p>
          <a:p>
            <a:pPr lvl="0"/>
            <a:r>
              <a:rPr lang="en-US" i="1" dirty="0" smtClean="0"/>
              <a:t> Development of methodologies and approaches in measuring and ensuring sustainable progress in the combat of trafficking in persons and child protection, </a:t>
            </a:r>
            <a:endParaRPr lang="en-US" dirty="0" smtClean="0"/>
          </a:p>
          <a:p>
            <a:pPr lvl="0"/>
            <a:r>
              <a:rPr lang="en-US" i="1" dirty="0" smtClean="0"/>
              <a:t>Development of linkages between Member States and stake-holding agencies and development of Member States Capacities for effective combat of trafficking in persons, </a:t>
            </a:r>
            <a:endParaRPr lang="en-US" dirty="0" smtClean="0"/>
          </a:p>
          <a:p>
            <a:pPr lvl="0"/>
            <a:r>
              <a:rPr lang="en-US" i="1" dirty="0" smtClean="0"/>
              <a:t>Ensuring adequate public sensitization on the subjects of trafficking in persons and child protection.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GOALS OF THE PROGRAM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the 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2010 the AU Commission in collaboration launched the AU COMMIT based on the Ouagadougou Plan of Action in ECOWAS as the first REC </a:t>
            </a:r>
          </a:p>
          <a:p>
            <a:r>
              <a:rPr lang="en-US" dirty="0" smtClean="0"/>
              <a:t>This was in recognition of the far reaching steps already taken by ECOWAS in combatting TIP.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399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ECOWAS is commissioning and Impact Assessment of the implementation of its plan of action</a:t>
            </a:r>
          </a:p>
          <a:p>
            <a:r>
              <a:rPr lang="en-US" dirty="0" smtClean="0"/>
              <a:t>Developing a Media and Communication Strategy and a Network of Media institutions to strengthen advocacy and prevention.</a:t>
            </a:r>
          </a:p>
          <a:p>
            <a:r>
              <a:rPr lang="en-US" dirty="0" smtClean="0"/>
              <a:t>Support capacity building of law enforcement and assistance measures.</a:t>
            </a:r>
          </a:p>
          <a:p>
            <a:r>
              <a:rPr lang="en-US" dirty="0" smtClean="0"/>
              <a:t>Engaging Civil Society in combatting TIP. </a:t>
            </a:r>
          </a:p>
          <a:p>
            <a:r>
              <a:rPr lang="en-US" dirty="0" smtClean="0"/>
              <a:t>Advocating for a “whole of the State” and “whole of society</a:t>
            </a:r>
            <a:r>
              <a:rPr lang="en-US" smtClean="0"/>
              <a:t>” approach.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10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THE ECOWAS MAP</a:t>
            </a:r>
          </a:p>
        </p:txBody>
      </p:sp>
      <p:pic>
        <p:nvPicPr>
          <p:cNvPr id="4" name="Picture 4" descr="ECOWAS PIC FINAL 25june0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89038" y="1725613"/>
            <a:ext cx="6765925" cy="4275137"/>
          </a:xfrm>
          <a:noFill/>
        </p:spPr>
      </p:pic>
      <p:pic>
        <p:nvPicPr>
          <p:cNvPr id="6148" name="Picture 13" descr="http://www.sheastandards.net/RTC_comments.htm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81000"/>
            <a:ext cx="11525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790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of TIP in West Africa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 Trafficking as a Criminal Enterprise (the West African Context) – poverty, low human capital development , supply and demand factors, weak law enforcement, weak child protection systems, cottage type industry versus serious organized crime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human security problem  with strategic consequences for the Region.</a:t>
            </a:r>
          </a:p>
          <a:p>
            <a:r>
              <a:rPr lang="en-US" dirty="0" smtClean="0"/>
              <a:t>An obstacle to human development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15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Causation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The 3 P’s could be further elaborated within the specific contexts of:</a:t>
            </a:r>
          </a:p>
          <a:p>
            <a:r>
              <a:rPr lang="en-US" dirty="0" smtClean="0"/>
              <a:t>Criminal  law legislation and law enforcement;</a:t>
            </a:r>
          </a:p>
          <a:p>
            <a:r>
              <a:rPr lang="en-US" dirty="0" smtClean="0"/>
              <a:t>Labor law, policies and practice </a:t>
            </a:r>
          </a:p>
          <a:p>
            <a:r>
              <a:rPr lang="en-US" dirty="0" smtClean="0"/>
              <a:t>Social protection </a:t>
            </a:r>
          </a:p>
          <a:p>
            <a:r>
              <a:rPr lang="en-US" dirty="0" smtClean="0"/>
              <a:t>Advocacy and Social Mobilization </a:t>
            </a:r>
          </a:p>
          <a:p>
            <a:endParaRPr lang="en-US" dirty="0" smtClean="0"/>
          </a:p>
          <a:p>
            <a:r>
              <a:rPr lang="en-US" dirty="0" smtClean="0"/>
              <a:t>Capacity Building ,partnerships and coordination are basic process strategies accompanying the above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Strategic matrix for </a:t>
            </a:r>
            <a:r>
              <a:rPr lang="en-US" dirty="0" err="1" smtClean="0"/>
              <a:t>combatting</a:t>
            </a:r>
            <a:r>
              <a:rPr lang="en-US" dirty="0" smtClean="0"/>
              <a:t> human trafficking; at national, regional and international levels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362200"/>
          <a:ext cx="8229600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Contextual Strategies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Protection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Prosecution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Criminal</a:t>
                      </a:r>
                      <a:r>
                        <a:rPr lang="en-US" baseline="0" dirty="0" smtClean="0"/>
                        <a:t> law legislation and law enforcement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Labor</a:t>
                      </a:r>
                      <a:r>
                        <a:rPr lang="en-US" baseline="0" dirty="0" smtClean="0"/>
                        <a:t> law, policy and practice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Advocacy and Social Mobilization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Protection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Process</a:t>
                      </a:r>
                      <a:r>
                        <a:rPr lang="en-US" baseline="0" dirty="0" smtClean="0"/>
                        <a:t> or support strategies: Capacity building ,partnerships and coordination 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ECOWAS Normative and Institutional Framework</a:t>
            </a:r>
            <a:endParaRPr lang="en-US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smtClean="0"/>
              <a:t>LEGAL FRAMEWORK /MANDATE OF THE DEPARTMENT OF HUMANITARIAN AND SOCIAL AFFAIRS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ECOWAS Revised Treaty </a:t>
            </a:r>
          </a:p>
          <a:p>
            <a:r>
              <a:rPr lang="en-US" dirty="0" smtClean="0"/>
              <a:t>Protocol Relating to the Mechanism for Conflict Prevention, Management, Resolution, Peace-keeping and Security </a:t>
            </a:r>
          </a:p>
          <a:p>
            <a:r>
              <a:rPr lang="en-US" dirty="0" smtClean="0"/>
              <a:t>ECOWAS Plan of Action to Combat trafficking in Persons, especially Women and Children</a:t>
            </a:r>
          </a:p>
          <a:p>
            <a:r>
              <a:rPr lang="en-US" dirty="0" smtClean="0"/>
              <a:t>ECCAS/ECOWAS Plan of Action to Combat Trafficking in Persons, especially Women and Children </a:t>
            </a:r>
          </a:p>
          <a:p>
            <a:r>
              <a:rPr lang="en-US" dirty="0" smtClean="0"/>
              <a:t>ECCAS/ECOWAS Multi-lateral Cooperation Agreement to Combat Trafficking in Persons, especially Women and Children </a:t>
            </a:r>
          </a:p>
          <a:p>
            <a:r>
              <a:rPr lang="en-US" dirty="0" smtClean="0"/>
              <a:t>ECOWAS Policy on Protection and Assistance to Victims of Human Trafficking </a:t>
            </a:r>
          </a:p>
          <a:p>
            <a:r>
              <a:rPr lang="en-US" dirty="0" smtClean="0"/>
              <a:t>ECOWAS Guidelines on Protection, Assistance and Support to Witnesses</a:t>
            </a:r>
          </a:p>
          <a:p>
            <a:r>
              <a:rPr lang="en-US" dirty="0" smtClean="0"/>
              <a:t>ECOWAS Convention on Extradition </a:t>
            </a:r>
          </a:p>
          <a:p>
            <a:r>
              <a:rPr lang="en-US" dirty="0" smtClean="0"/>
              <a:t>ECOWAS Convention on Mutual Assistance in Criminal Matters</a:t>
            </a:r>
          </a:p>
          <a:p>
            <a:r>
              <a:rPr lang="en-US" dirty="0" smtClean="0"/>
              <a:t>ECOWAS Child Policy and Child Protection Framework </a:t>
            </a:r>
          </a:p>
          <a:p>
            <a:r>
              <a:rPr lang="en-US" dirty="0" smtClean="0"/>
              <a:t>ECOWAS Regional Action Plan to Combat Child Labor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ECOWAS Approach to Counter TIP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Consensus on Standards </a:t>
            </a:r>
          </a:p>
          <a:p>
            <a:r>
              <a:rPr lang="en-US" dirty="0" smtClean="0"/>
              <a:t>Exploration of linkages with related issues in the areas of criminal justice, social protection and child protection. </a:t>
            </a:r>
          </a:p>
          <a:p>
            <a:r>
              <a:rPr lang="en-US" dirty="0" smtClean="0"/>
              <a:t>Capacity Building </a:t>
            </a:r>
          </a:p>
          <a:p>
            <a:r>
              <a:rPr lang="en-US" dirty="0" smtClean="0"/>
              <a:t>Advocacy </a:t>
            </a:r>
          </a:p>
          <a:p>
            <a:r>
              <a:rPr lang="en-US" dirty="0" smtClean="0"/>
              <a:t>Monitoring and Evaluation including fostering collective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393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B8E6F68-E7AC-44D8-AA64-F7B29B509F4A}"/>
</file>

<file path=customXml/itemProps2.xml><?xml version="1.0" encoding="utf-8"?>
<ds:datastoreItem xmlns:ds="http://schemas.openxmlformats.org/officeDocument/2006/customXml" ds:itemID="{D909FD2C-A0A0-4985-9D27-35DB82214A59}"/>
</file>

<file path=customXml/itemProps3.xml><?xml version="1.0" encoding="utf-8"?>
<ds:datastoreItem xmlns:ds="http://schemas.openxmlformats.org/officeDocument/2006/customXml" ds:itemID="{7843F182-4097-41D5-A556-D5F6F283F56C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258</TotalTime>
  <Words>582</Words>
  <Application>Microsoft Office PowerPoint</Application>
  <PresentationFormat>On-screen Show (4:3)</PresentationFormat>
  <Paragraphs>72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Fostering Cooperation between National Rapporteurs and Equivalent Mechanisms and Cooperation with International and Regional Organizations</vt:lpstr>
      <vt:lpstr>THE ECOWAS MAP</vt:lpstr>
      <vt:lpstr>Context of TIP in West Africa </vt:lpstr>
      <vt:lpstr>Structure of Causation </vt:lpstr>
      <vt:lpstr>PowerPoint Presentation</vt:lpstr>
      <vt:lpstr>Strategic matrix for combatting human trafficking; at national, regional and international levels </vt:lpstr>
      <vt:lpstr>PowerPoint Presentation</vt:lpstr>
      <vt:lpstr>LEGAL FRAMEWORK /MANDATE OF THE DEPARTMENT OF HUMANITARIAN AND SOCIAL AFFAIRS </vt:lpstr>
      <vt:lpstr>ECOWAS Approach to Counter TIP </vt:lpstr>
      <vt:lpstr>STRATEGIC GOALS OF THE PROGRAM</vt:lpstr>
      <vt:lpstr>Collaboration with the AU</vt:lpstr>
      <vt:lpstr>Going forward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CoMBATTING TRAFFICKING IN PERSONS IN WEST AFRICA</dc:title>
  <dc:creator>Barr. Olayemi</dc:creator>
  <cp:lastModifiedBy>Purevdorj Vaanchig</cp:lastModifiedBy>
  <cp:revision>12</cp:revision>
  <dcterms:created xsi:type="dcterms:W3CDTF">2006-08-16T00:00:00Z</dcterms:created>
  <dcterms:modified xsi:type="dcterms:W3CDTF">2013-06-04T13:05:39Z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1693000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