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5" r:id="rId2"/>
    <p:sldId id="440" r:id="rId3"/>
    <p:sldId id="441" r:id="rId4"/>
    <p:sldId id="479" r:id="rId5"/>
    <p:sldId id="480" r:id="rId6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94667" autoAdjust="0"/>
  </p:normalViewPr>
  <p:slideViewPr>
    <p:cSldViewPr>
      <p:cViewPr>
        <p:scale>
          <a:sx n="66" d="100"/>
          <a:sy n="66" d="100"/>
        </p:scale>
        <p:origin x="-61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312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846" y="0"/>
            <a:ext cx="291931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DB2E6-357F-4F46-B6EC-CF25A9125FC0}" type="datetimeFigureOut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417"/>
            <a:ext cx="2919312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846" y="9371417"/>
            <a:ext cx="291931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3C28A-6285-4E35-98FD-F371DA15A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1F8B5C6-9BBA-40B1-B671-61E741D2F187}" type="datetimeFigureOut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27452C9-3D98-4757-9CEE-BA61467EE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54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1"/>
            <a:ext cx="7848600" cy="838199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0F9E-FF67-413E-A025-130D1C96D325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17DE-0892-48F9-B9AA-342E4998E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150A-CB1C-4157-9CE5-CA90E1D1A624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1189-CEC1-4B2A-8CD8-4FA215BDD2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46FA-4EBF-472D-B577-B4B09BBD4EE4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89021-D0A6-421A-8470-BA7673E1C1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024C7-1F5E-4C2B-B4B7-FEFB33D6031A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A35B-890F-43BE-99D7-5C3EE6E30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6D799-707D-4BAF-AE99-3901D1471ED4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471C-74F4-47BC-AF85-C5B861BE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D982-6727-4455-BDD3-8B0FD0CA113A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08A7-80DD-4802-A405-8EECC0905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8B9CA-8D58-4E25-B538-641B764B83CC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7E01-2EFC-40E3-96A1-E17FDDA5F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86C9-8DD0-497E-B6A8-8851A54A89C9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8766-84F0-4B43-B49E-640EE17C9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2D8A-080A-4C82-9485-FF2C389E468B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5AF3-BF32-40A6-8295-B11D73E081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AF6A5-4722-4048-B2AA-9865AC7B8982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AE3C3-49A3-4AF2-BB54-E515CDC9F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55B2-4778-454D-BEDB-ED08D3EE2C21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4114-19A1-439F-9FAF-C96EF8DF2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7625EB04-8F1F-4D2B-9784-B10A21FBF0F7}" type="datetime1">
              <a:rPr lang="en-US"/>
              <a:pPr>
                <a:defRPr/>
              </a:pPr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417013BB-2713-4CC1-9075-7BEEF2DEA0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T:\Photo Database\2013 Photos\SOM 9\DSC_7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3" y="0"/>
            <a:ext cx="9161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232229" y="4572000"/>
            <a:ext cx="8763000" cy="1600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REGIONAL </a:t>
            </a:r>
            <a:r>
              <a:rPr lang="en-US" sz="4000" dirty="0" smtClean="0">
                <a:solidFill>
                  <a:schemeClr val="bg1"/>
                </a:solidFill>
              </a:rPr>
              <a:t>INIATIVES IN 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THE MEKONG REGION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04800" y="6400800"/>
            <a:ext cx="8839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CAMBODIA  |  CHINA  |  LAO PDR  |  MYANMAR  |  THAILAND  |  VIETNAM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29" y="304799"/>
            <a:ext cx="3962400" cy="134009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283"/>
            <a:ext cx="4724400" cy="13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 of SE Asia.jpg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5733"/>
            <a:ext cx="8458200" cy="5182267"/>
          </a:xfrm>
          <a:ln>
            <a:noFill/>
          </a:ln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ln w="0">
                  <a:noFill/>
                </a:ln>
                <a:solidFill>
                  <a:schemeClr val="tx1"/>
                </a:solidFill>
              </a:rPr>
              <a:t>Government-led </a:t>
            </a:r>
            <a:r>
              <a:rPr lang="en-US" sz="2400" b="1" dirty="0">
                <a:ln w="0">
                  <a:noFill/>
                </a:ln>
                <a:solidFill>
                  <a:schemeClr val="tx1"/>
                </a:solidFill>
              </a:rPr>
              <a:t>process between 6 GMS governments (China, Cambodia, Lao PDR, Myanmar, Thailand, </a:t>
            </a:r>
            <a:r>
              <a:rPr lang="en-US" sz="2400" b="1" dirty="0" smtClean="0">
                <a:ln w="0">
                  <a:noFill/>
                </a:ln>
                <a:solidFill>
                  <a:schemeClr val="tx1"/>
                </a:solidFill>
              </a:rPr>
              <a:t>Vietnam)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1"/>
                </a:solidFill>
                <a:cs typeface="Calibri" pitchFamily="34" charset="0"/>
              </a:rPr>
              <a:t>COMMIT </a:t>
            </a: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Memorandum of Understanding 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signed by 6 countries in 2004 (Ministerial level)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Multi-</a:t>
            </a:r>
            <a:r>
              <a:rPr lang="en-US" sz="2400" b="1" dirty="0" err="1">
                <a:solidFill>
                  <a:schemeClr val="tx1"/>
                </a:solidFill>
                <a:cs typeface="Calibri" pitchFamily="34" charset="0"/>
              </a:rPr>
              <a:t>sectoral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COMMIT Task Forces 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established to oversee national activities across </a:t>
            </a: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all 4 Ps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Sub-regional Action Plans (COMMIT SPAs) 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and annual COMMIT SOMs provide operational framework</a:t>
            </a:r>
          </a:p>
          <a:p>
            <a:pPr marL="457200" indent="-45720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Annual </a:t>
            </a:r>
            <a:r>
              <a:rPr lang="en-US" sz="2400" b="1" dirty="0" err="1">
                <a:solidFill>
                  <a:srgbClr val="C00000"/>
                </a:solidFill>
                <a:cs typeface="Calibri" pitchFamily="34" charset="0"/>
              </a:rPr>
              <a:t>Workplans</a:t>
            </a:r>
            <a:r>
              <a:rPr lang="en-US" sz="2400" b="1" dirty="0">
                <a:solidFill>
                  <a:srgbClr val="C00000"/>
                </a:solidFill>
                <a:cs typeface="Calibri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cs typeface="Calibri" pitchFamily="34" charset="0"/>
              </a:rPr>
              <a:t>developed and implemented</a:t>
            </a:r>
          </a:p>
          <a:p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8305800" cy="167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114800" y="1371600"/>
            <a:ext cx="1752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Police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6400800" y="1981200"/>
            <a:ext cx="20574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Justice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1219200" y="3429000"/>
            <a:ext cx="2133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Social Welfare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267200" y="5562600"/>
            <a:ext cx="1752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Labor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295400" y="1676400"/>
            <a:ext cx="25146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Women’s Affairs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6096000" y="5334000"/>
            <a:ext cx="26670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Education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858000" y="3657600"/>
            <a:ext cx="22860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Tourism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1905000" y="5105400"/>
            <a:ext cx="2057400" cy="1295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Foreign Affairs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733800" y="3124200"/>
            <a:ext cx="2667000" cy="19812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508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National COMMIT </a:t>
            </a:r>
            <a:r>
              <a:rPr lang="en-US" sz="32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Workplan</a:t>
            </a:r>
            <a:endParaRPr lang="en-US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5" name="Straight Arrow Connector 14"/>
          <p:cNvCxnSpPr>
            <a:stCxn id="9" idx="5"/>
            <a:endCxn id="13" idx="1"/>
          </p:cNvCxnSpPr>
          <p:nvPr/>
        </p:nvCxnSpPr>
        <p:spPr>
          <a:xfrm rot="16200000" flipH="1">
            <a:off x="3466936" y="2756902"/>
            <a:ext cx="632247" cy="682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2"/>
          </p:cNvCxnSpPr>
          <p:nvPr/>
        </p:nvCxnSpPr>
        <p:spPr>
          <a:xfrm flipV="1">
            <a:off x="3352800" y="41148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725194" y="2895600"/>
            <a:ext cx="456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7"/>
          </p:cNvCxnSpPr>
          <p:nvPr/>
        </p:nvCxnSpPr>
        <p:spPr>
          <a:xfrm rot="5400000">
            <a:off x="5984246" y="2921582"/>
            <a:ext cx="518739" cy="4667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2"/>
            <a:endCxn id="13" idx="6"/>
          </p:cNvCxnSpPr>
          <p:nvPr/>
        </p:nvCxnSpPr>
        <p:spPr>
          <a:xfrm rot="10800000">
            <a:off x="6400800" y="4114800"/>
            <a:ext cx="4572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657600" y="49530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0"/>
            <a:endCxn id="13" idx="4"/>
          </p:cNvCxnSpPr>
          <p:nvPr/>
        </p:nvCxnSpPr>
        <p:spPr>
          <a:xfrm rot="16200000" flipV="1">
            <a:off x="4876800" y="5295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3" idx="5"/>
          </p:cNvCxnSpPr>
          <p:nvPr/>
        </p:nvCxnSpPr>
        <p:spPr>
          <a:xfrm rot="16200000" flipV="1">
            <a:off x="5984244" y="4841243"/>
            <a:ext cx="594940" cy="5429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334000" y="2590800"/>
            <a:ext cx="989373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n-lt"/>
              </a:rPr>
              <a:t>iNGOs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65886" y="4572000"/>
            <a:ext cx="598241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IOs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10200" y="5105400"/>
            <a:ext cx="598241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IOs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0" y="3124200"/>
            <a:ext cx="1631985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Local NGOs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00800" y="3352800"/>
            <a:ext cx="587020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UN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24600" y="4800600"/>
            <a:ext cx="1547027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Academics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5105400"/>
            <a:ext cx="587020" cy="461665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UN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152400" y="152400"/>
            <a:ext cx="7543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COMMIT work?</a:t>
            </a:r>
          </a:p>
        </p:txBody>
      </p:sp>
      <p:sp>
        <p:nvSpPr>
          <p:cNvPr id="61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7467600" cy="6096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National COMMIT Task Forces: Multi-</a:t>
            </a:r>
            <a:r>
              <a:rPr lang="en-US" sz="2800" b="1" dirty="0" err="1" smtClean="0">
                <a:solidFill>
                  <a:srgbClr val="C00000"/>
                </a:solidFill>
              </a:rPr>
              <a:t>sectoral</a:t>
            </a:r>
            <a:r>
              <a:rPr lang="en-US" sz="2800" b="1" dirty="0" smtClean="0">
                <a:solidFill>
                  <a:srgbClr val="C00000"/>
                </a:solidFill>
              </a:rPr>
              <a:t> action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 evolution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228600" y="2714626"/>
            <a:ext cx="2362200" cy="18287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 1. Coming together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1676400" y="2714626"/>
            <a:ext cx="3352800" cy="1828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 2. Consolidation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114800" y="2714625"/>
            <a:ext cx="2895600" cy="1828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SPA 3. Aligning with </a:t>
            </a:r>
            <a:r>
              <a:rPr lang="en-US" dirty="0" err="1" smtClean="0">
                <a:solidFill>
                  <a:schemeClr val="bg1"/>
                </a:solidFill>
              </a:rPr>
              <a:t>MoU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062090" y="2714625"/>
            <a:ext cx="3005710" cy="1828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SPA 4. Systems building/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Sustainability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80BB-86D6-4EF2-B074-C898D8F7F60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68941" y="1556130"/>
            <a:ext cx="8839059" cy="5077018"/>
            <a:chOff x="199295" y="1556127"/>
            <a:chExt cx="8944705" cy="5137698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363155" y="1556127"/>
              <a:ext cx="6695979" cy="5137698"/>
              <a:chOff x="144045" y="101599"/>
              <a:chExt cx="8805643" cy="675640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44045" y="101599"/>
                <a:ext cx="8805643" cy="675640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13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13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52413" y="1803400"/>
                <a:ext cx="7184870" cy="4838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48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  <a:alpha val="48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3568700" y="2290971"/>
                <a:ext cx="1907536" cy="13870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smtClean="0">
                    <a:latin typeface="Cambria"/>
                    <a:cs typeface="Cambria"/>
                  </a:rPr>
                  <a:t>COMMIT</a:t>
                </a:r>
              </a:p>
              <a:p>
                <a:pPr algn="ctr"/>
                <a:r>
                  <a:rPr lang="en-US" sz="1300" dirty="0" smtClean="0">
                    <a:latin typeface="Cambria"/>
                    <a:cs typeface="Cambria"/>
                  </a:rPr>
                  <a:t>PROCESS</a:t>
                </a:r>
                <a:endParaRPr lang="en-US" sz="1300" dirty="0">
                  <a:latin typeface="Cambria"/>
                  <a:cs typeface="Cambria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42142" y="4133807"/>
                <a:ext cx="1916325" cy="138933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smtClean="0"/>
                  <a:t>CIVIL SOCIETY &amp; OTHER NON-STATE ACTORS</a:t>
                </a:r>
                <a:endParaRPr lang="en-US" sz="13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734738" y="4133808"/>
                <a:ext cx="1916325" cy="1389334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smtClean="0"/>
                  <a:t>KNOWLEDGE</a:t>
                </a:r>
              </a:p>
              <a:p>
                <a:pPr algn="ctr"/>
                <a:r>
                  <a:rPr lang="en-US" sz="1300" dirty="0" smtClean="0"/>
                  <a:t>BASE</a:t>
                </a:r>
                <a:endParaRPr lang="en-US" sz="1300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3340886" y="5047191"/>
                <a:ext cx="2376271" cy="1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ounded Rectangle 13"/>
              <p:cNvSpPr/>
              <p:nvPr/>
            </p:nvSpPr>
            <p:spPr>
              <a:xfrm>
                <a:off x="3568700" y="279399"/>
                <a:ext cx="1907536" cy="138705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smtClean="0">
                    <a:latin typeface="Cambria"/>
                    <a:cs typeface="Cambria"/>
                  </a:rPr>
                  <a:t>REGIONAL</a:t>
                </a:r>
              </a:p>
              <a:p>
                <a:pPr algn="ctr"/>
                <a:r>
                  <a:rPr lang="en-US" sz="1300" dirty="0" smtClean="0">
                    <a:latin typeface="Cambria"/>
                    <a:cs typeface="Cambria"/>
                  </a:rPr>
                  <a:t>COOPERATION</a:t>
                </a:r>
                <a:endParaRPr lang="en-US" sz="1300" dirty="0">
                  <a:latin typeface="Cambria"/>
                  <a:cs typeface="Cambria"/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4529022" y="1666457"/>
                <a:ext cx="7822" cy="624514"/>
              </a:xfrm>
              <a:prstGeom prst="straightConnector1">
                <a:avLst/>
              </a:prstGeom>
              <a:ln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lbow Connector 15"/>
              <p:cNvCxnSpPr>
                <a:stCxn id="11" idx="0"/>
                <a:endCxn id="14" idx="1"/>
              </p:cNvCxnSpPr>
              <p:nvPr/>
            </p:nvCxnSpPr>
            <p:spPr>
              <a:xfrm rot="5400000" flipH="1" flipV="1">
                <a:off x="1404064" y="1969171"/>
                <a:ext cx="3160879" cy="1168395"/>
              </a:xfrm>
              <a:prstGeom prst="bentConnector2">
                <a:avLst/>
              </a:prstGeom>
              <a:ln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lbow Connector 16"/>
              <p:cNvCxnSpPr>
                <a:stCxn id="12" idx="0"/>
                <a:endCxn id="14" idx="3"/>
              </p:cNvCxnSpPr>
              <p:nvPr/>
            </p:nvCxnSpPr>
            <p:spPr>
              <a:xfrm rot="16200000" flipV="1">
                <a:off x="4504129" y="1945036"/>
                <a:ext cx="3160880" cy="1216665"/>
              </a:xfrm>
              <a:prstGeom prst="bentConnector2">
                <a:avLst/>
              </a:prstGeom>
              <a:ln>
                <a:prstDash val="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Elbow Connector 17"/>
              <p:cNvCxnSpPr>
                <a:endCxn id="10" idx="3"/>
              </p:cNvCxnSpPr>
              <p:nvPr/>
            </p:nvCxnSpPr>
            <p:spPr>
              <a:xfrm rot="16200000" flipV="1">
                <a:off x="5438340" y="3022398"/>
                <a:ext cx="1149307" cy="1073511"/>
              </a:xfrm>
              <a:prstGeom prst="bentConnector2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lbow Connector 18"/>
              <p:cNvCxnSpPr>
                <a:endCxn id="10" idx="1"/>
              </p:cNvCxnSpPr>
              <p:nvPr/>
            </p:nvCxnSpPr>
            <p:spPr>
              <a:xfrm rot="5400000" flipH="1" flipV="1">
                <a:off x="2475514" y="3062163"/>
                <a:ext cx="1170848" cy="1015523"/>
              </a:xfrm>
              <a:prstGeom prst="bentConnector2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>
                <a:off x="3568701" y="3803555"/>
                <a:ext cx="1984780" cy="104986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" dirty="0" smtClean="0"/>
                  <a:t>INCREASED &amp; SUSTAINED CAPACITY</a:t>
                </a:r>
                <a:endParaRPr lang="en-US" sz="1300" dirty="0"/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7264400" y="4098813"/>
              <a:ext cx="1879600" cy="539863"/>
            </a:xfrm>
            <a:prstGeom prst="roundRect">
              <a:avLst/>
            </a:prstGeom>
            <a:solidFill>
              <a:schemeClr val="accent1">
                <a:alpha val="46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Cambria"/>
                  <a:cs typeface="Cambria"/>
                </a:rPr>
                <a:t>Greater Mekong </a:t>
              </a:r>
            </a:p>
            <a:p>
              <a:pPr algn="ctr"/>
              <a:r>
                <a:rPr lang="en-US" sz="1300" dirty="0" smtClean="0">
                  <a:solidFill>
                    <a:srgbClr val="000000"/>
                  </a:solidFill>
                  <a:latin typeface="Cambria"/>
                  <a:cs typeface="Cambria"/>
                </a:rPr>
                <a:t>Sub-region</a:t>
              </a:r>
              <a:endParaRPr lang="en-US" sz="1300" dirty="0">
                <a:solidFill>
                  <a:srgbClr val="000000"/>
                </a:solidFill>
                <a:latin typeface="Cambria"/>
                <a:cs typeface="Cambria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264400" y="2746075"/>
              <a:ext cx="1879600" cy="539863"/>
            </a:xfrm>
            <a:prstGeom prst="roundRect">
              <a:avLst/>
            </a:prstGeom>
            <a:solidFill>
              <a:schemeClr val="accent1">
                <a:alpha val="15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chemeClr val="tx1"/>
                  </a:solidFill>
                  <a:latin typeface="Cambria"/>
                  <a:cs typeface="Cambria"/>
                </a:rPr>
                <a:t>Southeast Asia &amp; Beyond</a:t>
              </a:r>
              <a:endParaRPr lang="en-US" sz="1300" dirty="0">
                <a:solidFill>
                  <a:schemeClr val="tx1"/>
                </a:solidFill>
                <a:latin typeface="Cambria"/>
                <a:cs typeface="Cambria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199295" y="3826460"/>
              <a:ext cx="1805754" cy="544705"/>
            </a:xfrm>
            <a:prstGeom prst="homePlat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latin typeface="Cambria"/>
                  <a:cs typeface="Cambria"/>
                </a:rPr>
                <a:t>Cooperation &amp; </a:t>
              </a:r>
            </a:p>
            <a:p>
              <a:pPr algn="ctr"/>
              <a:r>
                <a:rPr lang="en-US" sz="1300" dirty="0" smtClean="0">
                  <a:latin typeface="Cambria"/>
                  <a:cs typeface="Cambria"/>
                </a:rPr>
                <a:t>Mutual Support</a:t>
              </a:r>
              <a:endParaRPr lang="en-US" sz="1300" dirty="0">
                <a:latin typeface="Cambria"/>
                <a:cs typeface="Cambria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6117202" y="2966666"/>
            <a:ext cx="1133398" cy="15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117202" y="4337921"/>
            <a:ext cx="1133398" cy="15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11760" y="404664"/>
            <a:ext cx="550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UN-ACT Project </a:t>
            </a:r>
            <a:r>
              <a:rPr lang="en-US" sz="4000" dirty="0" smtClean="0"/>
              <a:t>outline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4679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144BC7-F63C-49FA-8477-20487EE0833D}"/>
</file>

<file path=customXml/itemProps2.xml><?xml version="1.0" encoding="utf-8"?>
<ds:datastoreItem xmlns:ds="http://schemas.openxmlformats.org/officeDocument/2006/customXml" ds:itemID="{0882AA1F-561C-48E4-90A3-02B2C209C37F}"/>
</file>

<file path=customXml/itemProps3.xml><?xml version="1.0" encoding="utf-8"?>
<ds:datastoreItem xmlns:ds="http://schemas.openxmlformats.org/officeDocument/2006/customXml" ds:itemID="{80D4FC19-9ED5-414E-A383-12488ED8DDDD}"/>
</file>

<file path=docProps/app.xml><?xml version="1.0" encoding="utf-8"?>
<Properties xmlns="http://schemas.openxmlformats.org/officeDocument/2006/extended-properties" xmlns:vt="http://schemas.openxmlformats.org/officeDocument/2006/docPropsVTypes">
  <TotalTime>6719</TotalTime>
  <Words>171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REGIONAL INIATIVES IN  THE MEKONG REGION</vt:lpstr>
      <vt:lpstr>PowerPoint Presentation</vt:lpstr>
      <vt:lpstr>PowerPoint Presentation</vt:lpstr>
      <vt:lpstr>SPA evolution process</vt:lpstr>
      <vt:lpstr>PowerPoint Presentation</vt:lpstr>
    </vt:vector>
  </TitlesOfParts>
  <Company>UNDP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Cooperation Against Human Trafficking in the Mekong Region</dc:title>
  <dc:creator>lisa.rende.taylor</dc:creator>
  <cp:lastModifiedBy>Annette Lyth</cp:lastModifiedBy>
  <cp:revision>210</cp:revision>
  <dcterms:created xsi:type="dcterms:W3CDTF">2010-07-05T03:11:43Z</dcterms:created>
  <dcterms:modified xsi:type="dcterms:W3CDTF">2014-05-21T06:06:27Z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2428100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