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693400" cy="7561263"/>
  <p:notesSz cx="6797675" cy="9928225"/>
  <p:defaultTextStyle>
    <a:defPPr>
      <a:defRPr lang="pt-B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9FF0"/>
    <a:srgbClr val="267E2E"/>
    <a:srgbClr val="FF8A15"/>
    <a:srgbClr val="FF3300"/>
    <a:srgbClr val="D90505"/>
    <a:srgbClr val="30AE3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387" autoAdjust="0"/>
  </p:normalViewPr>
  <p:slideViewPr>
    <p:cSldViewPr>
      <p:cViewPr>
        <p:scale>
          <a:sx n="90" d="100"/>
          <a:sy n="90" d="100"/>
        </p:scale>
        <p:origin x="-276" y="1170"/>
      </p:cViewPr>
      <p:guideLst>
        <p:guide orient="horz" pos="2382"/>
        <p:guide pos="3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8771F15-4086-4E9C-BF0C-E635CAA8D2F3}" type="datetimeFigureOut">
              <a:rPr lang="pt-BR" smtClean="0"/>
              <a:pPr/>
              <a:t>04/08/2016</a:t>
            </a:fld>
            <a:endParaRPr lang="pt-BR"/>
          </a:p>
        </p:txBody>
      </p:sp>
      <p:sp>
        <p:nvSpPr>
          <p:cNvPr id="4" name="Espaço Reservado para Imagem de Slide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D4A069A-1596-40DF-9FEC-B224830D6FF7}" type="slidenum">
              <a:rPr lang="pt-BR" smtClean="0"/>
              <a:pPr/>
              <a:t>‹nº›</a:t>
            </a:fld>
            <a:endParaRPr lang="pt-BR"/>
          </a:p>
        </p:txBody>
      </p:sp>
    </p:spTree>
    <p:extLst>
      <p:ext uri="{BB962C8B-B14F-4D97-AF65-F5344CB8AC3E}">
        <p14:creationId xmlns:p14="http://schemas.microsoft.com/office/powerpoint/2010/main" xmlns="" val="4126246264"/>
      </p:ext>
    </p:extLst>
  </p:cSld>
  <p:clrMap bg1="lt1" tx1="dk1" bg2="lt2" tx2="dk2" accent1="accent1" accent2="accent2" accent3="accent3" accent4="accent4" accent5="accent5" accent6="accent6" hlink="hlink" folHlink="folHlink"/>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802005" y="2348894"/>
            <a:ext cx="9089390" cy="1620771"/>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98774" y="302803"/>
            <a:ext cx="2606517" cy="6451578"/>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79226" y="302803"/>
            <a:ext cx="7641326" cy="6451578"/>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44705" y="4858813"/>
            <a:ext cx="9089390" cy="1501751"/>
          </a:xfrm>
        </p:spPr>
        <p:txBody>
          <a:bodyPr anchor="t"/>
          <a:lstStyle>
            <a:lvl1pPr algn="l">
              <a:defRPr sz="44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844705" y="3204786"/>
            <a:ext cx="9089390" cy="1654026"/>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79226" y="1764296"/>
            <a:ext cx="5123921"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881370" y="1764296"/>
            <a:ext cx="5123921"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4670" y="302801"/>
            <a:ext cx="9624060" cy="1260211"/>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534670" y="1692533"/>
            <a:ext cx="4724775"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534670" y="2397901"/>
            <a:ext cx="4724775"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5432099" y="1692533"/>
            <a:ext cx="4726632"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5432099" y="2397901"/>
            <a:ext cx="4726632"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4670" y="301050"/>
            <a:ext cx="3518055" cy="1281214"/>
          </a:xfrm>
        </p:spPr>
        <p:txBody>
          <a:bodyPr anchor="b"/>
          <a:lstStyle>
            <a:lvl1pPr algn="l">
              <a:defRPr sz="22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4180823" y="301052"/>
            <a:ext cx="5977907" cy="645332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534670" y="1582266"/>
            <a:ext cx="3518055" cy="517211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095981" y="5292884"/>
            <a:ext cx="6416040" cy="624855"/>
          </a:xfrm>
        </p:spPr>
        <p:txBody>
          <a:bodyPr anchor="b"/>
          <a:lstStyle>
            <a:lvl1pPr algn="l">
              <a:defRPr sz="22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2095981" y="675613"/>
            <a:ext cx="6416040" cy="4536758"/>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pt-BR"/>
          </a:p>
        </p:txBody>
      </p:sp>
      <p:sp>
        <p:nvSpPr>
          <p:cNvPr id="4" name="Espaço Reservado para Texto 3"/>
          <p:cNvSpPr>
            <a:spLocks noGrp="1"/>
          </p:cNvSpPr>
          <p:nvPr>
            <p:ph type="body" sz="half" idx="2"/>
          </p:nvPr>
        </p:nvSpPr>
        <p:spPr>
          <a:xfrm>
            <a:off x="2095981" y="5917739"/>
            <a:ext cx="6416040" cy="88739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B09C7C15-1524-42BD-8E72-B0FA9E3D5B81}" type="datetimeFigureOut">
              <a:rPr lang="pt-BR" smtClean="0"/>
              <a:pPr/>
              <a:t>04/08/2016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0A5D9E0-92B3-493B-8E7E-AE72A3E1AA80}"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534670" y="302801"/>
            <a:ext cx="9624060" cy="1260211"/>
          </a:xfrm>
          <a:prstGeom prst="rect">
            <a:avLst/>
          </a:prstGeom>
        </p:spPr>
        <p:txBody>
          <a:bodyPr vert="horz" lIns="99569" tIns="49785" rIns="99569" bIns="49785"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534670" y="1764296"/>
            <a:ext cx="9624060" cy="4990084"/>
          </a:xfrm>
          <a:prstGeom prst="rect">
            <a:avLst/>
          </a:prstGeom>
        </p:spPr>
        <p:txBody>
          <a:bodyPr vert="horz" lIns="99569" tIns="49785" rIns="99569" bIns="49785"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534670" y="7008172"/>
            <a:ext cx="2495127" cy="402567"/>
          </a:xfrm>
          <a:prstGeom prst="rect">
            <a:avLst/>
          </a:prstGeom>
        </p:spPr>
        <p:txBody>
          <a:bodyPr vert="horz" lIns="99569" tIns="49785" rIns="99569" bIns="49785" rtlCol="0" anchor="ctr"/>
          <a:lstStyle>
            <a:lvl1pPr algn="l">
              <a:defRPr sz="1300">
                <a:solidFill>
                  <a:schemeClr val="tx1">
                    <a:tint val="75000"/>
                  </a:schemeClr>
                </a:solidFill>
              </a:defRPr>
            </a:lvl1pPr>
          </a:lstStyle>
          <a:p>
            <a:fld id="{B09C7C15-1524-42BD-8E72-B0FA9E3D5B81}" type="datetimeFigureOut">
              <a:rPr lang="pt-BR" smtClean="0"/>
              <a:pPr/>
              <a:t>04/08/2016</a:t>
            </a:fld>
            <a:endParaRPr lang="pt-BR"/>
          </a:p>
        </p:txBody>
      </p:sp>
      <p:sp>
        <p:nvSpPr>
          <p:cNvPr id="5" name="Espaço Reservado para Rodapé 4"/>
          <p:cNvSpPr>
            <a:spLocks noGrp="1"/>
          </p:cNvSpPr>
          <p:nvPr>
            <p:ph type="ftr" sz="quarter" idx="3"/>
          </p:nvPr>
        </p:nvSpPr>
        <p:spPr>
          <a:xfrm>
            <a:off x="3653579" y="7008172"/>
            <a:ext cx="3386243" cy="402567"/>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7663603" y="7008172"/>
            <a:ext cx="2495127" cy="402567"/>
          </a:xfrm>
          <a:prstGeom prst="rect">
            <a:avLst/>
          </a:prstGeom>
        </p:spPr>
        <p:txBody>
          <a:bodyPr vert="horz" lIns="99569" tIns="49785" rIns="99569" bIns="49785" rtlCol="0" anchor="ctr"/>
          <a:lstStyle>
            <a:lvl1pPr algn="r">
              <a:defRPr sz="1300">
                <a:solidFill>
                  <a:schemeClr val="tx1">
                    <a:tint val="75000"/>
                  </a:schemeClr>
                </a:solidFill>
              </a:defRPr>
            </a:lvl1pPr>
          </a:lstStyle>
          <a:p>
            <a:fld id="{F0A5D9E0-92B3-493B-8E7E-AE72A3E1AA8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pt-B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89999">
              <a:schemeClr val="bg1">
                <a:lumMod val="85000"/>
              </a:schemeClr>
            </a:gs>
          </a:gsLst>
          <a:lin ang="5400000" scaled="0"/>
          <a:tileRect t="-100000" r="-100000"/>
        </a:gradFill>
        <a:effectLst/>
      </p:bgPr>
    </p:bg>
    <p:spTree>
      <p:nvGrpSpPr>
        <p:cNvPr id="1" name=""/>
        <p:cNvGrpSpPr/>
        <p:nvPr/>
      </p:nvGrpSpPr>
      <p:grpSpPr>
        <a:xfrm>
          <a:off x="0" y="0"/>
          <a:ext cx="0" cy="0"/>
          <a:chOff x="0" y="0"/>
          <a:chExt cx="0" cy="0"/>
        </a:xfrm>
      </p:grpSpPr>
      <p:cxnSp>
        <p:nvCxnSpPr>
          <p:cNvPr id="10" name="Conector reto 9"/>
          <p:cNvCxnSpPr/>
          <p:nvPr/>
        </p:nvCxnSpPr>
        <p:spPr>
          <a:xfrm>
            <a:off x="3546500" y="0"/>
            <a:ext cx="0" cy="75612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7146900" y="0"/>
            <a:ext cx="0" cy="7561263"/>
          </a:xfrm>
          <a:prstGeom prst="line">
            <a:avLst/>
          </a:prstGeom>
        </p:spPr>
        <p:style>
          <a:lnRef idx="1">
            <a:schemeClr val="accent1"/>
          </a:lnRef>
          <a:fillRef idx="0">
            <a:schemeClr val="accent1"/>
          </a:fillRef>
          <a:effectRef idx="0">
            <a:schemeClr val="accent1"/>
          </a:effectRef>
          <a:fontRef idx="minor">
            <a:schemeClr val="tx1"/>
          </a:fontRef>
        </p:style>
      </p:cxnSp>
      <p:sp>
        <p:nvSpPr>
          <p:cNvPr id="12" name="CaixaDeTexto 11"/>
          <p:cNvSpPr txBox="1"/>
          <p:nvPr/>
        </p:nvSpPr>
        <p:spPr>
          <a:xfrm>
            <a:off x="7290916" y="324247"/>
            <a:ext cx="3240360" cy="400110"/>
          </a:xfrm>
          <a:prstGeom prst="rect">
            <a:avLst/>
          </a:prstGeom>
          <a:noFill/>
        </p:spPr>
        <p:txBody>
          <a:bodyPr wrap="square" rtlCol="0">
            <a:spAutoFit/>
          </a:bodyPr>
          <a:lstStyle/>
          <a:p>
            <a:endParaRPr lang="pt-BR" dirty="0"/>
          </a:p>
        </p:txBody>
      </p:sp>
      <p:pic>
        <p:nvPicPr>
          <p:cNvPr id="13" name="Picture 6" descr="xiamen-824233_1920.jpg"/>
          <p:cNvPicPr>
            <a:picLocks noChangeAspect="1"/>
          </p:cNvPicPr>
          <p:nvPr/>
        </p:nvPicPr>
        <p:blipFill rotWithShape="1">
          <a:blip r:embed="rId2" cstate="screen">
            <a:extLst>
              <a:ext uri="{28A0092B-C50C-407E-A947-70E740481C1C}">
                <a14:useLocalDpi xmlns:a14="http://schemas.microsoft.com/office/drawing/2010/main" xmlns=""/>
              </a:ext>
            </a:extLst>
          </a:blip>
          <a:srcRect l="23309" r="53027"/>
          <a:stretch/>
        </p:blipFill>
        <p:spPr>
          <a:xfrm flipH="1">
            <a:off x="7093000" y="-1"/>
            <a:ext cx="3600400" cy="7561264"/>
          </a:xfrm>
          <a:prstGeom prst="rect">
            <a:avLst/>
          </a:prstGeom>
          <a:scene3d>
            <a:camera prst="orthographicFront">
              <a:rot lat="0" lon="10800000" rev="0"/>
            </a:camera>
            <a:lightRig rig="threePt" dir="t"/>
          </a:scene3d>
        </p:spPr>
      </p:pic>
      <p:sp>
        <p:nvSpPr>
          <p:cNvPr id="14" name="Rectangle 5"/>
          <p:cNvSpPr/>
          <p:nvPr/>
        </p:nvSpPr>
        <p:spPr>
          <a:xfrm>
            <a:off x="7221666" y="4572719"/>
            <a:ext cx="3471733" cy="2592288"/>
          </a:xfrm>
          <a:prstGeom prst="rect">
            <a:avLst/>
          </a:prstGeom>
          <a:solidFill>
            <a:schemeClr val="tx1">
              <a:lumMod val="50000"/>
              <a:lumOff val="50000"/>
              <a:alpha val="33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endParaRPr lang="en-GB"/>
          </a:p>
        </p:txBody>
      </p:sp>
      <p:sp>
        <p:nvSpPr>
          <p:cNvPr id="15" name="TextBox 4"/>
          <p:cNvSpPr txBox="1"/>
          <p:nvPr/>
        </p:nvSpPr>
        <p:spPr>
          <a:xfrm>
            <a:off x="7415668" y="4781191"/>
            <a:ext cx="3277732" cy="1077218"/>
          </a:xfrm>
          <a:prstGeom prst="rect">
            <a:avLst/>
          </a:prstGeom>
          <a:noFill/>
        </p:spPr>
        <p:txBody>
          <a:bodyPr wrap="square" rtlCol="0">
            <a:spAutoFit/>
          </a:bodyPr>
          <a:lstStyle/>
          <a:p>
            <a:pPr algn="r"/>
            <a:r>
              <a:rPr lang="en-GB" sz="3200" b="1" dirty="0" smtClean="0">
                <a:solidFill>
                  <a:schemeClr val="bg1"/>
                </a:solidFill>
                <a:latin typeface="Gotham Bold"/>
                <a:cs typeface="Gotham Bold"/>
              </a:rPr>
              <a:t>ENDING INEQUALITIES</a:t>
            </a:r>
          </a:p>
        </p:txBody>
      </p:sp>
      <p:sp>
        <p:nvSpPr>
          <p:cNvPr id="16" name="TextBox 7"/>
          <p:cNvSpPr txBox="1"/>
          <p:nvPr/>
        </p:nvSpPr>
        <p:spPr>
          <a:xfrm>
            <a:off x="7432458" y="5933319"/>
            <a:ext cx="3246062" cy="1200329"/>
          </a:xfrm>
          <a:prstGeom prst="rect">
            <a:avLst/>
          </a:prstGeom>
          <a:noFill/>
        </p:spPr>
        <p:txBody>
          <a:bodyPr wrap="square" rtlCol="0">
            <a:spAutoFit/>
          </a:bodyPr>
          <a:lstStyle/>
          <a:p>
            <a:pPr algn="r"/>
            <a:r>
              <a:rPr lang="en-GB" sz="1800" dirty="0" smtClean="0">
                <a:solidFill>
                  <a:srgbClr val="FFFFFF"/>
                </a:solidFill>
                <a:latin typeface="Gotham Book" pitchFamily="2" charset="0"/>
                <a:cs typeface="Gotham Book"/>
              </a:rPr>
              <a:t>A priority for accomplishing Sustainable Development Goal 6, and many others.</a:t>
            </a:r>
            <a:endParaRPr lang="en-GB" sz="1800" dirty="0">
              <a:latin typeface="Gotham Book" pitchFamily="2" charset="0"/>
              <a:cs typeface="Gotham Book"/>
            </a:endParaRPr>
          </a:p>
        </p:txBody>
      </p:sp>
      <p:sp>
        <p:nvSpPr>
          <p:cNvPr id="17" name="TextBox 9"/>
          <p:cNvSpPr txBox="1"/>
          <p:nvPr/>
        </p:nvSpPr>
        <p:spPr>
          <a:xfrm>
            <a:off x="162124" y="1620391"/>
            <a:ext cx="3240360" cy="4647426"/>
          </a:xfrm>
          <a:prstGeom prst="rect">
            <a:avLst/>
          </a:prstGeom>
          <a:noFill/>
        </p:spPr>
        <p:txBody>
          <a:bodyPr wrap="square" rtlCol="0">
            <a:spAutoFit/>
          </a:bodyPr>
          <a:lstStyle/>
          <a:p>
            <a:r>
              <a:rPr lang="en-GB" sz="1800" i="1" dirty="0" smtClean="0">
                <a:solidFill>
                  <a:schemeClr val="tx1"/>
                </a:solidFill>
                <a:latin typeface="Gotham Light"/>
                <a:cs typeface="Gotham Light"/>
              </a:rPr>
              <a:t>“We envisage a world of </a:t>
            </a:r>
            <a:r>
              <a:rPr lang="en-GB" sz="1800" i="1" dirty="0" smtClean="0">
                <a:solidFill>
                  <a:schemeClr val="tx1"/>
                </a:solidFill>
                <a:latin typeface="Gotham Bold"/>
                <a:cs typeface="Gotham Bold"/>
              </a:rPr>
              <a:t>universal respect for human rights </a:t>
            </a:r>
            <a:r>
              <a:rPr lang="en-GB" sz="1800" i="1" dirty="0" smtClean="0">
                <a:solidFill>
                  <a:schemeClr val="tx1"/>
                </a:solidFill>
                <a:latin typeface="Gotham Light"/>
                <a:cs typeface="Gotham Light"/>
              </a:rPr>
              <a:t>and human dignity, the rule of law, justice, equality and non-discrimination… A world where we reaffirm our commitments regarding the </a:t>
            </a:r>
            <a:r>
              <a:rPr lang="en-GB" sz="1800" i="1" dirty="0" smtClean="0">
                <a:solidFill>
                  <a:schemeClr val="tx1"/>
                </a:solidFill>
                <a:latin typeface="Gotham Bold"/>
                <a:cs typeface="Gotham Bold"/>
              </a:rPr>
              <a:t>human right to safe drinking water and sanitation </a:t>
            </a:r>
            <a:r>
              <a:rPr lang="en-GB" sz="1800" i="1" dirty="0" smtClean="0">
                <a:solidFill>
                  <a:schemeClr val="tx1"/>
                </a:solidFill>
                <a:latin typeface="Gotham Light"/>
                <a:cs typeface="Gotham Light"/>
              </a:rPr>
              <a:t>and where there is </a:t>
            </a:r>
            <a:r>
              <a:rPr lang="en-GB" sz="1800" i="1" dirty="0" smtClean="0">
                <a:solidFill>
                  <a:schemeClr val="tx1"/>
                </a:solidFill>
                <a:latin typeface="Gotham Bold"/>
                <a:cs typeface="Gotham Bold"/>
              </a:rPr>
              <a:t>improved hygiene</a:t>
            </a:r>
            <a:r>
              <a:rPr lang="en-GB" sz="1800" i="1" dirty="0" smtClean="0">
                <a:solidFill>
                  <a:schemeClr val="tx1"/>
                </a:solidFill>
                <a:latin typeface="Gotham Light"/>
                <a:cs typeface="Gotham Light"/>
              </a:rPr>
              <a:t>…”</a:t>
            </a:r>
          </a:p>
          <a:p>
            <a:endParaRPr lang="en-GB" sz="1200" dirty="0" smtClean="0">
              <a:solidFill>
                <a:schemeClr val="tx1"/>
              </a:solidFill>
              <a:latin typeface="Gill Sans"/>
              <a:cs typeface="Gill Sans"/>
            </a:endParaRPr>
          </a:p>
          <a:p>
            <a:r>
              <a:rPr lang="en-GB" sz="1200" dirty="0" smtClean="0">
                <a:solidFill>
                  <a:schemeClr val="tx1"/>
                </a:solidFill>
                <a:latin typeface="Gotham Light" pitchFamily="2" charset="0"/>
                <a:cs typeface="Gill Sans"/>
              </a:rPr>
              <a:t>Transforming our World: the 2030 Agenda for Sustainable Development,</a:t>
            </a:r>
          </a:p>
          <a:p>
            <a:r>
              <a:rPr lang="en-GB" sz="1200" dirty="0" smtClean="0">
                <a:latin typeface="Gotham Light" pitchFamily="2" charset="0"/>
                <a:cs typeface="Gill Sans"/>
              </a:rPr>
              <a:t>A/RES/70/1, United Nations General Assembly, 25/09/2015</a:t>
            </a:r>
            <a:r>
              <a:rPr lang="en-GB" sz="1400" dirty="0" smtClean="0">
                <a:latin typeface="Gill Sans"/>
                <a:cs typeface="Gill Sans"/>
              </a:rPr>
              <a:t>.</a:t>
            </a:r>
            <a:endParaRPr lang="en-GB" sz="1400" dirty="0">
              <a:latin typeface="Gill Sans"/>
              <a:cs typeface="Gill Sans"/>
            </a:endParaRPr>
          </a:p>
        </p:txBody>
      </p:sp>
      <p:sp>
        <p:nvSpPr>
          <p:cNvPr id="20" name="Rectangle 16"/>
          <p:cNvSpPr/>
          <p:nvPr/>
        </p:nvSpPr>
        <p:spPr>
          <a:xfrm>
            <a:off x="3601256" y="0"/>
            <a:ext cx="3420759" cy="3780631"/>
          </a:xfrm>
          <a:prstGeom prst="rect">
            <a:avLst/>
          </a:prstGeom>
          <a:solidFill>
            <a:schemeClr val="bg2">
              <a:lumMod val="7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dirty="0"/>
          </a:p>
        </p:txBody>
      </p:sp>
      <p:pic>
        <p:nvPicPr>
          <p:cNvPr id="22" name="Picture 13" descr="leo heller.jpg"/>
          <p:cNvPicPr>
            <a:picLocks noChangeAspect="1"/>
          </p:cNvPicPr>
          <p:nvPr/>
        </p:nvPicPr>
        <p:blipFill rotWithShape="1">
          <a:blip r:embed="rId3" cstate="screen">
            <a:extLst>
              <a:ext uri="{28A0092B-C50C-407E-A947-70E740481C1C}">
                <a14:useLocalDpi xmlns:a14="http://schemas.microsoft.com/office/drawing/2010/main" xmlns=""/>
              </a:ext>
            </a:extLst>
          </a:blip>
          <a:srcRect/>
          <a:stretch/>
        </p:blipFill>
        <p:spPr>
          <a:xfrm>
            <a:off x="3762524" y="4793510"/>
            <a:ext cx="792088" cy="1011408"/>
          </a:xfrm>
          <a:prstGeom prst="rect">
            <a:avLst/>
          </a:prstGeom>
          <a:solidFill>
            <a:srgbClr val="FFFFFF">
              <a:shade val="85000"/>
            </a:srgbClr>
          </a:solidFill>
          <a:ln w="6350" cap="sq" cmpd="sng">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3" name="TextBox 14"/>
          <p:cNvSpPr txBox="1"/>
          <p:nvPr/>
        </p:nvSpPr>
        <p:spPr>
          <a:xfrm>
            <a:off x="4592367" y="4788743"/>
            <a:ext cx="2266501" cy="830997"/>
          </a:xfrm>
          <a:prstGeom prst="rect">
            <a:avLst/>
          </a:prstGeom>
          <a:noFill/>
        </p:spPr>
        <p:txBody>
          <a:bodyPr wrap="square" rtlCol="0">
            <a:spAutoFit/>
          </a:bodyPr>
          <a:lstStyle/>
          <a:p>
            <a:r>
              <a:rPr lang="en-CA" sz="1200" b="1" dirty="0" err="1" smtClean="0">
                <a:latin typeface="Gotham Light"/>
                <a:cs typeface="Gotham Light"/>
              </a:rPr>
              <a:t>Léo</a:t>
            </a:r>
            <a:r>
              <a:rPr lang="en-CA" sz="1200" b="1" dirty="0" smtClean="0">
                <a:latin typeface="Gotham Light"/>
                <a:cs typeface="Gotham Light"/>
              </a:rPr>
              <a:t> Heller</a:t>
            </a:r>
          </a:p>
          <a:p>
            <a:r>
              <a:rPr lang="en-CA" sz="1200" dirty="0" smtClean="0">
                <a:latin typeface="Gotham Light"/>
                <a:cs typeface="Gotham Light"/>
              </a:rPr>
              <a:t>Special Rapporteur on the human right to safe drinking water and sanitation</a:t>
            </a:r>
            <a:endParaRPr lang="en-CA" sz="1200" dirty="0">
              <a:latin typeface="Gotham Light"/>
              <a:cs typeface="Gotham Light"/>
            </a:endParaRPr>
          </a:p>
        </p:txBody>
      </p:sp>
      <p:grpSp>
        <p:nvGrpSpPr>
          <p:cNvPr id="24" name="Group 9"/>
          <p:cNvGrpSpPr>
            <a:grpSpLocks noChangeAspect="1"/>
          </p:cNvGrpSpPr>
          <p:nvPr/>
        </p:nvGrpSpPr>
        <p:grpSpPr>
          <a:xfrm>
            <a:off x="4428158" y="6588943"/>
            <a:ext cx="1541902" cy="695922"/>
            <a:chOff x="-212866" y="8987293"/>
            <a:chExt cx="1748615" cy="789221"/>
          </a:xfrm>
        </p:grpSpPr>
        <p:grpSp>
          <p:nvGrpSpPr>
            <p:cNvPr id="25" name="Group 12"/>
            <p:cNvGrpSpPr/>
            <p:nvPr/>
          </p:nvGrpSpPr>
          <p:grpSpPr>
            <a:xfrm>
              <a:off x="138679" y="8987293"/>
              <a:ext cx="1353002" cy="535805"/>
              <a:chOff x="110546" y="9237753"/>
              <a:chExt cx="1353002" cy="535805"/>
            </a:xfrm>
          </p:grpSpPr>
          <p:sp>
            <p:nvSpPr>
              <p:cNvPr id="28" name="TextBox 2"/>
              <p:cNvSpPr txBox="1"/>
              <p:nvPr/>
            </p:nvSpPr>
            <p:spPr>
              <a:xfrm>
                <a:off x="153556" y="9465781"/>
                <a:ext cx="1309992" cy="307777"/>
              </a:xfrm>
              <a:prstGeom prst="rect">
                <a:avLst/>
              </a:prstGeom>
              <a:noFill/>
            </p:spPr>
            <p:txBody>
              <a:bodyPr wrap="none" rtlCol="0">
                <a:spAutoFit/>
              </a:bodyPr>
              <a:lstStyle/>
              <a:p>
                <a:r>
                  <a:rPr lang="pt-BR" sz="1400" dirty="0" smtClean="0">
                    <a:solidFill>
                      <a:srgbClr val="5E9ADC"/>
                    </a:solidFill>
                    <a:latin typeface="Gotham Light"/>
                    <a:cs typeface="Gotham Light"/>
                  </a:rPr>
                  <a:t>@</a:t>
                </a:r>
                <a:r>
                  <a:rPr lang="pt-BR" sz="1400" dirty="0" err="1" smtClean="0">
                    <a:solidFill>
                      <a:srgbClr val="5E9ADC"/>
                    </a:solidFill>
                    <a:latin typeface="Gotham Light"/>
                    <a:cs typeface="Gotham Light"/>
                  </a:rPr>
                  <a:t>SRWatSan</a:t>
                </a:r>
                <a:endParaRPr lang="pt-BR" sz="1400" dirty="0">
                  <a:solidFill>
                    <a:srgbClr val="5E9ADC"/>
                  </a:solidFill>
                  <a:latin typeface="Gotham Light"/>
                  <a:cs typeface="Gotham Light"/>
                </a:endParaRPr>
              </a:p>
            </p:txBody>
          </p:sp>
          <p:pic>
            <p:nvPicPr>
              <p:cNvPr id="29" name="Picture 11" descr="FB-FindUsonFacebook-online-512.pn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110546" y="9237753"/>
                <a:ext cx="1299936" cy="248816"/>
              </a:xfrm>
              <a:prstGeom prst="rect">
                <a:avLst/>
              </a:prstGeom>
            </p:spPr>
          </p:pic>
        </p:grpSp>
        <p:sp>
          <p:nvSpPr>
            <p:cNvPr id="26" name="TextBox 8"/>
            <p:cNvSpPr txBox="1"/>
            <p:nvPr/>
          </p:nvSpPr>
          <p:spPr>
            <a:xfrm>
              <a:off x="-212866" y="9499515"/>
              <a:ext cx="1748615" cy="276999"/>
            </a:xfrm>
            <a:prstGeom prst="rect">
              <a:avLst/>
            </a:prstGeom>
            <a:noFill/>
          </p:spPr>
          <p:txBody>
            <a:bodyPr wrap="none" rtlCol="0">
              <a:spAutoFit/>
            </a:bodyPr>
            <a:lstStyle/>
            <a:p>
              <a:r>
                <a:rPr lang="pt-BR" sz="1200" dirty="0" err="1" smtClean="0">
                  <a:latin typeface="Gotham Light"/>
                  <a:cs typeface="Gotham Light"/>
                </a:rPr>
                <a:t>srwatsan@ohchr.org</a:t>
              </a:r>
              <a:endParaRPr lang="pt-BR" sz="1200" dirty="0">
                <a:latin typeface="Gotham Light"/>
                <a:cs typeface="Gotham Light"/>
              </a:endParaRPr>
            </a:p>
          </p:txBody>
        </p:sp>
      </p:grpSp>
      <p:pic>
        <p:nvPicPr>
          <p:cNvPr id="13314" name="Picture 2" descr="http://vignette4.wikia.nocookie.net/simpsons/images/1/11/Twitter_bird_icon.png/revision/latest?cb=20111228065136"/>
          <p:cNvPicPr>
            <a:picLocks noChangeAspect="1" noChangeArrowheads="1"/>
          </p:cNvPicPr>
          <p:nvPr/>
        </p:nvPicPr>
        <p:blipFill>
          <a:blip r:embed="rId5" cstate="print"/>
          <a:srcRect/>
          <a:stretch>
            <a:fillRect/>
          </a:stretch>
        </p:blipFill>
        <p:spPr bwMode="auto">
          <a:xfrm>
            <a:off x="4554612" y="6804967"/>
            <a:ext cx="288032" cy="288032"/>
          </a:xfrm>
          <a:prstGeom prst="rect">
            <a:avLst/>
          </a:prstGeom>
          <a:noFill/>
        </p:spPr>
      </p:pic>
      <p:sp>
        <p:nvSpPr>
          <p:cNvPr id="30" name="CaixaDeTexto 29"/>
          <p:cNvSpPr txBox="1"/>
          <p:nvPr/>
        </p:nvSpPr>
        <p:spPr>
          <a:xfrm>
            <a:off x="3690516" y="2628503"/>
            <a:ext cx="3240360" cy="1061829"/>
          </a:xfrm>
          <a:prstGeom prst="rect">
            <a:avLst/>
          </a:prstGeom>
          <a:noFill/>
        </p:spPr>
        <p:txBody>
          <a:bodyPr wrap="square" rtlCol="0">
            <a:spAutoFit/>
          </a:bodyPr>
          <a:lstStyle/>
          <a:p>
            <a:r>
              <a:rPr lang="en-GB" sz="1050" dirty="0" smtClean="0">
                <a:latin typeface="Gill Sans"/>
              </a:rPr>
              <a:t>General statistics in almost all countries can hide important inequalities in access to water and sanitation services. An observation of trends reveals, for example, that the poorest inhabitants of rural areas are often by far the most disadvantaged in this respect.</a:t>
            </a:r>
            <a:endParaRPr lang="en-GB" sz="1050" dirty="0">
              <a:latin typeface="Gill Sans"/>
            </a:endParaRPr>
          </a:p>
        </p:txBody>
      </p:sp>
      <p:grpSp>
        <p:nvGrpSpPr>
          <p:cNvPr id="33" name="Grupo 32"/>
          <p:cNvGrpSpPr/>
          <p:nvPr/>
        </p:nvGrpSpPr>
        <p:grpSpPr>
          <a:xfrm>
            <a:off x="3634988" y="325933"/>
            <a:ext cx="3353607" cy="2232248"/>
            <a:chOff x="3634988" y="108223"/>
            <a:chExt cx="3353607" cy="2232248"/>
          </a:xfrm>
        </p:grpSpPr>
        <p:sp>
          <p:nvSpPr>
            <p:cNvPr id="31" name="CaixaDeTexto 30"/>
            <p:cNvSpPr txBox="1"/>
            <p:nvPr/>
          </p:nvSpPr>
          <p:spPr>
            <a:xfrm>
              <a:off x="3762524" y="2001917"/>
              <a:ext cx="3168352" cy="338554"/>
            </a:xfrm>
            <a:prstGeom prst="rect">
              <a:avLst/>
            </a:prstGeom>
            <a:noFill/>
          </p:spPr>
          <p:txBody>
            <a:bodyPr wrap="square" rtlCol="0">
              <a:spAutoFit/>
            </a:bodyPr>
            <a:lstStyle/>
            <a:p>
              <a:r>
                <a:rPr lang="pt-BR" sz="800" dirty="0" smtClean="0">
                  <a:latin typeface="Gill Sans"/>
                </a:rPr>
                <a:t>WHO/JMP, </a:t>
              </a:r>
              <a:r>
                <a:rPr lang="pt-BR" sz="800" dirty="0" err="1" smtClean="0">
                  <a:latin typeface="Gill Sans"/>
                </a:rPr>
                <a:t>Progress</a:t>
              </a:r>
              <a:r>
                <a:rPr lang="pt-BR" sz="800" dirty="0" smtClean="0">
                  <a:latin typeface="Gill Sans"/>
                </a:rPr>
                <a:t> </a:t>
              </a:r>
              <a:r>
                <a:rPr lang="pt-BR" sz="800" dirty="0" err="1" smtClean="0">
                  <a:latin typeface="Gill Sans"/>
                </a:rPr>
                <a:t>Report</a:t>
              </a:r>
              <a:r>
                <a:rPr lang="pt-BR" sz="800" dirty="0" smtClean="0">
                  <a:latin typeface="Gill Sans"/>
                </a:rPr>
                <a:t> </a:t>
              </a:r>
              <a:r>
                <a:rPr lang="pt-BR" sz="800" dirty="0" err="1" smtClean="0">
                  <a:latin typeface="Gill Sans"/>
                </a:rPr>
                <a:t>on</a:t>
              </a:r>
              <a:r>
                <a:rPr lang="pt-BR" sz="800" dirty="0" smtClean="0">
                  <a:latin typeface="Gill Sans"/>
                </a:rPr>
                <a:t> </a:t>
              </a:r>
              <a:r>
                <a:rPr lang="pt-BR" sz="800" dirty="0" err="1" smtClean="0">
                  <a:latin typeface="Gill Sans"/>
                </a:rPr>
                <a:t>Sanitation</a:t>
              </a:r>
              <a:r>
                <a:rPr lang="pt-BR" sz="800" dirty="0" smtClean="0">
                  <a:latin typeface="Gill Sans"/>
                </a:rPr>
                <a:t> </a:t>
              </a:r>
              <a:r>
                <a:rPr lang="pt-BR" sz="800" dirty="0" err="1" smtClean="0">
                  <a:latin typeface="Gill Sans"/>
                </a:rPr>
                <a:t>and</a:t>
              </a:r>
              <a:r>
                <a:rPr lang="pt-BR" sz="800" dirty="0" smtClean="0">
                  <a:latin typeface="Gill Sans"/>
                </a:rPr>
                <a:t> </a:t>
              </a:r>
              <a:r>
                <a:rPr lang="pt-BR" sz="800" dirty="0" err="1" smtClean="0">
                  <a:latin typeface="Gill Sans"/>
                </a:rPr>
                <a:t>Drinking</a:t>
              </a:r>
              <a:r>
                <a:rPr lang="pt-BR" sz="800" dirty="0" smtClean="0">
                  <a:latin typeface="Gill Sans"/>
                </a:rPr>
                <a:t> </a:t>
              </a:r>
              <a:r>
                <a:rPr lang="pt-BR" sz="800" dirty="0" err="1" smtClean="0">
                  <a:latin typeface="Gill Sans"/>
                </a:rPr>
                <a:t>Water</a:t>
              </a:r>
              <a:r>
                <a:rPr lang="pt-BR" sz="800" dirty="0" smtClean="0">
                  <a:latin typeface="Gill Sans"/>
                </a:rPr>
                <a:t>: </a:t>
              </a:r>
              <a:r>
                <a:rPr lang="en-US" sz="800" dirty="0" smtClean="0">
                  <a:latin typeface="Gill Sans"/>
                </a:rPr>
                <a:t>2015 Update and MDG Assessment, p.18</a:t>
              </a:r>
              <a:endParaRPr lang="pt-BR" sz="800" dirty="0">
                <a:latin typeface="Gill Sans"/>
              </a:endParaRPr>
            </a:p>
          </p:txBody>
        </p:sp>
        <p:pic>
          <p:nvPicPr>
            <p:cNvPr id="2050" name="Picture 2" descr="C:\Users\colin.brown\Pictures\inequalities tree.png"/>
            <p:cNvPicPr>
              <a:picLocks noChangeAspect="1" noChangeArrowheads="1"/>
            </p:cNvPicPr>
            <p:nvPr/>
          </p:nvPicPr>
          <p:blipFill>
            <a:blip r:embed="rId6" cstate="print"/>
            <a:srcRect l="824"/>
            <a:stretch>
              <a:fillRect/>
            </a:stretch>
          </p:blipFill>
          <p:spPr bwMode="auto">
            <a:xfrm>
              <a:off x="3634988" y="108223"/>
              <a:ext cx="3353607" cy="1836415"/>
            </a:xfrm>
            <a:prstGeom prst="rect">
              <a:avLst/>
            </a:prstGeom>
            <a:noFill/>
            <a:ln w="3175">
              <a:noFill/>
            </a:ln>
          </p:spPr>
        </p:pic>
      </p:grpSp>
      <p:sp>
        <p:nvSpPr>
          <p:cNvPr id="34" name="CaixaDeTexto 33"/>
          <p:cNvSpPr txBox="1"/>
          <p:nvPr/>
        </p:nvSpPr>
        <p:spPr>
          <a:xfrm>
            <a:off x="3568016" y="43031"/>
            <a:ext cx="3528392" cy="238527"/>
          </a:xfrm>
          <a:prstGeom prst="rect">
            <a:avLst/>
          </a:prstGeom>
          <a:noFill/>
        </p:spPr>
        <p:txBody>
          <a:bodyPr wrap="square" rtlCol="0">
            <a:spAutoFit/>
          </a:bodyPr>
          <a:lstStyle/>
          <a:p>
            <a:pPr algn="ctr"/>
            <a:r>
              <a:rPr lang="pt-BR" sz="950" u="sng" dirty="0" err="1" smtClean="0">
                <a:latin typeface="Gotham Medium" pitchFamily="2" charset="0"/>
              </a:rPr>
              <a:t>Illustrating</a:t>
            </a:r>
            <a:r>
              <a:rPr lang="pt-BR" sz="950" u="sng" dirty="0" smtClean="0">
                <a:latin typeface="Gotham Medium" pitchFamily="2" charset="0"/>
              </a:rPr>
              <a:t> </a:t>
            </a:r>
            <a:r>
              <a:rPr lang="pt-BR" sz="950" u="sng" dirty="0" err="1" smtClean="0">
                <a:latin typeface="Gotham Medium" pitchFamily="2" charset="0"/>
              </a:rPr>
              <a:t>inequality</a:t>
            </a:r>
            <a:r>
              <a:rPr lang="pt-BR" sz="950" u="sng" dirty="0" smtClean="0">
                <a:latin typeface="Gotham Medium" pitchFamily="2" charset="0"/>
              </a:rPr>
              <a:t> in </a:t>
            </a:r>
            <a:r>
              <a:rPr lang="pt-BR" sz="950" u="sng" dirty="0" err="1" smtClean="0">
                <a:latin typeface="Gotham Medium" pitchFamily="2" charset="0"/>
              </a:rPr>
              <a:t>access</a:t>
            </a:r>
            <a:r>
              <a:rPr lang="pt-BR" sz="950" u="sng" dirty="0" smtClean="0">
                <a:latin typeface="Gotham Medium" pitchFamily="2" charset="0"/>
              </a:rPr>
              <a:t> to </a:t>
            </a:r>
            <a:r>
              <a:rPr lang="pt-BR" sz="950" u="sng" dirty="0" err="1" smtClean="0">
                <a:latin typeface="Gotham Medium" pitchFamily="2" charset="0"/>
              </a:rPr>
              <a:t>water</a:t>
            </a:r>
            <a:r>
              <a:rPr lang="pt-BR" sz="950" u="sng" dirty="0" smtClean="0">
                <a:latin typeface="Gotham Medium" pitchFamily="2" charset="0"/>
              </a:rPr>
              <a:t> </a:t>
            </a:r>
            <a:r>
              <a:rPr lang="pt-BR" sz="950" u="sng" dirty="0" err="1" smtClean="0">
                <a:latin typeface="Gotham Medium" pitchFamily="2" charset="0"/>
              </a:rPr>
              <a:t>and</a:t>
            </a:r>
            <a:r>
              <a:rPr lang="pt-BR" sz="950" u="sng" dirty="0" smtClean="0">
                <a:latin typeface="Gotham Medium" pitchFamily="2" charset="0"/>
              </a:rPr>
              <a:t> </a:t>
            </a:r>
            <a:r>
              <a:rPr lang="pt-BR" sz="950" u="sng" dirty="0" err="1" smtClean="0">
                <a:latin typeface="Gotham Medium" pitchFamily="2" charset="0"/>
              </a:rPr>
              <a:t>sanitation</a:t>
            </a:r>
            <a:endParaRPr lang="pt-BR" sz="950" u="sng" dirty="0">
              <a:latin typeface="Gotham Medium"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7218907" y="108223"/>
            <a:ext cx="3366617" cy="7416824"/>
          </a:xfrm>
          <a:prstGeom prst="rect">
            <a:avLst/>
          </a:prstGeom>
        </p:spPr>
        <p:txBody>
          <a:bodyPr vert="horz" lIns="99569" tIns="49785" rIns="99569" bIns="49785" numCol="1" rtlCol="0">
            <a:noAutofit/>
          </a:bodyPr>
          <a:lstStyle/>
          <a:p>
            <a:pPr lvl="0"/>
            <a:r>
              <a:rPr lang="en-CA" sz="1600" b="1" dirty="0" smtClean="0">
                <a:latin typeface="Gotham Medium"/>
                <a:cs typeface="Gill Sans"/>
              </a:rPr>
              <a:t>Where should States start?</a:t>
            </a:r>
            <a:endParaRPr lang="en-CA" sz="1600" b="1" dirty="0" smtClean="0">
              <a:solidFill>
                <a:srgbClr val="000000"/>
              </a:solidFill>
              <a:latin typeface="Gotham Medium"/>
              <a:cs typeface="Gill Sans"/>
            </a:endParaRPr>
          </a:p>
          <a:p>
            <a:endParaRPr lang="en-CA" sz="900" dirty="0" smtClean="0">
              <a:latin typeface="Gill Sans"/>
              <a:cs typeface="Gill Sans"/>
            </a:endParaRPr>
          </a:p>
          <a:p>
            <a:r>
              <a:rPr lang="en-CA" sz="950" dirty="0" smtClean="0">
                <a:latin typeface="Gill Sans"/>
                <a:cs typeface="Gill Sans"/>
              </a:rPr>
              <a:t>So how should the UN Member States start to accomplish Goal 6 concretely? States must consider all of their inhabitants that still do not have access, or have inadequate access, to sufficient water and sanitation services. Designating, in relative terms, the most “advantaged” and “disadvantaged” among these individuals, States must plan how each group will be addressed to improve or surpass an acceptable level of access to water and sanitation services by 2030, and work to make groups progress at the necessary rates.</a:t>
            </a:r>
            <a:r>
              <a:rPr lang="en-CA" sz="950" b="1" dirty="0" smtClean="0">
                <a:latin typeface="Gill Sans"/>
                <a:cs typeface="Gill Sans"/>
              </a:rPr>
              <a:t> </a:t>
            </a:r>
          </a:p>
          <a:p>
            <a:endParaRPr lang="en-CA" sz="950" b="1" dirty="0" smtClean="0">
              <a:latin typeface="Gill Sans"/>
              <a:cs typeface="Gill Sans"/>
            </a:endParaRPr>
          </a:p>
          <a:p>
            <a:r>
              <a:rPr lang="en-CA" sz="950" b="1" dirty="0" smtClean="0">
                <a:latin typeface="Gill Sans"/>
                <a:cs typeface="Gill Sans"/>
              </a:rPr>
              <a:t>We defend that the most disadvantaged populations of all States</a:t>
            </a:r>
            <a:r>
              <a:rPr lang="en-CA" sz="950" dirty="0" smtClean="0">
                <a:latin typeface="Gill Sans"/>
                <a:cs typeface="Gill Sans"/>
              </a:rPr>
              <a:t>, such as those who lack the enjoyment of these and other human rights (e.g. to health, housing, education), </a:t>
            </a:r>
            <a:r>
              <a:rPr lang="en-CA" sz="950" b="1" dirty="0" smtClean="0">
                <a:latin typeface="Gill Sans"/>
                <a:cs typeface="Gill Sans"/>
              </a:rPr>
              <a:t>must receive preferential attention.</a:t>
            </a:r>
            <a:r>
              <a:rPr lang="en-CA" sz="950" dirty="0" smtClean="0">
                <a:latin typeface="Gill Sans"/>
                <a:cs typeface="Gill Sans"/>
              </a:rPr>
              <a:t> If this were the case, States would be able to accelerate the rate of progress at which their most disadvantaged will attain a similar level of access as the most advantaged, as shown below. </a:t>
            </a: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dirty="0" smtClean="0">
              <a:latin typeface="Gill Sans"/>
              <a:cs typeface="Gill Sans"/>
            </a:endParaRPr>
          </a:p>
          <a:p>
            <a:endParaRPr lang="en-CA" sz="950" smtClean="0">
              <a:latin typeface="Gill Sans"/>
              <a:cs typeface="Gill Sans"/>
            </a:endParaRPr>
          </a:p>
          <a:p>
            <a:r>
              <a:rPr lang="en-CA" sz="950" smtClean="0">
                <a:latin typeface="Gill Sans"/>
                <a:cs typeface="Gill Sans"/>
              </a:rPr>
              <a:t>The </a:t>
            </a:r>
            <a:r>
              <a:rPr lang="en-CA" sz="950" dirty="0" smtClean="0">
                <a:latin typeface="Gill Sans"/>
                <a:cs typeface="Gill Sans"/>
              </a:rPr>
              <a:t>link between water, sanitation and community health cannot be understated: each year, 1.6 million people (mostly children under the age of 5) die from water and sanitation-related diseases. The SDG agenda has clearly stated that progress is a matter of human rights. Indeed, it is time for all States to adopt a human rights-based approach in shaping world development.</a:t>
            </a:r>
            <a:endParaRPr lang="en-GB" sz="950" dirty="0" smtClean="0">
              <a:latin typeface="Gill Sans"/>
              <a:cs typeface="Gill Sans"/>
            </a:endParaRPr>
          </a:p>
          <a:p>
            <a:endParaRPr lang="en-CA" sz="950" b="1" dirty="0" smtClean="0">
              <a:latin typeface="Gill Sans"/>
              <a:cs typeface="Gill Sans"/>
            </a:endParaRPr>
          </a:p>
        </p:txBody>
      </p:sp>
      <p:cxnSp>
        <p:nvCxnSpPr>
          <p:cNvPr id="2" name="Conector reto 1"/>
          <p:cNvCxnSpPr/>
          <p:nvPr/>
        </p:nvCxnSpPr>
        <p:spPr>
          <a:xfrm>
            <a:off x="3546500" y="0"/>
            <a:ext cx="0" cy="75612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Conector reto 3"/>
          <p:cNvCxnSpPr/>
          <p:nvPr/>
        </p:nvCxnSpPr>
        <p:spPr>
          <a:xfrm>
            <a:off x="7074892" y="0"/>
            <a:ext cx="0" cy="756126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Subtitle 2"/>
          <p:cNvSpPr>
            <a:spLocks noGrp="1"/>
          </p:cNvSpPr>
          <p:nvPr>
            <p:ph type="subTitle" idx="1"/>
          </p:nvPr>
        </p:nvSpPr>
        <p:spPr>
          <a:xfrm>
            <a:off x="43031" y="51135"/>
            <a:ext cx="3420931" cy="7200800"/>
          </a:xfrm>
        </p:spPr>
        <p:txBody>
          <a:bodyPr numCol="1">
            <a:noAutofit/>
          </a:bodyPr>
          <a:lstStyle/>
          <a:p>
            <a:pPr algn="l">
              <a:spcBef>
                <a:spcPts val="0"/>
              </a:spcBef>
            </a:pPr>
            <a:r>
              <a:rPr lang="en-GB" sz="1600" b="1" dirty="0" smtClean="0">
                <a:solidFill>
                  <a:schemeClr val="tx1"/>
                </a:solidFill>
                <a:latin typeface="Gotham Medium"/>
                <a:cs typeface="Gotham Medium"/>
              </a:rPr>
              <a:t>What is Goal 6 of the Agenda for Sustainable Development?</a:t>
            </a:r>
          </a:p>
          <a:p>
            <a:pPr algn="l">
              <a:spcBef>
                <a:spcPts val="0"/>
              </a:spcBef>
            </a:pPr>
            <a:endParaRPr lang="en-GB" sz="500" dirty="0" smtClean="0">
              <a:solidFill>
                <a:schemeClr val="tx1"/>
              </a:solidFill>
              <a:latin typeface="Gill Sans"/>
              <a:cs typeface="Gill Sans"/>
            </a:endParaRPr>
          </a:p>
          <a:p>
            <a:pPr algn="l">
              <a:spcBef>
                <a:spcPts val="0"/>
              </a:spcBef>
            </a:pPr>
            <a:r>
              <a:rPr lang="en-GB" sz="950" dirty="0">
                <a:solidFill>
                  <a:schemeClr val="tx1"/>
                </a:solidFill>
                <a:latin typeface="Gill Sans"/>
                <a:cs typeface="Gill Sans"/>
              </a:rPr>
              <a:t>"Transforming our World: The 2030 Agenda for Sustainable Development", </a:t>
            </a:r>
            <a:r>
              <a:rPr lang="en-GB" sz="950" dirty="0" smtClean="0">
                <a:solidFill>
                  <a:schemeClr val="tx1"/>
                </a:solidFill>
                <a:latin typeface="Gill Sans"/>
                <a:cs typeface="Gill Sans"/>
              </a:rPr>
              <a:t>which details </a:t>
            </a:r>
            <a:r>
              <a:rPr lang="en-GB" sz="950" dirty="0">
                <a:solidFill>
                  <a:schemeClr val="tx1"/>
                </a:solidFill>
                <a:latin typeface="Gill Sans"/>
                <a:cs typeface="Gill Sans"/>
              </a:rPr>
              <a:t>the 17 </a:t>
            </a:r>
            <a:r>
              <a:rPr lang="en-GB" sz="950" b="1" dirty="0">
                <a:solidFill>
                  <a:schemeClr val="tx1"/>
                </a:solidFill>
                <a:latin typeface="Gill Sans"/>
                <a:cs typeface="Gill Sans"/>
              </a:rPr>
              <a:t>Sustainable Development Goals </a:t>
            </a:r>
            <a:r>
              <a:rPr lang="en-GB" sz="950" dirty="0">
                <a:solidFill>
                  <a:schemeClr val="tx1"/>
                </a:solidFill>
                <a:latin typeface="Gill Sans"/>
                <a:cs typeface="Gill Sans"/>
              </a:rPr>
              <a:t>(</a:t>
            </a:r>
            <a:r>
              <a:rPr lang="en-GB" sz="950" b="1" dirty="0">
                <a:solidFill>
                  <a:schemeClr val="tx1"/>
                </a:solidFill>
                <a:latin typeface="Gill Sans"/>
                <a:cs typeface="Gill Sans"/>
              </a:rPr>
              <a:t>SDGs</a:t>
            </a:r>
            <a:r>
              <a:rPr lang="en-GB" sz="950" dirty="0">
                <a:solidFill>
                  <a:schemeClr val="tx1"/>
                </a:solidFill>
                <a:latin typeface="Gill Sans"/>
                <a:cs typeface="Gill Sans"/>
              </a:rPr>
              <a:t>) and 169 goal-specific targets, was formally adopted by all 193 Member States of the United Nations at the UN Summit in 2015</a:t>
            </a:r>
            <a:r>
              <a:rPr lang="en-GB" sz="950" dirty="0" smtClean="0">
                <a:solidFill>
                  <a:schemeClr val="tx1"/>
                </a:solidFill>
                <a:latin typeface="Gill Sans"/>
                <a:cs typeface="Gill Sans"/>
              </a:rPr>
              <a:t>. </a:t>
            </a:r>
          </a:p>
          <a:p>
            <a:pPr algn="l">
              <a:spcBef>
                <a:spcPts val="0"/>
              </a:spcBef>
            </a:pPr>
            <a:r>
              <a:rPr lang="en-GB" sz="950" dirty="0" smtClean="0">
                <a:solidFill>
                  <a:schemeClr val="tx1"/>
                </a:solidFill>
                <a:latin typeface="Gill Sans"/>
                <a:cs typeface="Gill Sans"/>
              </a:rPr>
              <a:t>It is a 15-year plan of action “for people, planet and prosperity”. It aims to strengthen universal peace, eradicate poverty in all its forms and dimensions, and promote prosperity and people’s well-being while protecting the environment. </a:t>
            </a:r>
          </a:p>
          <a:p>
            <a:pPr algn="l">
              <a:spcBef>
                <a:spcPts val="0"/>
              </a:spcBef>
            </a:pPr>
            <a:endParaRPr lang="en-GB" sz="500" dirty="0" smtClean="0">
              <a:solidFill>
                <a:schemeClr val="tx1"/>
              </a:solidFill>
              <a:latin typeface="Gill Sans"/>
              <a:cs typeface="Gill Sans"/>
            </a:endParaRPr>
          </a:p>
          <a:p>
            <a:pPr algn="l">
              <a:spcBef>
                <a:spcPts val="0"/>
              </a:spcBef>
            </a:pPr>
            <a:endParaRPr lang="en-GB" sz="400" dirty="0" smtClean="0">
              <a:solidFill>
                <a:schemeClr val="tx1"/>
              </a:solidFill>
              <a:latin typeface="Gill Sans"/>
              <a:cs typeface="Gill Sans"/>
            </a:endParaRPr>
          </a:p>
          <a:p>
            <a:pPr marL="989013" algn="l">
              <a:spcBef>
                <a:spcPts val="0"/>
              </a:spcBef>
            </a:pPr>
            <a:r>
              <a:rPr lang="en-GB" sz="950" i="1" u="sng" dirty="0" smtClean="0">
                <a:solidFill>
                  <a:schemeClr val="tx1"/>
                </a:solidFill>
                <a:latin typeface="Gill Sans"/>
                <a:cs typeface="Gill Sans"/>
              </a:rPr>
              <a:t>Ensuring the availability and sustainable management of water and sanitation for all </a:t>
            </a:r>
            <a:r>
              <a:rPr lang="en-GB" sz="950" dirty="0" smtClean="0">
                <a:solidFill>
                  <a:schemeClr val="tx1"/>
                </a:solidFill>
                <a:latin typeface="Gill Sans"/>
                <a:cs typeface="Gill Sans"/>
              </a:rPr>
              <a:t>is the aim of Sustainable Development Goal 6. It includes the following targets:</a:t>
            </a:r>
          </a:p>
          <a:p>
            <a:pPr algn="l">
              <a:spcBef>
                <a:spcPts val="0"/>
              </a:spcBef>
            </a:pPr>
            <a:endParaRPr lang="en-GB" sz="1000" dirty="0" smtClean="0">
              <a:solidFill>
                <a:schemeClr val="tx1"/>
              </a:solidFill>
              <a:latin typeface="Gill Sans"/>
              <a:cs typeface="Gill Sans"/>
            </a:endParaRPr>
          </a:p>
          <a:p>
            <a:pPr algn="l">
              <a:spcBef>
                <a:spcPts val="0"/>
              </a:spcBef>
            </a:pPr>
            <a:endParaRPr lang="en-GB" sz="950" dirty="0" smtClean="0">
              <a:solidFill>
                <a:schemeClr val="tx1"/>
              </a:solidFill>
              <a:latin typeface="Gill Sans"/>
              <a:cs typeface="Gill Sans"/>
            </a:endParaRPr>
          </a:p>
          <a:p>
            <a:pPr algn="l">
              <a:spcBef>
                <a:spcPts val="0"/>
              </a:spcBef>
            </a:pPr>
            <a:endParaRPr lang="en-GB" sz="950" dirty="0" smtClean="0">
              <a:solidFill>
                <a:schemeClr val="tx1"/>
              </a:solidFill>
              <a:latin typeface="Gill Sans"/>
              <a:cs typeface="Gill Sans"/>
            </a:endParaRPr>
          </a:p>
          <a:p>
            <a:pPr algn="l">
              <a:spcBef>
                <a:spcPts val="0"/>
              </a:spcBef>
            </a:pPr>
            <a:endParaRPr lang="en-GB" sz="950" dirty="0">
              <a:solidFill>
                <a:schemeClr val="tx1"/>
              </a:solidFill>
              <a:latin typeface="Gill Sans"/>
              <a:cs typeface="Gill Sans"/>
            </a:endParaRPr>
          </a:p>
          <a:p>
            <a:pPr algn="l">
              <a:spcBef>
                <a:spcPts val="0"/>
              </a:spcBef>
            </a:pPr>
            <a:endParaRPr lang="en-GB" sz="950" dirty="0" smtClean="0">
              <a:solidFill>
                <a:schemeClr val="tx1"/>
              </a:solidFill>
              <a:latin typeface="Gill Sans"/>
              <a:cs typeface="Gill Sans"/>
            </a:endParaRPr>
          </a:p>
          <a:p>
            <a:pPr algn="l">
              <a:spcBef>
                <a:spcPts val="0"/>
              </a:spcBef>
            </a:pPr>
            <a:endParaRPr lang="en-GB" sz="950" dirty="0">
              <a:solidFill>
                <a:schemeClr val="tx1"/>
              </a:solidFill>
              <a:latin typeface="Gill Sans"/>
              <a:cs typeface="Gill Sans"/>
            </a:endParaRPr>
          </a:p>
          <a:p>
            <a:pPr algn="l">
              <a:spcBef>
                <a:spcPts val="0"/>
              </a:spcBef>
            </a:pPr>
            <a:endParaRPr lang="en-GB" sz="950" dirty="0" smtClean="0">
              <a:solidFill>
                <a:schemeClr val="tx1"/>
              </a:solidFill>
              <a:latin typeface="Gill Sans"/>
              <a:cs typeface="Gill Sans"/>
            </a:endParaRPr>
          </a:p>
          <a:p>
            <a:pPr algn="l">
              <a:spcBef>
                <a:spcPts val="0"/>
              </a:spcBef>
            </a:pPr>
            <a:endParaRPr lang="en-GB" sz="950" dirty="0">
              <a:solidFill>
                <a:schemeClr val="tx1"/>
              </a:solidFill>
              <a:latin typeface="Gill Sans"/>
              <a:cs typeface="Gill Sans"/>
            </a:endParaRPr>
          </a:p>
          <a:p>
            <a:pPr algn="l">
              <a:spcBef>
                <a:spcPts val="0"/>
              </a:spcBef>
            </a:pPr>
            <a:endParaRPr lang="en-GB" sz="950" dirty="0" smtClean="0">
              <a:solidFill>
                <a:schemeClr val="tx1"/>
              </a:solidFill>
              <a:latin typeface="Gill Sans"/>
              <a:cs typeface="Gill Sans"/>
            </a:endParaRPr>
          </a:p>
          <a:p>
            <a:pPr algn="l">
              <a:spcBef>
                <a:spcPts val="0"/>
              </a:spcBef>
            </a:pPr>
            <a:endParaRPr lang="en-GB" sz="950" dirty="0">
              <a:solidFill>
                <a:schemeClr val="tx1"/>
              </a:solidFill>
              <a:latin typeface="Gill Sans"/>
              <a:cs typeface="Gill Sans"/>
            </a:endParaRPr>
          </a:p>
          <a:p>
            <a:pPr algn="l">
              <a:spcBef>
                <a:spcPts val="0"/>
              </a:spcBef>
            </a:pPr>
            <a:endParaRPr lang="en-GB" sz="950" dirty="0" smtClean="0">
              <a:solidFill>
                <a:schemeClr val="tx1"/>
              </a:solidFill>
              <a:latin typeface="Gill Sans"/>
              <a:cs typeface="Gill Sans"/>
            </a:endParaRPr>
          </a:p>
          <a:p>
            <a:pPr algn="l">
              <a:spcBef>
                <a:spcPts val="0"/>
              </a:spcBef>
            </a:pPr>
            <a:endParaRPr lang="en-GB" sz="950" dirty="0">
              <a:solidFill>
                <a:schemeClr val="tx1"/>
              </a:solidFill>
              <a:latin typeface="Gill Sans"/>
              <a:cs typeface="Gill Sans"/>
            </a:endParaRPr>
          </a:p>
          <a:p>
            <a:pPr algn="l">
              <a:spcBef>
                <a:spcPts val="0"/>
              </a:spcBef>
            </a:pPr>
            <a:endParaRPr lang="en-GB" sz="950" dirty="0" smtClean="0">
              <a:solidFill>
                <a:schemeClr val="tx1"/>
              </a:solidFill>
              <a:latin typeface="Gill Sans"/>
              <a:cs typeface="Gill Sans"/>
            </a:endParaRPr>
          </a:p>
          <a:p>
            <a:pPr algn="l">
              <a:spcBef>
                <a:spcPts val="0"/>
              </a:spcBef>
            </a:pPr>
            <a:endParaRPr lang="en-GB" sz="950" dirty="0">
              <a:solidFill>
                <a:schemeClr val="tx1"/>
              </a:solidFill>
              <a:latin typeface="Gill Sans"/>
              <a:cs typeface="Gill Sans"/>
            </a:endParaRPr>
          </a:p>
          <a:p>
            <a:pPr algn="l">
              <a:spcBef>
                <a:spcPts val="0"/>
              </a:spcBef>
            </a:pPr>
            <a:r>
              <a:rPr lang="en-GB" sz="1600" b="1" dirty="0" smtClean="0">
                <a:solidFill>
                  <a:schemeClr val="tx1"/>
                </a:solidFill>
                <a:latin typeface="Gotham Medium"/>
                <a:cs typeface="Gotham Medium"/>
              </a:rPr>
              <a:t>Human rights on the agenda</a:t>
            </a:r>
            <a:endParaRPr lang="en-GB" sz="1400" dirty="0" smtClean="0">
              <a:solidFill>
                <a:schemeClr val="tx1"/>
              </a:solidFill>
              <a:latin typeface="Gotham Medium"/>
              <a:cs typeface="Gotham Medium"/>
            </a:endParaRPr>
          </a:p>
          <a:p>
            <a:pPr algn="l">
              <a:spcBef>
                <a:spcPts val="0"/>
              </a:spcBef>
            </a:pPr>
            <a:endParaRPr lang="en-GB" sz="200" dirty="0" smtClean="0">
              <a:solidFill>
                <a:schemeClr val="tx1"/>
              </a:solidFill>
              <a:latin typeface="Gill Sans"/>
              <a:cs typeface="Gill Sans"/>
            </a:endParaRPr>
          </a:p>
          <a:p>
            <a:pPr algn="l">
              <a:spcBef>
                <a:spcPts val="0"/>
              </a:spcBef>
            </a:pPr>
            <a:r>
              <a:rPr lang="en-GB" sz="950" dirty="0" smtClean="0">
                <a:solidFill>
                  <a:schemeClr val="tx1"/>
                </a:solidFill>
                <a:latin typeface="Gill Sans"/>
                <a:cs typeface="Gill Sans"/>
              </a:rPr>
              <a:t>Whereas the Millennium Development Goals (MDGs) did not possess a clear human rights approach, the SDGs are now unequivocally anchored in respect for human rights. </a:t>
            </a:r>
          </a:p>
          <a:p>
            <a:pPr algn="l">
              <a:spcBef>
                <a:spcPts val="0"/>
              </a:spcBef>
            </a:pPr>
            <a:endParaRPr lang="en-GB" sz="500" dirty="0" smtClean="0">
              <a:solidFill>
                <a:schemeClr val="tx1"/>
              </a:solidFill>
              <a:latin typeface="Gill Sans"/>
              <a:cs typeface="Gill Sans"/>
            </a:endParaRPr>
          </a:p>
          <a:p>
            <a:pPr algn="l">
              <a:spcBef>
                <a:spcPts val="0"/>
              </a:spcBef>
            </a:pPr>
            <a:endParaRPr lang="en-GB" sz="100" dirty="0" smtClean="0">
              <a:solidFill>
                <a:schemeClr val="tx1"/>
              </a:solidFill>
              <a:latin typeface="Gill Sans"/>
              <a:cs typeface="Gill Sans"/>
            </a:endParaRPr>
          </a:p>
          <a:p>
            <a:pPr algn="l">
              <a:spcBef>
                <a:spcPts val="0"/>
              </a:spcBef>
            </a:pPr>
            <a:r>
              <a:rPr lang="en-GB" sz="950" dirty="0" smtClean="0">
                <a:solidFill>
                  <a:schemeClr val="tx1"/>
                </a:solidFill>
                <a:latin typeface="Gill Sans"/>
                <a:cs typeface="Gill Sans"/>
              </a:rPr>
              <a:t>It is of great importance that the human rights to safe drinking water and sanitation are now specifically recognised in the SDGs, as it gives the 2030 development agenda a new framework to critically address the work that still remains after the MDGs. </a:t>
            </a:r>
            <a:r>
              <a:rPr lang="en-GB" sz="950" dirty="0">
                <a:solidFill>
                  <a:schemeClr val="tx1"/>
                </a:solidFill>
                <a:latin typeface="Gill Sans"/>
                <a:cs typeface="Gill Sans"/>
              </a:rPr>
              <a:t>I</a:t>
            </a:r>
            <a:r>
              <a:rPr lang="en-GB" sz="950" dirty="0" smtClean="0">
                <a:solidFill>
                  <a:schemeClr val="tx1"/>
                </a:solidFill>
                <a:latin typeface="Gill Sans"/>
                <a:cs typeface="Gill Sans"/>
              </a:rPr>
              <a:t>f we take a closer look at those who have achieved access to improved services in the past fifteen years and those who are still left behind, we notice some stark inequalities. For example, </a:t>
            </a:r>
            <a:r>
              <a:rPr lang="en-GB" sz="950" b="1" dirty="0" smtClean="0">
                <a:solidFill>
                  <a:schemeClr val="tx1"/>
                </a:solidFill>
                <a:latin typeface="Gill Sans"/>
                <a:cs typeface="Gill Sans"/>
              </a:rPr>
              <a:t>among those people who still do not have access to improved sanitation, 70 per cent live in rural areas</a:t>
            </a:r>
            <a:r>
              <a:rPr lang="en-GB" sz="950" dirty="0" smtClean="0">
                <a:solidFill>
                  <a:schemeClr val="tx1"/>
                </a:solidFill>
                <a:latin typeface="Gill Sans"/>
                <a:cs typeface="Gill Sans"/>
              </a:rPr>
              <a:t>.</a:t>
            </a:r>
          </a:p>
        </p:txBody>
      </p:sp>
      <p:sp>
        <p:nvSpPr>
          <p:cNvPr id="6" name="Rectangle 10"/>
          <p:cNvSpPr/>
          <p:nvPr/>
        </p:nvSpPr>
        <p:spPr>
          <a:xfrm>
            <a:off x="162124" y="2990835"/>
            <a:ext cx="3168352" cy="1760837"/>
          </a:xfrm>
          <a:prstGeom prst="rect">
            <a:avLst/>
          </a:prstGeom>
          <a:solidFill>
            <a:schemeClr val="tx2">
              <a:lumMod val="60000"/>
              <a:lumOff val="40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11"/>
          <p:cNvSpPr txBox="1"/>
          <p:nvPr/>
        </p:nvSpPr>
        <p:spPr>
          <a:xfrm>
            <a:off x="162124" y="3018798"/>
            <a:ext cx="3168352" cy="1731243"/>
          </a:xfrm>
          <a:prstGeom prst="rect">
            <a:avLst/>
          </a:prstGeom>
          <a:noFill/>
        </p:spPr>
        <p:txBody>
          <a:bodyPr wrap="square" rtlCol="0">
            <a:spAutoFit/>
          </a:bodyPr>
          <a:lstStyle/>
          <a:p>
            <a:pPr marL="90488"/>
            <a:r>
              <a:rPr lang="en-GB" sz="1100" b="1" dirty="0" smtClean="0">
                <a:solidFill>
                  <a:schemeClr val="tx1"/>
                </a:solidFill>
                <a:latin typeface="Gotham Book"/>
                <a:cs typeface="Gotham Book"/>
              </a:rPr>
              <a:t>Sustainable Development Targets</a:t>
            </a:r>
            <a:r>
              <a:rPr lang="en-GB" sz="1050" b="1" dirty="0" smtClean="0">
                <a:solidFill>
                  <a:schemeClr val="tx1"/>
                </a:solidFill>
                <a:latin typeface="Gotham Book"/>
                <a:cs typeface="Gotham Book"/>
              </a:rPr>
              <a:t>:</a:t>
            </a:r>
          </a:p>
          <a:p>
            <a:pPr marL="90488" lvl="0"/>
            <a:r>
              <a:rPr lang="en-GB" sz="1050" dirty="0" smtClean="0">
                <a:solidFill>
                  <a:srgbClr val="000000"/>
                </a:solidFill>
                <a:latin typeface="Gill Sans"/>
                <a:cs typeface="Gill Sans"/>
              </a:rPr>
              <a:t>6.1 – By 2030, achieve universal and equitable access to safe and affordable </a:t>
            </a:r>
            <a:r>
              <a:rPr lang="en-GB" sz="1050" b="1" dirty="0" smtClean="0">
                <a:solidFill>
                  <a:srgbClr val="000000"/>
                </a:solidFill>
                <a:latin typeface="Gill Sans"/>
                <a:cs typeface="Gill Sans"/>
              </a:rPr>
              <a:t>drinking water</a:t>
            </a:r>
            <a:r>
              <a:rPr lang="en-GB" sz="1050" dirty="0" smtClean="0">
                <a:solidFill>
                  <a:srgbClr val="000000"/>
                </a:solidFill>
                <a:latin typeface="Gill Sans"/>
                <a:cs typeface="Gill Sans"/>
              </a:rPr>
              <a:t> for all</a:t>
            </a:r>
          </a:p>
          <a:p>
            <a:pPr marL="90488" lvl="0"/>
            <a:endParaRPr lang="en-GB" sz="1050" dirty="0" smtClean="0">
              <a:solidFill>
                <a:srgbClr val="000000"/>
              </a:solidFill>
              <a:latin typeface="Gill Sans"/>
              <a:cs typeface="Gill Sans"/>
            </a:endParaRPr>
          </a:p>
          <a:p>
            <a:pPr marL="90488" lvl="0"/>
            <a:r>
              <a:rPr lang="en-GB" sz="1050" dirty="0" smtClean="0">
                <a:solidFill>
                  <a:srgbClr val="000000"/>
                </a:solidFill>
                <a:latin typeface="Gill Sans"/>
                <a:cs typeface="Gill Sans"/>
              </a:rPr>
              <a:t>6.2 – By 2030, achieve access to adequate and equitable </a:t>
            </a:r>
            <a:r>
              <a:rPr lang="en-GB" sz="1050" b="1" dirty="0" smtClean="0">
                <a:solidFill>
                  <a:srgbClr val="000000"/>
                </a:solidFill>
                <a:latin typeface="Gill Sans"/>
                <a:cs typeface="Gill Sans"/>
              </a:rPr>
              <a:t>sanitation</a:t>
            </a:r>
            <a:r>
              <a:rPr lang="en-GB" sz="1050" dirty="0" smtClean="0">
                <a:solidFill>
                  <a:srgbClr val="000000"/>
                </a:solidFill>
                <a:latin typeface="Gill Sans"/>
                <a:cs typeface="Gill Sans"/>
              </a:rPr>
              <a:t> and </a:t>
            </a:r>
            <a:r>
              <a:rPr lang="en-GB" sz="1050" b="1" dirty="0" smtClean="0">
                <a:solidFill>
                  <a:srgbClr val="000000"/>
                </a:solidFill>
                <a:latin typeface="Gill Sans"/>
                <a:cs typeface="Gill Sans"/>
              </a:rPr>
              <a:t>hygiene</a:t>
            </a:r>
            <a:r>
              <a:rPr lang="en-GB" sz="1050" dirty="0" smtClean="0">
                <a:solidFill>
                  <a:srgbClr val="000000"/>
                </a:solidFill>
                <a:latin typeface="Gill Sans"/>
                <a:cs typeface="Gill Sans"/>
              </a:rPr>
              <a:t> for all and end open defecation, paying special attention to the needs of women and girls and those in vulnerable situations </a:t>
            </a:r>
            <a:endParaRPr lang="en-GB" sz="1050" dirty="0"/>
          </a:p>
        </p:txBody>
      </p:sp>
      <p:sp>
        <p:nvSpPr>
          <p:cNvPr id="8" name="Subtitle 2"/>
          <p:cNvSpPr txBox="1">
            <a:spLocks/>
          </p:cNvSpPr>
          <p:nvPr/>
        </p:nvSpPr>
        <p:spPr>
          <a:xfrm>
            <a:off x="3575133" y="31532"/>
            <a:ext cx="3427751" cy="7453039"/>
          </a:xfrm>
          <a:prstGeom prst="rect">
            <a:avLst/>
          </a:prstGeom>
        </p:spPr>
        <p:txBody>
          <a:bodyPr vert="horz" lIns="99569" tIns="49785" rIns="99569" bIns="49785" numCol="1" rtlCol="0">
            <a:noAutofit/>
          </a:bodyPr>
          <a:lstStyle/>
          <a:p>
            <a:pPr>
              <a:defRPr/>
            </a:pPr>
            <a:r>
              <a:rPr lang="en-CA" sz="1600" b="1" dirty="0" smtClean="0">
                <a:solidFill>
                  <a:srgbClr val="000000"/>
                </a:solidFill>
                <a:latin typeface="Gotham Medium"/>
                <a:cs typeface="Gill Sans"/>
              </a:rPr>
              <a:t>Promoting equality in water and sanitation helps to attain all SDGs</a:t>
            </a:r>
          </a:p>
          <a:p>
            <a:pPr marL="0" marR="0" lvl="0" indent="0" algn="l" defTabSz="995690" rtl="0" eaLnBrk="1" fontAlgn="auto" latinLnBrk="0" hangingPunct="1">
              <a:lnSpc>
                <a:spcPct val="100000"/>
              </a:lnSpc>
              <a:spcBef>
                <a:spcPts val="0"/>
              </a:spcBef>
              <a:spcAft>
                <a:spcPts val="0"/>
              </a:spcAft>
              <a:buClrTx/>
              <a:buSzTx/>
              <a:buFont typeface="Arial" pitchFamily="34" charset="0"/>
              <a:buNone/>
              <a:tabLst/>
              <a:defRPr/>
            </a:pPr>
            <a:endParaRPr kumimoji="0" lang="en-GB" sz="400" b="0" i="0" u="none" strike="noStrike" kern="1200" cap="none" spc="0" normalizeH="0" baseline="0" noProof="0" dirty="0" smtClean="0">
              <a:ln>
                <a:noFill/>
              </a:ln>
              <a:solidFill>
                <a:schemeClr val="tx1"/>
              </a:solidFill>
              <a:effectLst/>
              <a:uLnTx/>
              <a:uFillTx/>
              <a:latin typeface="Gill Sans"/>
              <a:ea typeface="+mn-ea"/>
              <a:cs typeface="Gill Sans"/>
            </a:endParaRPr>
          </a:p>
          <a:p>
            <a:pPr marL="0" marR="0" lvl="0" indent="0" defTabSz="995690" rtl="0" eaLnBrk="1" fontAlgn="auto" latinLnBrk="0" hangingPunct="1">
              <a:lnSpc>
                <a:spcPct val="100000"/>
              </a:lnSpc>
              <a:spcBef>
                <a:spcPts val="0"/>
              </a:spcBef>
              <a:spcAft>
                <a:spcPts val="0"/>
              </a:spcAft>
              <a:buClrTx/>
              <a:buSzTx/>
              <a:buFont typeface="Arial" pitchFamily="34" charset="0"/>
              <a:buNone/>
              <a:tabLst/>
              <a:defRPr/>
            </a:pPr>
            <a:r>
              <a:rPr kumimoji="0" lang="en-GB" sz="950" b="0" i="0" u="none" strike="noStrike" kern="1200" cap="none" spc="0" normalizeH="0" baseline="0" noProof="0" dirty="0" smtClean="0">
                <a:ln>
                  <a:noFill/>
                </a:ln>
                <a:solidFill>
                  <a:schemeClr val="tx1"/>
                </a:solidFill>
                <a:effectLst/>
                <a:uLnTx/>
                <a:uFillTx/>
                <a:latin typeface="Gill Sans"/>
                <a:ea typeface="+mn-ea"/>
                <a:cs typeface="Gill Sans"/>
              </a:rPr>
              <a:t>The richest portions of some countries’ populations experienced a much faster increase in access to improved water and sanitation services in comparison with their poorest portions. Other important inequalities concern access in informal vs. formal settlements</a:t>
            </a:r>
            <a:r>
              <a:rPr kumimoji="0" lang="en-GB" sz="950" b="0" i="0" u="none" strike="noStrike" kern="1200" cap="none" spc="0" normalizeH="0" noProof="0" dirty="0" smtClean="0">
                <a:ln>
                  <a:noFill/>
                </a:ln>
                <a:solidFill>
                  <a:schemeClr val="tx1"/>
                </a:solidFill>
                <a:effectLst/>
                <a:uLnTx/>
                <a:uFillTx/>
                <a:latin typeface="Gill Sans"/>
                <a:ea typeface="+mn-ea"/>
                <a:cs typeface="Gill Sans"/>
              </a:rPr>
              <a:t> and</a:t>
            </a:r>
            <a:r>
              <a:rPr kumimoji="0" lang="en-GB" sz="950" b="0" i="0" u="none" strike="noStrike" kern="1200" cap="none" spc="0" normalizeH="0" baseline="0" noProof="0" dirty="0" smtClean="0">
                <a:ln>
                  <a:noFill/>
                </a:ln>
                <a:solidFill>
                  <a:schemeClr val="tx1"/>
                </a:solidFill>
                <a:effectLst/>
                <a:uLnTx/>
                <a:uFillTx/>
                <a:latin typeface="Gill Sans"/>
                <a:ea typeface="+mn-ea"/>
                <a:cs typeface="Gill Sans"/>
              </a:rPr>
              <a:t> the general differential conditions that characterise many countries from the global North and South. In some world regions, disproportionate levels of access are also observed between disadvantaged groups (e.g. minorities, women, persons with disabilities, persons with HIV, ethnic groups) vs. the “general” population.</a:t>
            </a:r>
          </a:p>
          <a:p>
            <a:pPr marL="0" marR="0" lvl="0" indent="0" algn="l" defTabSz="995690" rtl="0" eaLnBrk="1" fontAlgn="auto" latinLnBrk="0" hangingPunct="1">
              <a:lnSpc>
                <a:spcPct val="100000"/>
              </a:lnSpc>
              <a:spcBef>
                <a:spcPts val="0"/>
              </a:spcBef>
              <a:spcAft>
                <a:spcPts val="0"/>
              </a:spcAft>
              <a:buClrTx/>
              <a:buSzTx/>
              <a:buFont typeface="Arial" pitchFamily="34" charset="0"/>
              <a:buNone/>
              <a:tabLst/>
              <a:defRPr/>
            </a:pPr>
            <a:endParaRPr lang="en-GB" sz="900" dirty="0">
              <a:latin typeface="Gill Sans"/>
              <a:cs typeface="Gill Sans"/>
            </a:endParaRPr>
          </a:p>
          <a:p>
            <a:r>
              <a:rPr lang="en-CA" sz="950" dirty="0" smtClean="0">
                <a:latin typeface="Gill Sans"/>
                <a:cs typeface="Gill Sans"/>
              </a:rPr>
              <a:t>The SDG agenda recognises the importance of </a:t>
            </a:r>
          </a:p>
          <a:p>
            <a:r>
              <a:rPr lang="en-CA" sz="950" dirty="0" smtClean="0">
                <a:latin typeface="Gill Sans"/>
                <a:cs typeface="Gill Sans"/>
              </a:rPr>
              <a:t>eliminating such inequalities and is tackling it </a:t>
            </a:r>
          </a:p>
          <a:p>
            <a:r>
              <a:rPr lang="en-CA" sz="950" dirty="0" smtClean="0">
                <a:latin typeface="Gill Sans"/>
                <a:cs typeface="Gill Sans"/>
              </a:rPr>
              <a:t>head-on.  It is even the core objective of </a:t>
            </a:r>
          </a:p>
          <a:p>
            <a:r>
              <a:rPr lang="en-CA" sz="950" dirty="0" smtClean="0">
                <a:latin typeface="Gill Sans"/>
                <a:cs typeface="Gill Sans"/>
              </a:rPr>
              <a:t>Sustainable Development Goal 10, whose aim </a:t>
            </a:r>
          </a:p>
          <a:p>
            <a:r>
              <a:rPr lang="en-CA" sz="950" dirty="0" smtClean="0">
                <a:latin typeface="Gill Sans"/>
                <a:cs typeface="Gill Sans"/>
              </a:rPr>
              <a:t>is to “Reduce inequality within and among countries”. Emphasizing equality underscores both the need to eliminate discrimination and to adopt special measures to address the needs of those who are currently unserved. In the same fashion as human rights are interrelated and interdependent, so too are the SDGs. Providing all people with safely managed water, sanitation and hygiene services (achieving  Goal 6) would necessarily reduce inequalities, thereby contributing to accomplish Goal 10.  </a:t>
            </a:r>
          </a:p>
          <a:p>
            <a:endParaRPr lang="en-CA" sz="950" dirty="0" smtClean="0">
              <a:latin typeface="Gill Sans"/>
              <a:cs typeface="Gill Sans"/>
            </a:endParaRPr>
          </a:p>
          <a:p>
            <a:r>
              <a:rPr lang="en-CA" sz="950" dirty="0" smtClean="0">
                <a:latin typeface="Gill Sans"/>
                <a:cs typeface="Gill Sans"/>
              </a:rPr>
              <a:t>Given the essential nature of drinking water, sanitation and hygiene for an adequate standard of living, the speedy elimination of inequalities in access to these services will strongly contribute to the achievement of several other goals. Notably, SDG Goal 6 is closely linked to:</a:t>
            </a:r>
          </a:p>
          <a:p>
            <a:endParaRPr lang="en-CA" sz="600" dirty="0" smtClean="0">
              <a:latin typeface="Gill Sans"/>
              <a:cs typeface="Gill Sans"/>
            </a:endParaRPr>
          </a:p>
          <a:p>
            <a:pPr marL="358775" lvl="1" indent="-3175"/>
            <a:r>
              <a:rPr lang="en-CA" sz="950" dirty="0" smtClean="0">
                <a:latin typeface="Gill Sans"/>
                <a:cs typeface="Gill Sans"/>
              </a:rPr>
              <a:t>Goal 3 : Ensure healthy lives and promote well-being for all at all ages; </a:t>
            </a:r>
          </a:p>
          <a:p>
            <a:pPr marL="358775" lvl="1" indent="-3175"/>
            <a:r>
              <a:rPr lang="en-CA" sz="950" dirty="0" smtClean="0">
                <a:latin typeface="Gill Sans"/>
                <a:cs typeface="Gill Sans"/>
              </a:rPr>
              <a:t>Goal 4 : Ensure inclusive and equitable quality education and promote lifelong learning opportunities for all; </a:t>
            </a:r>
          </a:p>
          <a:p>
            <a:pPr marL="358775" lvl="1" indent="-3175"/>
            <a:r>
              <a:rPr lang="en-CA" sz="950" dirty="0" smtClean="0">
                <a:latin typeface="Gill Sans"/>
                <a:cs typeface="Gill Sans"/>
              </a:rPr>
              <a:t>Goal 5 : Achieve gender equality and empower all women and girls;</a:t>
            </a:r>
          </a:p>
          <a:p>
            <a:pPr marL="358775" lvl="1" indent="-3175"/>
            <a:r>
              <a:rPr lang="en-CA" sz="950" dirty="0" smtClean="0">
                <a:latin typeface="Gill Sans"/>
                <a:cs typeface="Gill Sans"/>
              </a:rPr>
              <a:t>Goal 11 : Make cities and human settlements inclusive, safe, resilient and sustainable;</a:t>
            </a:r>
          </a:p>
          <a:p>
            <a:pPr marL="358775" lvl="1" indent="-3175"/>
            <a:r>
              <a:rPr lang="en-CA" sz="950" dirty="0" smtClean="0">
                <a:latin typeface="Gill Sans"/>
                <a:cs typeface="Gill Sans"/>
              </a:rPr>
              <a:t>Goal 13 : Take urgent action to combat climate change and its impacts;</a:t>
            </a:r>
          </a:p>
          <a:p>
            <a:pPr marL="358775" lvl="1" indent="-3175"/>
            <a:r>
              <a:rPr lang="en-CA" sz="950" dirty="0" smtClean="0">
                <a:latin typeface="Gill Sans"/>
                <a:cs typeface="Gill Sans"/>
              </a:rPr>
              <a:t>Goal 14 : Conserve and sustainably use the oceans, seas, and marine resources for sustainable development.</a:t>
            </a:r>
            <a:endParaRPr kumimoji="0" lang="en-GB" sz="950" b="0" i="0" u="none" strike="noStrike" kern="1200" cap="none" spc="0" normalizeH="0" baseline="0" noProof="0" dirty="0" smtClean="0">
              <a:ln>
                <a:noFill/>
              </a:ln>
              <a:solidFill>
                <a:schemeClr val="tx1"/>
              </a:solidFill>
              <a:effectLst/>
              <a:uLnTx/>
              <a:uFillTx/>
              <a:latin typeface="Gotham Medium"/>
              <a:cs typeface="Gill Sans"/>
            </a:endParaRPr>
          </a:p>
          <a:p>
            <a:pPr marR="0" lvl="0" indent="0" algn="l" defTabSz="995690" rtl="0" eaLnBrk="1" fontAlgn="auto" latinLnBrk="0" hangingPunct="1">
              <a:lnSpc>
                <a:spcPct val="100000"/>
              </a:lnSpc>
              <a:spcBef>
                <a:spcPts val="0"/>
              </a:spcBef>
              <a:spcAft>
                <a:spcPts val="0"/>
              </a:spcAft>
              <a:buClrTx/>
              <a:buSzTx/>
              <a:buFont typeface="Arial"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Gill Sans"/>
              <a:ea typeface="+mn-ea"/>
              <a:cs typeface="Gill Sans"/>
            </a:endParaRPr>
          </a:p>
        </p:txBody>
      </p:sp>
      <p:pic>
        <p:nvPicPr>
          <p:cNvPr id="17" name="Picture 2" descr="C:\Users\colin.brown\Pictures\sdgs.jpg"/>
          <p:cNvPicPr>
            <a:picLocks noChangeAspect="1" noChangeArrowheads="1"/>
          </p:cNvPicPr>
          <p:nvPr/>
        </p:nvPicPr>
        <p:blipFill>
          <a:blip r:embed="rId2" cstate="print"/>
          <a:srcRect l="80104" t="25707" r="760" b="50483"/>
          <a:stretch>
            <a:fillRect/>
          </a:stretch>
        </p:blipFill>
        <p:spPr bwMode="auto">
          <a:xfrm>
            <a:off x="6329063" y="2617282"/>
            <a:ext cx="540000" cy="538092"/>
          </a:xfrm>
          <a:prstGeom prst="rect">
            <a:avLst/>
          </a:prstGeom>
          <a:noFill/>
        </p:spPr>
      </p:pic>
      <p:pic>
        <p:nvPicPr>
          <p:cNvPr id="2050" name="Picture 2" descr="C:\Users\colin.brown\Pictures\sdg 14.jpg"/>
          <p:cNvPicPr>
            <a:picLocks noChangeAspect="1" noChangeArrowheads="1"/>
          </p:cNvPicPr>
          <p:nvPr/>
        </p:nvPicPr>
        <p:blipFill>
          <a:blip r:embed="rId3" cstate="print"/>
          <a:srcRect/>
          <a:stretch>
            <a:fillRect/>
          </a:stretch>
        </p:blipFill>
        <p:spPr bwMode="auto">
          <a:xfrm>
            <a:off x="3661486" y="7096557"/>
            <a:ext cx="324000" cy="324000"/>
          </a:xfrm>
          <a:prstGeom prst="rect">
            <a:avLst/>
          </a:prstGeom>
          <a:noFill/>
        </p:spPr>
      </p:pic>
      <p:pic>
        <p:nvPicPr>
          <p:cNvPr id="2051" name="Picture 3" descr="C:\Users\colin.brown\Pictures\SDG_4.jpg"/>
          <p:cNvPicPr>
            <a:picLocks noChangeAspect="1" noChangeArrowheads="1"/>
          </p:cNvPicPr>
          <p:nvPr/>
        </p:nvPicPr>
        <p:blipFill>
          <a:blip r:embed="rId4" cstate="print"/>
          <a:srcRect/>
          <a:stretch>
            <a:fillRect/>
          </a:stretch>
        </p:blipFill>
        <p:spPr bwMode="auto">
          <a:xfrm>
            <a:off x="3661486" y="5797315"/>
            <a:ext cx="324000" cy="324000"/>
          </a:xfrm>
          <a:prstGeom prst="rect">
            <a:avLst/>
          </a:prstGeom>
          <a:noFill/>
        </p:spPr>
      </p:pic>
      <p:pic>
        <p:nvPicPr>
          <p:cNvPr id="2052" name="Picture 4" descr="C:\Users\colin.brown\Pictures\sdg3.jpg"/>
          <p:cNvPicPr>
            <a:picLocks noChangeAspect="1" noChangeArrowheads="1"/>
          </p:cNvPicPr>
          <p:nvPr/>
        </p:nvPicPr>
        <p:blipFill>
          <a:blip r:embed="rId5" cstate="print"/>
          <a:srcRect/>
          <a:stretch>
            <a:fillRect/>
          </a:stretch>
        </p:blipFill>
        <p:spPr bwMode="auto">
          <a:xfrm>
            <a:off x="3661486" y="5472855"/>
            <a:ext cx="324000" cy="324000"/>
          </a:xfrm>
          <a:prstGeom prst="rect">
            <a:avLst/>
          </a:prstGeom>
          <a:noFill/>
        </p:spPr>
      </p:pic>
      <p:pic>
        <p:nvPicPr>
          <p:cNvPr id="2053" name="Picture 5" descr="C:\Users\colin.brown\Pictures\SDG-5.jpg"/>
          <p:cNvPicPr>
            <a:picLocks noChangeAspect="1" noChangeArrowheads="1"/>
          </p:cNvPicPr>
          <p:nvPr/>
        </p:nvPicPr>
        <p:blipFill>
          <a:blip r:embed="rId6" cstate="print"/>
          <a:srcRect/>
          <a:stretch>
            <a:fillRect/>
          </a:stretch>
        </p:blipFill>
        <p:spPr bwMode="auto">
          <a:xfrm>
            <a:off x="3661486" y="6120927"/>
            <a:ext cx="324000" cy="324000"/>
          </a:xfrm>
          <a:prstGeom prst="rect">
            <a:avLst/>
          </a:prstGeom>
          <a:noFill/>
        </p:spPr>
      </p:pic>
      <p:pic>
        <p:nvPicPr>
          <p:cNvPr id="2054" name="Picture 6" descr="C:\Users\colin.brown\Pictures\SDG-13.jpg"/>
          <p:cNvPicPr>
            <a:picLocks noChangeAspect="1" noChangeArrowheads="1"/>
          </p:cNvPicPr>
          <p:nvPr/>
        </p:nvPicPr>
        <p:blipFill>
          <a:blip r:embed="rId7" cstate="print"/>
          <a:srcRect/>
          <a:stretch>
            <a:fillRect/>
          </a:stretch>
        </p:blipFill>
        <p:spPr bwMode="auto">
          <a:xfrm>
            <a:off x="3661486" y="6768999"/>
            <a:ext cx="324000" cy="324000"/>
          </a:xfrm>
          <a:prstGeom prst="rect">
            <a:avLst/>
          </a:prstGeom>
          <a:noFill/>
        </p:spPr>
      </p:pic>
      <p:pic>
        <p:nvPicPr>
          <p:cNvPr id="2055" name="Picture 7" descr="C:\Users\colin.brown\Pictures\sdg 11.jpg"/>
          <p:cNvPicPr>
            <a:picLocks noChangeAspect="1" noChangeArrowheads="1"/>
          </p:cNvPicPr>
          <p:nvPr/>
        </p:nvPicPr>
        <p:blipFill>
          <a:blip r:embed="rId8" cstate="print"/>
          <a:srcRect/>
          <a:stretch>
            <a:fillRect/>
          </a:stretch>
        </p:blipFill>
        <p:spPr bwMode="auto">
          <a:xfrm>
            <a:off x="3661486" y="6444927"/>
            <a:ext cx="324000" cy="324000"/>
          </a:xfrm>
          <a:prstGeom prst="rect">
            <a:avLst/>
          </a:prstGeom>
          <a:noFill/>
        </p:spPr>
      </p:pic>
      <p:pic>
        <p:nvPicPr>
          <p:cNvPr id="2056" name="Picture 8" descr="C:\Users\colin.brown\Pictures\SDGgoal6.png"/>
          <p:cNvPicPr>
            <a:picLocks noChangeAspect="1" noChangeArrowheads="1"/>
          </p:cNvPicPr>
          <p:nvPr/>
        </p:nvPicPr>
        <p:blipFill>
          <a:blip r:embed="rId9" cstate="print"/>
          <a:srcRect/>
          <a:stretch>
            <a:fillRect/>
          </a:stretch>
        </p:blipFill>
        <p:spPr bwMode="auto">
          <a:xfrm>
            <a:off x="271602" y="2221078"/>
            <a:ext cx="646194" cy="648000"/>
          </a:xfrm>
          <a:prstGeom prst="rect">
            <a:avLst/>
          </a:prstGeom>
          <a:noFill/>
        </p:spPr>
      </p:pic>
      <p:grpSp>
        <p:nvGrpSpPr>
          <p:cNvPr id="23" name="Grupo 22"/>
          <p:cNvGrpSpPr/>
          <p:nvPr/>
        </p:nvGrpSpPr>
        <p:grpSpPr>
          <a:xfrm>
            <a:off x="7233268" y="3276575"/>
            <a:ext cx="3411024" cy="2232248"/>
            <a:chOff x="7233268" y="2052439"/>
            <a:chExt cx="3411024" cy="2008844"/>
          </a:xfrm>
        </p:grpSpPr>
        <p:pic>
          <p:nvPicPr>
            <p:cNvPr id="3" name="Picture 2" descr="C:\Users\colin.brown\Dropbox\Human Rights Water Sanitation\Bulletins\inequalities\inequalities graph 3.png"/>
            <p:cNvPicPr>
              <a:picLocks noChangeAspect="1" noChangeArrowheads="1"/>
            </p:cNvPicPr>
            <p:nvPr/>
          </p:nvPicPr>
          <p:blipFill>
            <a:blip r:embed="rId10" cstate="print"/>
            <a:srcRect/>
            <a:stretch>
              <a:fillRect/>
            </a:stretch>
          </p:blipFill>
          <p:spPr bwMode="auto">
            <a:xfrm>
              <a:off x="7233268" y="2052439"/>
              <a:ext cx="3411024" cy="2008844"/>
            </a:xfrm>
            <a:prstGeom prst="rect">
              <a:avLst/>
            </a:prstGeom>
            <a:noFill/>
          </p:spPr>
        </p:pic>
        <p:grpSp>
          <p:nvGrpSpPr>
            <p:cNvPr id="22" name="Grupo 21"/>
            <p:cNvGrpSpPr/>
            <p:nvPr/>
          </p:nvGrpSpPr>
          <p:grpSpPr>
            <a:xfrm>
              <a:off x="9547337" y="3156945"/>
              <a:ext cx="1083887" cy="726606"/>
              <a:chOff x="9583913" y="4083212"/>
              <a:chExt cx="1083887" cy="726606"/>
            </a:xfrm>
          </p:grpSpPr>
          <p:sp>
            <p:nvSpPr>
              <p:cNvPr id="19" name="CaixaDeTexto 18"/>
              <p:cNvSpPr txBox="1"/>
              <p:nvPr/>
            </p:nvSpPr>
            <p:spPr>
              <a:xfrm>
                <a:off x="9583913" y="4083212"/>
                <a:ext cx="965169" cy="276999"/>
              </a:xfrm>
              <a:prstGeom prst="rect">
                <a:avLst/>
              </a:prstGeom>
              <a:noFill/>
            </p:spPr>
            <p:txBody>
              <a:bodyPr wrap="square" rtlCol="0">
                <a:spAutoFit/>
              </a:bodyPr>
              <a:lstStyle/>
              <a:p>
                <a:r>
                  <a:rPr lang="en-US" sz="600" b="1" dirty="0" smtClean="0">
                    <a:latin typeface="Gotham Book" pitchFamily="2" charset="0"/>
                  </a:rPr>
                  <a:t>Advantaged group</a:t>
                </a:r>
              </a:p>
              <a:p>
                <a:r>
                  <a:rPr lang="en-US" sz="600" dirty="0" smtClean="0">
                    <a:latin typeface="Gotham Book" pitchFamily="2" charset="0"/>
                  </a:rPr>
                  <a:t>Expected progress</a:t>
                </a:r>
                <a:endParaRPr lang="en-US" sz="600" dirty="0">
                  <a:latin typeface="Gotham Book" pitchFamily="2" charset="0"/>
                </a:endParaRPr>
              </a:p>
            </p:txBody>
          </p:sp>
          <p:sp>
            <p:nvSpPr>
              <p:cNvPr id="20" name="CaixaDeTexto 19"/>
              <p:cNvSpPr txBox="1"/>
              <p:nvPr/>
            </p:nvSpPr>
            <p:spPr>
              <a:xfrm>
                <a:off x="9586197" y="4306818"/>
                <a:ext cx="1081603" cy="276999"/>
              </a:xfrm>
              <a:prstGeom prst="rect">
                <a:avLst/>
              </a:prstGeom>
              <a:noFill/>
            </p:spPr>
            <p:txBody>
              <a:bodyPr wrap="square" rtlCol="0">
                <a:spAutoFit/>
              </a:bodyPr>
              <a:lstStyle/>
              <a:p>
                <a:r>
                  <a:rPr lang="en-US" sz="600" b="1" dirty="0" smtClean="0">
                    <a:latin typeface="Gotham Book" pitchFamily="2" charset="0"/>
                  </a:rPr>
                  <a:t>Disadvantaged group</a:t>
                </a:r>
              </a:p>
              <a:p>
                <a:r>
                  <a:rPr lang="en-US" sz="600" dirty="0" smtClean="0">
                    <a:latin typeface="Gotham Book" pitchFamily="2" charset="0"/>
                  </a:rPr>
                  <a:t>Expected progress</a:t>
                </a:r>
                <a:endParaRPr lang="en-US" sz="600" dirty="0">
                  <a:latin typeface="Gotham Book" pitchFamily="2" charset="0"/>
                </a:endParaRPr>
              </a:p>
            </p:txBody>
          </p:sp>
          <p:sp>
            <p:nvSpPr>
              <p:cNvPr id="21" name="CaixaDeTexto 20"/>
              <p:cNvSpPr txBox="1"/>
              <p:nvPr/>
            </p:nvSpPr>
            <p:spPr>
              <a:xfrm>
                <a:off x="9586197" y="4532819"/>
                <a:ext cx="1081603" cy="276999"/>
              </a:xfrm>
              <a:prstGeom prst="rect">
                <a:avLst/>
              </a:prstGeom>
              <a:noFill/>
            </p:spPr>
            <p:txBody>
              <a:bodyPr wrap="square" rtlCol="0">
                <a:spAutoFit/>
              </a:bodyPr>
              <a:lstStyle/>
              <a:p>
                <a:r>
                  <a:rPr lang="en-US" sz="600" b="1" dirty="0" smtClean="0">
                    <a:latin typeface="Gotham Book" pitchFamily="2" charset="0"/>
                  </a:rPr>
                  <a:t>Disadvantaged group</a:t>
                </a:r>
              </a:p>
              <a:p>
                <a:r>
                  <a:rPr lang="en-US" sz="600" dirty="0" smtClean="0">
                    <a:latin typeface="Gotham Book" pitchFamily="2" charset="0"/>
                  </a:rPr>
                  <a:t>Ideal progress</a:t>
                </a:r>
                <a:endParaRPr lang="en-US" sz="600" dirty="0">
                  <a:latin typeface="Gotham Book" pitchFamily="2" charset="0"/>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AB3F529-A703-40E3-9620-F9531664A47B}"/>
</file>

<file path=customXml/itemProps2.xml><?xml version="1.0" encoding="utf-8"?>
<ds:datastoreItem xmlns:ds="http://schemas.openxmlformats.org/officeDocument/2006/customXml" ds:itemID="{0B6E1896-135F-4362-8E91-4FA0F542F9FB}"/>
</file>

<file path=customXml/itemProps3.xml><?xml version="1.0" encoding="utf-8"?>
<ds:datastoreItem xmlns:ds="http://schemas.openxmlformats.org/officeDocument/2006/customXml" ds:itemID="{6FF506C8-D8DB-47EA-9289-896AAA5F38A7}"/>
</file>

<file path=docProps/app.xml><?xml version="1.0" encoding="utf-8"?>
<Properties xmlns="http://schemas.openxmlformats.org/officeDocument/2006/extended-properties" xmlns:vt="http://schemas.openxmlformats.org/officeDocument/2006/docPropsVTypes">
  <TotalTime>871</TotalTime>
  <Words>1113</Words>
  <Application>Microsoft Office PowerPoint</Application>
  <PresentationFormat>Personalizar</PresentationFormat>
  <Paragraphs>91</Paragraphs>
  <Slides>2</Slides>
  <Notes>0</Notes>
  <HiddenSlides>0</HiddenSlides>
  <MMClips>0</MMClips>
  <ScaleCrop>false</ScaleCrop>
  <HeadingPairs>
    <vt:vector size="4" baseType="variant">
      <vt:variant>
        <vt:lpstr>Tema</vt:lpstr>
      </vt:variant>
      <vt:variant>
        <vt:i4>1</vt:i4>
      </vt:variant>
      <vt:variant>
        <vt:lpstr>Títulos de slides</vt:lpstr>
      </vt:variant>
      <vt:variant>
        <vt:i4>2</vt:i4>
      </vt:variant>
    </vt:vector>
  </HeadingPairs>
  <TitlesOfParts>
    <vt:vector size="3" baseType="lpstr">
      <vt:lpstr>Tema do Office</vt:lpstr>
      <vt:lpstr>Slide 1</vt:lpstr>
      <vt:lpstr>Slide 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joao.silva</dc:creator>
  <cp:lastModifiedBy>Colin Brown</cp:lastModifiedBy>
  <cp:revision>67</cp:revision>
  <dcterms:created xsi:type="dcterms:W3CDTF">2016-06-22T13:56:38Z</dcterms:created>
  <dcterms:modified xsi:type="dcterms:W3CDTF">2016-08-04T17:00:39Z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3673300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