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Masters/slideMaster2.xml" ContentType="application/vnd.openxmlformats-officedocument.presentationml.slideMaster+xml"/>
  <Override PartName="/ppt/notesSlides/notesSlide8.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handoutMasters/handoutMaster1.xml" ContentType="application/vnd.openxmlformats-officedocument.presentationml.handout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Lst>
  <p:notesMasterIdLst>
    <p:notesMasterId r:id="rId15"/>
  </p:notesMasterIdLst>
  <p:handoutMasterIdLst>
    <p:handoutMasterId r:id="rId16"/>
  </p:handoutMasterIdLst>
  <p:sldIdLst>
    <p:sldId id="289" r:id="rId3"/>
    <p:sldId id="334" r:id="rId4"/>
    <p:sldId id="314" r:id="rId5"/>
    <p:sldId id="351" r:id="rId6"/>
    <p:sldId id="363" r:id="rId7"/>
    <p:sldId id="375" r:id="rId8"/>
    <p:sldId id="369" r:id="rId9"/>
    <p:sldId id="379" r:id="rId10"/>
    <p:sldId id="378" r:id="rId11"/>
    <p:sldId id="377" r:id="rId12"/>
    <p:sldId id="371" r:id="rId13"/>
    <p:sldId id="374"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FFFFFF"/>
    <a:srgbClr val="0070C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57" autoAdjust="0"/>
    <p:restoredTop sz="81387" autoAdjust="0"/>
  </p:normalViewPr>
  <p:slideViewPr>
    <p:cSldViewPr>
      <p:cViewPr varScale="1">
        <p:scale>
          <a:sx n="87" d="100"/>
          <a:sy n="87" d="100"/>
        </p:scale>
        <p:origin x="72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42"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4"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43"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82903D2E-48C6-41E4-BD7C-C73C07506C9D}" type="datetimeFigureOut">
              <a:rPr lang="en-GB" smtClean="0"/>
              <a:t>22/01/2020</a:t>
            </a:fld>
            <a:endParaRPr lang="en-GB"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D548D1C0-5EA1-49FD-AA42-98B6B806A27A}" type="slidenum">
              <a:rPr lang="en-GB" smtClean="0"/>
              <a:t>‹#›</a:t>
            </a:fld>
            <a:endParaRPr lang="en-GB" dirty="0"/>
          </a:p>
        </p:txBody>
      </p:sp>
    </p:spTree>
    <p:extLst>
      <p:ext uri="{BB962C8B-B14F-4D97-AF65-F5344CB8AC3E}">
        <p14:creationId xmlns:p14="http://schemas.microsoft.com/office/powerpoint/2010/main" val="1547252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300E4B1-4B9C-40F7-ACC8-F6075F7DCC5C}" type="datetimeFigureOut">
              <a:rPr lang="en-GB" smtClean="0"/>
              <a:t>22/01/2020</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3BE91B0-47F5-4D90-AAD6-A0FE593F6EBE}" type="slidenum">
              <a:rPr lang="en-GB" smtClean="0"/>
              <a:t>‹#›</a:t>
            </a:fld>
            <a:endParaRPr lang="en-GB" dirty="0"/>
          </a:p>
        </p:txBody>
      </p:sp>
    </p:spTree>
    <p:extLst>
      <p:ext uri="{BB962C8B-B14F-4D97-AF65-F5344CB8AC3E}">
        <p14:creationId xmlns:p14="http://schemas.microsoft.com/office/powerpoint/2010/main" val="355272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smtClean="0"/>
              <a:t>Difference between MDGs and SDGs </a:t>
            </a:r>
          </a:p>
          <a:p>
            <a:r>
              <a:rPr lang="en-GB" altLang="en-US" dirty="0" smtClean="0"/>
              <a:t>Building the bridge</a:t>
            </a:r>
            <a:r>
              <a:rPr lang="en-GB" altLang="en-US" baseline="0" dirty="0" smtClean="0"/>
              <a:t> between human rights and development, including with regard to reporting </a:t>
            </a:r>
          </a:p>
          <a:p>
            <a:r>
              <a:rPr lang="en-GB" altLang="en-US" baseline="0" dirty="0" smtClean="0"/>
              <a:t>How can the UPR reporting feed into the implementation and the reporting on the SDGs/VNRs?</a:t>
            </a:r>
          </a:p>
          <a:p>
            <a:r>
              <a:rPr lang="en-GB" altLang="en-US" baseline="0" dirty="0" smtClean="0"/>
              <a:t>How can States ensure that the VNRs reflect recommendations coming out of the UPR?</a:t>
            </a:r>
          </a:p>
          <a:p>
            <a:r>
              <a:rPr lang="en-GB" altLang="en-US" baseline="0" dirty="0" smtClean="0"/>
              <a:t>And why do we try to build these bridges between development and Human rights</a:t>
            </a:r>
            <a:endParaRPr lang="en-GB" altLang="en-US" dirty="0"/>
          </a:p>
        </p:txBody>
      </p:sp>
      <p:sp>
        <p:nvSpPr>
          <p:cNvPr id="266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2B8AB84-1F3A-4AEC-8F9D-5290DCBD3C54}" type="slidenum">
              <a:rPr lang="en-US" altLang="en-US">
                <a:solidFill>
                  <a:prstClr val="black"/>
                </a:solidFill>
              </a:rPr>
              <a:pPr eaLnBrk="1" hangingPunct="1"/>
              <a:t>1</a:t>
            </a:fld>
            <a:endParaRPr lang="en-US" alt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a:p>
        </p:txBody>
      </p:sp>
    </p:spTree>
    <p:extLst>
      <p:ext uri="{BB962C8B-B14F-4D97-AF65-F5344CB8AC3E}">
        <p14:creationId xmlns:p14="http://schemas.microsoft.com/office/powerpoint/2010/main" val="206223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SG" altLang="en-US" dirty="0" smtClean="0"/>
              <a:t>Together with the Human Rights Index, there are other resources that are relevant for integrating human rights into the implementation of the SDGs.</a:t>
            </a:r>
          </a:p>
          <a:p>
            <a:pPr marL="171450" indent="-171450">
              <a:buFontTx/>
              <a:buChar char="•"/>
            </a:pPr>
            <a:endParaRPr lang="en-SG" altLang="en-US" dirty="0" smtClean="0"/>
          </a:p>
          <a:p>
            <a:pPr marL="171450" indent="-171450">
              <a:buFontTx/>
              <a:buChar char="•"/>
            </a:pPr>
            <a:r>
              <a:rPr lang="en-SG" altLang="en-US" dirty="0" smtClean="0"/>
              <a:t>(</a:t>
            </a:r>
            <a:r>
              <a:rPr lang="en-SG" altLang="en-US" b="1" dirty="0" smtClean="0"/>
              <a:t>CLICK</a:t>
            </a:r>
            <a:r>
              <a:rPr lang="en-SG" altLang="en-US" dirty="0" smtClean="0"/>
              <a:t>) For instance, OHCHR has provide guidance on the collection and use of indicators, and has developed specific methodologies for date collection in relation to some of the SDG indicators.</a:t>
            </a:r>
          </a:p>
          <a:p>
            <a:pPr marL="171450" indent="-171450">
              <a:buFontTx/>
              <a:buChar char="•"/>
            </a:pPr>
            <a:endParaRPr lang="en-SG" altLang="en-US" dirty="0" smtClean="0"/>
          </a:p>
          <a:p>
            <a:pPr marL="171450" indent="-171450">
              <a:buFontTx/>
              <a:buChar char="•"/>
            </a:pPr>
            <a:r>
              <a:rPr lang="en-SG" altLang="en-US" dirty="0" smtClean="0"/>
              <a:t>(</a:t>
            </a:r>
            <a:r>
              <a:rPr lang="en-SG" altLang="en-US" b="1" dirty="0" smtClean="0"/>
              <a:t>CLICK</a:t>
            </a:r>
            <a:r>
              <a:rPr lang="en-SG" altLang="en-US" dirty="0" smtClean="0"/>
              <a:t>) OHCHR has also supported National Mechanisms for Reporting and Follow-Up in relation to human rights, which can play a role in the preparation of VNRs.</a:t>
            </a:r>
          </a:p>
          <a:p>
            <a:pPr marL="171450" indent="-171450">
              <a:buFontTx/>
              <a:buChar char="•"/>
            </a:pPr>
            <a:endParaRPr lang="en-SG" altLang="en-US" dirty="0" smtClean="0"/>
          </a:p>
          <a:p>
            <a:pPr marL="171450" indent="-171450">
              <a:buFontTx/>
              <a:buChar char="•"/>
            </a:pPr>
            <a:r>
              <a:rPr lang="en-SG" altLang="en-US" dirty="0" smtClean="0"/>
              <a:t>We would also like to hear from you what sort of things is useful to your work</a:t>
            </a:r>
          </a:p>
        </p:txBody>
      </p:sp>
      <p:sp>
        <p:nvSpPr>
          <p:cNvPr id="2662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266B35C-3815-430B-82A1-653CCF643716}" type="slidenum">
              <a:rPr lang="en-US" altLang="en-US" smtClean="0"/>
              <a:pPr/>
              <a:t>11</a:t>
            </a:fld>
            <a:endParaRPr lang="en-US" altLang="en-US" smtClean="0"/>
          </a:p>
        </p:txBody>
      </p:sp>
    </p:spTree>
    <p:extLst>
      <p:ext uri="{BB962C8B-B14F-4D97-AF65-F5344CB8AC3E}">
        <p14:creationId xmlns:p14="http://schemas.microsoft.com/office/powerpoint/2010/main" val="151839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Announce: </a:t>
            </a:r>
            <a:r>
              <a:rPr lang="en-GB" b="1" dirty="0" smtClean="0"/>
              <a:t>Second</a:t>
            </a:r>
            <a:r>
              <a:rPr lang="en-GB" b="1" baseline="0" dirty="0" smtClean="0"/>
              <a:t> Intersessional Meeting – 3 December 2019 – on ‘Decade of Action and Delivery on SDG’ - - encourage participation</a:t>
            </a:r>
            <a:r>
              <a:rPr lang="en-GB" baseline="0" dirty="0" smtClean="0"/>
              <a:t>.</a:t>
            </a:r>
            <a:endParaRPr lang="en-GB" dirty="0"/>
          </a:p>
        </p:txBody>
      </p:sp>
      <p:sp>
        <p:nvSpPr>
          <p:cNvPr id="4" name="Slide Number Placeholder 3"/>
          <p:cNvSpPr>
            <a:spLocks noGrp="1"/>
          </p:cNvSpPr>
          <p:nvPr>
            <p:ph type="sldNum" sz="quarter" idx="10"/>
          </p:nvPr>
        </p:nvSpPr>
        <p:spPr/>
        <p:txBody>
          <a:bodyPr/>
          <a:lstStyle/>
          <a:p>
            <a:fld id="{13BE91B0-47F5-4D90-AAD6-A0FE593F6EBE}" type="slidenum">
              <a:rPr lang="en-GB" smtClean="0"/>
              <a:t>12</a:t>
            </a:fld>
            <a:endParaRPr lang="en-GB" dirty="0"/>
          </a:p>
        </p:txBody>
      </p:sp>
    </p:spTree>
    <p:extLst>
      <p:ext uri="{BB962C8B-B14F-4D97-AF65-F5344CB8AC3E}">
        <p14:creationId xmlns:p14="http://schemas.microsoft.com/office/powerpoint/2010/main" val="2869639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2030 Agenda is grounded in Human rights </a:t>
            </a:r>
            <a:endParaRPr lang="en-GB" baseline="0" dirty="0" smtClean="0"/>
          </a:p>
          <a:p>
            <a:endParaRPr lang="en-GB" baseline="0" dirty="0" smtClean="0"/>
          </a:p>
          <a:p>
            <a:pPr marL="0" algn="l" rtl="0" eaLnBrk="1" fontAlgn="t" latinLnBrk="0" hangingPunct="1">
              <a:spcBef>
                <a:spcPts val="0"/>
              </a:spcBef>
              <a:spcAft>
                <a:spcPts val="0"/>
              </a:spcAft>
            </a:pPr>
            <a:r>
              <a:rPr lang="en-US" sz="1400" b="1" i="1" u="none" strike="noStrike" kern="1200" dirty="0" smtClean="0">
                <a:solidFill>
                  <a:srgbClr val="FFFFFF"/>
                </a:solidFill>
                <a:effectLst/>
                <a:latin typeface="Calibri" panose="020F0502020204030204" pitchFamily="34" charset="0"/>
              </a:rPr>
              <a:t>Preamble</a:t>
            </a:r>
            <a:endParaRPr lang="en-GB" sz="1400" b="0" i="0" u="none" strike="noStrike" dirty="0" smtClean="0">
              <a:effectLst/>
              <a:latin typeface="Arial" panose="020B0604020202020204" pitchFamily="34" charset="0"/>
            </a:endParaRPr>
          </a:p>
          <a:p>
            <a:pPr marL="0" indent="0" algn="l" rtl="0" eaLnBrk="1" fontAlgn="t" latinLnBrk="0" hangingPunct="1">
              <a:lnSpc>
                <a:spcPct val="80000"/>
              </a:lnSpc>
              <a:spcBef>
                <a:spcPts val="0"/>
              </a:spcBef>
              <a:spcAft>
                <a:spcPts val="0"/>
              </a:spcAft>
            </a:pPr>
            <a:r>
              <a:rPr lang="en-US" sz="1200" b="1" i="0" u="none" strike="noStrike" kern="1200" dirty="0" smtClean="0">
                <a:solidFill>
                  <a:srgbClr val="FFFFFF"/>
                </a:solidFill>
                <a:effectLst/>
                <a:latin typeface="Calibri" panose="020F0502020204030204" pitchFamily="34" charset="0"/>
              </a:rPr>
              <a:t>The SDGs seek “seek to realize the human rights of all”</a:t>
            </a:r>
            <a:endParaRPr lang="en-GB" sz="14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fr-CH" sz="1400" b="1" i="1" u="none" strike="noStrike" kern="1200" dirty="0" smtClean="0">
                <a:solidFill>
                  <a:srgbClr val="FFFFFF"/>
                </a:solidFill>
                <a:effectLst/>
                <a:latin typeface="Calibri" panose="020F0502020204030204" pitchFamily="34" charset="0"/>
              </a:rPr>
              <a:t>Para 8</a:t>
            </a:r>
            <a:endParaRPr lang="en-GB" sz="14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en-US" sz="1200" b="1" i="0" u="none" strike="noStrike" kern="1200" dirty="0" smtClean="0">
                <a:solidFill>
                  <a:srgbClr val="FFFFFF"/>
                </a:solidFill>
                <a:effectLst/>
                <a:latin typeface="Calibri" panose="020F0502020204030204" pitchFamily="34" charset="0"/>
              </a:rPr>
              <a:t>We envisage a world of universal respect for human rights and human dignity, the rule of law, justice, equality and non-discrimination; of respect for race, ethnicity and cultural diversity; and of equal opportunity</a:t>
            </a:r>
            <a:endParaRPr lang="en-GB" sz="14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fr-CH" sz="1400" b="1" i="1" u="none" strike="noStrike" kern="1200" dirty="0" smtClean="0">
                <a:solidFill>
                  <a:srgbClr val="FFFFFF"/>
                </a:solidFill>
                <a:effectLst/>
                <a:latin typeface="Calibri" panose="020F0502020204030204" pitchFamily="34" charset="0"/>
              </a:rPr>
              <a:t>Para 10</a:t>
            </a:r>
            <a:endParaRPr lang="en-GB" sz="14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en-US" sz="1200" b="1" i="0" u="none" strike="noStrike" kern="1200" dirty="0" smtClean="0">
                <a:solidFill>
                  <a:srgbClr val="FFFFFF"/>
                </a:solidFill>
                <a:effectLst/>
                <a:latin typeface="Calibri" panose="020F0502020204030204" pitchFamily="34" charset="0"/>
              </a:rPr>
              <a:t>The new Agenda is guided by the purposes and principles of the Charter of the United Nations, including full respect for international law. It is grounded in the Universal Declaration of Human Rights, international human rights treaties…..</a:t>
            </a:r>
            <a:endParaRPr lang="en-GB" sz="14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fr-CH" sz="1400" b="1" i="1" u="none" strike="noStrike" kern="1200" dirty="0" smtClean="0">
                <a:solidFill>
                  <a:srgbClr val="FFFFFF"/>
                </a:solidFill>
                <a:effectLst/>
                <a:latin typeface="Calibri" panose="020F0502020204030204" pitchFamily="34" charset="0"/>
              </a:rPr>
              <a:t>Para 19</a:t>
            </a:r>
            <a:endParaRPr lang="en-GB" sz="14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en-US" sz="1200" b="1" i="0" u="none" strike="noStrike" kern="1200" dirty="0" smtClean="0">
                <a:solidFill>
                  <a:srgbClr val="FFFFFF"/>
                </a:solidFill>
                <a:effectLst/>
                <a:latin typeface="Calibri" panose="020F0502020204030204" pitchFamily="34" charset="0"/>
              </a:rPr>
              <a:t>We emphasize the responsibilities of all States, in conformity with the Charter of the United Nations, to respect, protect and promote human rights and fundamental freedoms for all, without distinction of any kind as to race, </a:t>
            </a:r>
            <a:r>
              <a:rPr lang="en-US" sz="1200" b="1" i="0" u="none" strike="noStrike" kern="1200" dirty="0" err="1" smtClean="0">
                <a:solidFill>
                  <a:srgbClr val="FFFFFF"/>
                </a:solidFill>
                <a:effectLst/>
                <a:latin typeface="Calibri" panose="020F0502020204030204" pitchFamily="34" charset="0"/>
              </a:rPr>
              <a:t>colour</a:t>
            </a:r>
            <a:r>
              <a:rPr lang="en-US" sz="1200" b="1" i="0" u="none" strike="noStrike" kern="1200" dirty="0" smtClean="0">
                <a:solidFill>
                  <a:srgbClr val="FFFFFF"/>
                </a:solidFill>
                <a:effectLst/>
                <a:latin typeface="Calibri" panose="020F0502020204030204" pitchFamily="34" charset="0"/>
              </a:rPr>
              <a:t>, sex, language, religion, political or other opinion, national or social origin, property, birth, disability or other status. </a:t>
            </a:r>
            <a:endParaRPr lang="en-GB" sz="14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fr-CH" sz="1400" b="1" i="1" u="none" strike="noStrike" kern="1200" dirty="0" smtClean="0">
                <a:solidFill>
                  <a:srgbClr val="FFFFFF"/>
                </a:solidFill>
                <a:effectLst/>
                <a:latin typeface="Calibri" panose="020F0502020204030204" pitchFamily="34" charset="0"/>
              </a:rPr>
              <a:t>Para 18</a:t>
            </a:r>
            <a:endParaRPr lang="en-GB" sz="1400" b="0" i="0" u="none" strike="noStrike" dirty="0" smtClean="0">
              <a:effectLst/>
              <a:latin typeface="Arial" panose="020B0604020202020204" pitchFamily="34" charset="0"/>
            </a:endParaRPr>
          </a:p>
          <a:p>
            <a:pPr marL="0" algn="l" rtl="0" eaLnBrk="1" fontAlgn="t" latinLnBrk="0" hangingPunct="1">
              <a:spcBef>
                <a:spcPts val="0"/>
              </a:spcBef>
              <a:spcAft>
                <a:spcPts val="0"/>
              </a:spcAft>
            </a:pPr>
            <a:r>
              <a:rPr lang="en-US" sz="1200" b="1" i="0" u="none" strike="noStrike" kern="1200" dirty="0" smtClean="0">
                <a:solidFill>
                  <a:srgbClr val="FFFFFF"/>
                </a:solidFill>
                <a:effectLst/>
                <a:latin typeface="Calibri" panose="020F0502020204030204" pitchFamily="34" charset="0"/>
              </a:rPr>
              <a:t>We reaffirm our commitment to international law and emphasize that the Agenda is to be implemented in a manner that is consistent with the rights and obligations of states under international law. </a:t>
            </a:r>
            <a:endParaRPr lang="en-GB" sz="1400" b="0" i="0" u="none" strike="noStrike" dirty="0" smtClean="0">
              <a:effectLst/>
              <a:latin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13BE91B0-47F5-4D90-AAD6-A0FE593F6EBE}" type="slidenum">
              <a:rPr lang="en-GB" smtClean="0"/>
              <a:t>2</a:t>
            </a:fld>
            <a:endParaRPr lang="en-GB" dirty="0"/>
          </a:p>
        </p:txBody>
      </p:sp>
    </p:spTree>
    <p:extLst>
      <p:ext uri="{BB962C8B-B14F-4D97-AF65-F5344CB8AC3E}">
        <p14:creationId xmlns:p14="http://schemas.microsoft.com/office/powerpoint/2010/main" val="3227327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3BE91B0-47F5-4D90-AAD6-A0FE593F6EBE}" type="slidenum">
              <a:rPr lang="en-GB" smtClean="0"/>
              <a:t>3</a:t>
            </a:fld>
            <a:endParaRPr lang="en-GB" dirty="0"/>
          </a:p>
        </p:txBody>
      </p:sp>
    </p:spTree>
    <p:extLst>
      <p:ext uri="{BB962C8B-B14F-4D97-AF65-F5344CB8AC3E}">
        <p14:creationId xmlns:p14="http://schemas.microsoft.com/office/powerpoint/2010/main" val="23377236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1.</a:t>
            </a:r>
            <a:r>
              <a:rPr lang="en-GB" b="1" baseline="0" dirty="0" smtClean="0"/>
              <a:t> Alignment with IHR standards</a:t>
            </a:r>
          </a:p>
          <a:p>
            <a:pPr marL="171450" indent="-171450">
              <a:buFont typeface="Arial" panose="020B0604020202020204" pitchFamily="34" charset="0"/>
              <a:buChar char="•"/>
            </a:pPr>
            <a:r>
              <a:rPr lang="en-US" baseline="0" dirty="0" smtClean="0"/>
              <a:t>Implementation of the 2030 Agenda should be fully aligned with international human rights norms and standards</a:t>
            </a:r>
          </a:p>
          <a:p>
            <a:pPr marL="171450" indent="-171450">
              <a:buFont typeface="Arial" panose="020B0604020202020204" pitchFamily="34" charset="0"/>
              <a:buChar char="•"/>
            </a:pPr>
            <a:r>
              <a:rPr lang="en-US" baseline="0" dirty="0" smtClean="0"/>
              <a:t>Recommendations from international human rights mechanisms should guide implementation of the SDGS</a:t>
            </a:r>
          </a:p>
          <a:p>
            <a:pPr marL="171450" indent="-171450">
              <a:buFont typeface="Arial" panose="020B0604020202020204" pitchFamily="34" charset="0"/>
              <a:buChar char="•"/>
            </a:pPr>
            <a:r>
              <a:rPr lang="en-US" baseline="0" dirty="0" smtClean="0"/>
              <a:t>SDG reporting should include and link to human rights reporting</a:t>
            </a:r>
          </a:p>
          <a:p>
            <a:pPr marL="171450" indent="-171450">
              <a:buFont typeface="Arial" panose="020B0604020202020204" pitchFamily="34" charset="0"/>
              <a:buChar char="•"/>
            </a:pPr>
            <a:r>
              <a:rPr lang="en-US" baseline="0" dirty="0" smtClean="0"/>
              <a:t>An integrated, non-selective approach to SDG implementation; indivisibility of rights throughout the process</a:t>
            </a:r>
          </a:p>
          <a:p>
            <a:pPr marL="171450" indent="-171450">
              <a:buFont typeface="Arial" panose="020B0604020202020204" pitchFamily="34" charset="0"/>
              <a:buChar char="•"/>
            </a:pPr>
            <a:r>
              <a:rPr lang="en-US" baseline="0" dirty="0" smtClean="0"/>
              <a:t>National SDG priorities should be consistent with HR standards</a:t>
            </a:r>
          </a:p>
          <a:p>
            <a:pPr marL="171450" indent="-171450">
              <a:buFont typeface="Arial" panose="020B0604020202020204" pitchFamily="34" charset="0"/>
              <a:buChar char="•"/>
            </a:pPr>
            <a:r>
              <a:rPr lang="en-US" baseline="0" dirty="0" smtClean="0"/>
              <a:t>SDG implementation does no harm + contributes to HR realization </a:t>
            </a:r>
          </a:p>
          <a:p>
            <a:pPr marL="0" indent="0">
              <a:buFontTx/>
              <a:buNone/>
            </a:pPr>
            <a:endParaRPr lang="en-US" baseline="0" dirty="0" smtClean="0"/>
          </a:p>
          <a:p>
            <a:pPr marL="0" indent="0">
              <a:buFontTx/>
              <a:buNone/>
            </a:pPr>
            <a:r>
              <a:rPr lang="en-US" b="1" baseline="0" dirty="0" smtClean="0"/>
              <a:t>2. LNOB</a:t>
            </a:r>
          </a:p>
          <a:p>
            <a:pPr marL="342900" indent="-342900">
              <a:buFont typeface="Arial" panose="020B0604020202020204" pitchFamily="34" charset="0"/>
              <a:buChar char="•"/>
            </a:pPr>
            <a:r>
              <a:rPr lang="en-US" sz="2200" i="0" dirty="0" smtClean="0">
                <a:latin typeface="Calibri" panose="020F0502020204030204" pitchFamily="34" charset="0"/>
                <a:ea typeface="Calibri" panose="020F0502020204030204" pitchFamily="34" charset="0"/>
                <a:cs typeface="Calibri" panose="020F0502020204030204" pitchFamily="34" charset="0"/>
              </a:rPr>
              <a:t>While some groups are not explicitly mentioned in the Agenda 2030 such as migrants and LGBTIQ, LNOB is grounded in normative principles and standards of non-discrimination and equality and therefore applies to everyone</a:t>
            </a:r>
          </a:p>
          <a:p>
            <a:pPr marL="342900" indent="-342900">
              <a:buFont typeface="Arial" panose="020B0604020202020204" pitchFamily="34" charset="0"/>
              <a:buChar char="•"/>
            </a:pPr>
            <a:r>
              <a:rPr lang="en-US" sz="2200" i="0" dirty="0" err="1" smtClean="0">
                <a:latin typeface="Calibri" panose="020F0502020204030204" pitchFamily="34" charset="0"/>
                <a:ea typeface="Calibri" panose="020F0502020204030204" pitchFamily="34" charset="0"/>
                <a:cs typeface="Calibri" panose="020F0502020204030204" pitchFamily="34" charset="0"/>
              </a:rPr>
              <a:t>Programmes</a:t>
            </a:r>
            <a:r>
              <a:rPr lang="en-US" sz="2200" i="0" dirty="0" smtClean="0">
                <a:latin typeface="Calibri" panose="020F0502020204030204" pitchFamily="34" charset="0"/>
                <a:ea typeface="Calibri" panose="020F0502020204030204" pitchFamily="34" charset="0"/>
                <a:cs typeface="Calibri" panose="020F0502020204030204" pitchFamily="34" charset="0"/>
              </a:rPr>
              <a:t> identify and address inequalities, discrimination  and root causes, taking a rights-based approach</a:t>
            </a:r>
          </a:p>
          <a:p>
            <a:pPr marL="342900" indent="-342900">
              <a:buFont typeface="Arial" panose="020B0604020202020204" pitchFamily="34" charset="0"/>
              <a:buChar char="•"/>
            </a:pPr>
            <a:r>
              <a:rPr lang="en-US" sz="2200" i="0" dirty="0" smtClean="0">
                <a:latin typeface="Calibri" panose="020F0502020204030204" pitchFamily="34" charset="0"/>
                <a:ea typeface="Calibri" panose="020F0502020204030204" pitchFamily="34" charset="0"/>
                <a:cs typeface="Calibri" panose="020F0502020204030204" pitchFamily="34" charset="0"/>
              </a:rPr>
              <a:t>Address gender inequalities</a:t>
            </a:r>
          </a:p>
          <a:p>
            <a:pPr marL="342900" indent="-342900">
              <a:buFont typeface="Arial" panose="020B0604020202020204" pitchFamily="34" charset="0"/>
              <a:buChar char="•"/>
            </a:pPr>
            <a:r>
              <a:rPr lang="en-US" sz="2200" i="0" dirty="0" smtClean="0">
                <a:latin typeface="Calibri" panose="020F0502020204030204" pitchFamily="34" charset="0"/>
                <a:ea typeface="Calibri" panose="020F0502020204030204" pitchFamily="34" charset="0"/>
                <a:cs typeface="Calibri" panose="020F0502020204030204" pitchFamily="34" charset="0"/>
              </a:rPr>
              <a:t>Move beyond assessing average and aggregate progress towards ensuring progress for all population groups and individuals: use of disaggregated data to identify who is left behind &amp; why</a:t>
            </a:r>
          </a:p>
          <a:p>
            <a:pPr marL="342900" indent="-342900">
              <a:buFont typeface="Arial" panose="020B0604020202020204" pitchFamily="34" charset="0"/>
              <a:buChar char="•"/>
            </a:pPr>
            <a:r>
              <a:rPr lang="en-US" sz="2200" i="0" dirty="0" smtClean="0">
                <a:latin typeface="Calibri" panose="020F0502020204030204" pitchFamily="34" charset="0"/>
                <a:ea typeface="Calibri" panose="020F0502020204030204" pitchFamily="34" charset="0"/>
                <a:cs typeface="Calibri" panose="020F0502020204030204" pitchFamily="34" charset="0"/>
              </a:rPr>
              <a:t>Requires legal, policy, institutional and other measures to promote equality and reverse the trend of rising inequalities</a:t>
            </a:r>
          </a:p>
          <a:p>
            <a:pPr marL="0" indent="0">
              <a:buFont typeface="Arial" panose="020B0604020202020204" pitchFamily="34" charset="0"/>
              <a:buNone/>
            </a:pPr>
            <a:endParaRPr lang="en-US" sz="2200" i="1" dirty="0" smtClean="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US" sz="2200" i="0" u="sng" dirty="0" smtClean="0">
                <a:latin typeface="Calibri" panose="020F0502020204030204" pitchFamily="34" charset="0"/>
                <a:ea typeface="Calibri" panose="020F0502020204030204" pitchFamily="34" charset="0"/>
                <a:cs typeface="Calibri" panose="020F0502020204030204" pitchFamily="34" charset="0"/>
              </a:rPr>
              <a:t>Disaggregated data </a:t>
            </a:r>
            <a:r>
              <a:rPr lang="en-US" sz="2200" i="0" dirty="0" smtClean="0">
                <a:latin typeface="Calibri" panose="020F0502020204030204" pitchFamily="34" charset="0"/>
                <a:ea typeface="Calibri" panose="020F0502020204030204" pitchFamily="34" charset="0"/>
                <a:cs typeface="Calibri" panose="020F0502020204030204" pitchFamily="34" charset="0"/>
              </a:rPr>
              <a:t>is key to finding out who is being left-behind and why. However it must be collected and used in accordance with IHRL. This means ensuring the following:</a:t>
            </a:r>
          </a:p>
          <a:p>
            <a:pPr marL="342900" indent="-342900">
              <a:buFont typeface="Arial" panose="020B0604020202020204" pitchFamily="34" charset="0"/>
              <a:buChar char="•"/>
            </a:pPr>
            <a:r>
              <a:rPr lang="en-US" sz="2200" i="0" dirty="0" smtClean="0">
                <a:latin typeface="Calibri" panose="020F0502020204030204" pitchFamily="34" charset="0"/>
                <a:ea typeface="Calibri" panose="020F0502020204030204" pitchFamily="34" charset="0"/>
                <a:cs typeface="Calibri" panose="020F0502020204030204" pitchFamily="34" charset="0"/>
              </a:rPr>
              <a:t>Participation “Nothing about us without us”</a:t>
            </a:r>
          </a:p>
          <a:p>
            <a:pPr marL="342900" indent="-342900">
              <a:buFont typeface="Arial" panose="020B0604020202020204" pitchFamily="34" charset="0"/>
              <a:buChar char="•"/>
            </a:pPr>
            <a:r>
              <a:rPr lang="en-US" sz="2200" i="0" dirty="0" smtClean="0">
                <a:latin typeface="Calibri" panose="020F0502020204030204" pitchFamily="34" charset="0"/>
                <a:ea typeface="Calibri" panose="020F0502020204030204" pitchFamily="34" charset="0"/>
                <a:cs typeface="Calibri" panose="020F0502020204030204" pitchFamily="34" charset="0"/>
              </a:rPr>
              <a:t>Do no harm</a:t>
            </a:r>
          </a:p>
          <a:p>
            <a:pPr marL="342900" indent="-342900">
              <a:buFont typeface="Arial" panose="020B0604020202020204" pitchFamily="34" charset="0"/>
              <a:buChar char="•"/>
            </a:pPr>
            <a:r>
              <a:rPr lang="en-US" sz="2200" i="0" dirty="0" smtClean="0">
                <a:latin typeface="Calibri" panose="020F0502020204030204" pitchFamily="34" charset="0"/>
                <a:ea typeface="Calibri" panose="020F0502020204030204" pitchFamily="34" charset="0"/>
                <a:cs typeface="Calibri" panose="020F0502020204030204" pitchFamily="34" charset="0"/>
              </a:rPr>
              <a:t>Self-identification: freedom to self-identify or not</a:t>
            </a:r>
          </a:p>
          <a:p>
            <a:pPr marL="342900" indent="-342900">
              <a:buFont typeface="Arial" panose="020B0604020202020204" pitchFamily="34" charset="0"/>
              <a:buChar char="•"/>
            </a:pPr>
            <a:r>
              <a:rPr lang="en-US" sz="2200" i="0" dirty="0" smtClean="0">
                <a:latin typeface="Calibri" panose="020F0502020204030204" pitchFamily="34" charset="0"/>
                <a:ea typeface="Calibri" panose="020F0502020204030204" pitchFamily="34" charset="0"/>
                <a:cs typeface="Calibri" panose="020F0502020204030204" pitchFamily="34" charset="0"/>
              </a:rPr>
              <a:t>Transparency: people’s right to (statistical) information (freedom of expression, International Covenant on Civil and Political Rights, Art. 19 ; Principle 1 of Fundamental Principles for Official Statistics) and transparency in methods</a:t>
            </a:r>
          </a:p>
          <a:p>
            <a:pPr marL="342900" indent="-342900">
              <a:buFont typeface="Arial" panose="020B0604020202020204" pitchFamily="34" charset="0"/>
              <a:buChar char="•"/>
            </a:pPr>
            <a:r>
              <a:rPr lang="en-US" sz="2200" i="0" dirty="0" smtClean="0">
                <a:latin typeface="Calibri" panose="020F0502020204030204" pitchFamily="34" charset="0"/>
                <a:ea typeface="Calibri" panose="020F0502020204030204" pitchFamily="34" charset="0"/>
                <a:cs typeface="Calibri" panose="020F0502020204030204" pitchFamily="34" charset="0"/>
              </a:rPr>
              <a:t>Privacy: data protection and confidentiality (ICCPR, Art. 17)</a:t>
            </a:r>
          </a:p>
          <a:p>
            <a:pPr marL="342900" indent="-342900">
              <a:buFont typeface="Arial" panose="020B0604020202020204" pitchFamily="34" charset="0"/>
              <a:buChar char="•"/>
            </a:pPr>
            <a:r>
              <a:rPr lang="en-US" sz="2200" i="0" dirty="0" smtClean="0">
                <a:latin typeface="Calibri" panose="020F0502020204030204" pitchFamily="34" charset="0"/>
                <a:ea typeface="Calibri" panose="020F0502020204030204" pitchFamily="34" charset="0"/>
                <a:cs typeface="Calibri" panose="020F0502020204030204" pitchFamily="34" charset="0"/>
              </a:rPr>
              <a:t>Accountability: accountability in data collection,  and data collection for accountability</a:t>
            </a:r>
          </a:p>
          <a:p>
            <a:pPr marL="342900" indent="-342900">
              <a:buFont typeface="Arial" panose="020B0604020202020204" pitchFamily="34" charset="0"/>
              <a:buChar char="•"/>
            </a:pPr>
            <a:endParaRPr lang="en-US" sz="2200" i="1" dirty="0" smtClean="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2200" i="1" dirty="0" smtClean="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US" sz="2200" b="1" i="0" dirty="0" smtClean="0">
                <a:latin typeface="Calibri" panose="020F0502020204030204" pitchFamily="34" charset="0"/>
                <a:ea typeface="Calibri" panose="020F0502020204030204" pitchFamily="34" charset="0"/>
                <a:cs typeface="Calibri" panose="020F0502020204030204" pitchFamily="34" charset="0"/>
              </a:rPr>
              <a:t>3. Active and meaningful</a:t>
            </a:r>
            <a:r>
              <a:rPr lang="en-US" sz="2200" b="1" i="0" baseline="0" dirty="0" smtClean="0">
                <a:latin typeface="Calibri" panose="020F0502020204030204" pitchFamily="34" charset="0"/>
                <a:ea typeface="Calibri" panose="020F0502020204030204" pitchFamily="34" charset="0"/>
                <a:cs typeface="Calibri" panose="020F0502020204030204" pitchFamily="34" charset="0"/>
              </a:rPr>
              <a:t> participation</a:t>
            </a:r>
          </a:p>
          <a:p>
            <a:pPr marL="342900" indent="-342900">
              <a:buFont typeface="Arial" panose="020B0604020202020204" pitchFamily="34" charset="0"/>
              <a:buChar char="•"/>
            </a:pPr>
            <a:r>
              <a:rPr lang="en-US" sz="2200" b="0" i="0" dirty="0" smtClean="0">
                <a:latin typeface="Calibri" panose="020F0502020204030204" pitchFamily="34" charset="0"/>
                <a:ea typeface="Calibri" panose="020F0502020204030204" pitchFamily="34" charset="0"/>
                <a:cs typeface="Calibri" panose="020F0502020204030204" pitchFamily="34" charset="0"/>
              </a:rPr>
              <a:t>Ensure participation of all critical stakeholders, including affected communities, i.e. women, children, marginalized groups and civil society in all phases of the design, implementation, monitoring of the 2030 Agenda</a:t>
            </a:r>
          </a:p>
          <a:p>
            <a:pPr marL="342900" indent="-342900">
              <a:buFont typeface="Arial" panose="020B0604020202020204" pitchFamily="34" charset="0"/>
              <a:buChar char="•"/>
            </a:pPr>
            <a:r>
              <a:rPr lang="en-US" sz="2200" b="0" i="0" dirty="0" smtClean="0">
                <a:latin typeface="Calibri" panose="020F0502020204030204" pitchFamily="34" charset="0"/>
                <a:ea typeface="Calibri" panose="020F0502020204030204" pitchFamily="34" charset="0"/>
                <a:cs typeface="Calibri" panose="020F0502020204030204" pitchFamily="34" charset="0"/>
              </a:rPr>
              <a:t>SDG reviews (VNRs) should draw on contributions from indigenous peoples, civil society, the private sector and other stakeholders, in line with national circumstances, policies and priorities”.     </a:t>
            </a:r>
          </a:p>
          <a:p>
            <a:pPr marL="342900" indent="-342900">
              <a:buFont typeface="Arial" panose="020B0604020202020204" pitchFamily="34" charset="0"/>
              <a:buChar char="•"/>
            </a:pPr>
            <a:r>
              <a:rPr lang="en-US" sz="2200" b="0" i="0" dirty="0" smtClean="0">
                <a:latin typeface="Calibri" panose="020F0502020204030204" pitchFamily="34" charset="0"/>
                <a:ea typeface="Calibri" panose="020F0502020204030204" pitchFamily="34" charset="0"/>
                <a:cs typeface="Calibri" panose="020F0502020204030204" pitchFamily="34" charset="0"/>
              </a:rPr>
              <a:t>Civil society space: rights of freedom of expression, access to information, freedom of association and assembly are fundamental pre-requisites for meaningful participation</a:t>
            </a:r>
          </a:p>
          <a:p>
            <a:pPr marL="0" indent="0">
              <a:buFont typeface="Arial" panose="020B0604020202020204" pitchFamily="34" charset="0"/>
              <a:buNone/>
            </a:pPr>
            <a:endParaRPr lang="en-US" sz="2200" b="0" i="0" dirty="0" smtClean="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endParaRPr lang="en-US" sz="2200" b="1" i="0" dirty="0" smtClean="0">
              <a:latin typeface="Calibri" panose="020F0502020204030204" pitchFamily="34" charset="0"/>
              <a:ea typeface="Calibri" panose="020F0502020204030204" pitchFamily="34" charset="0"/>
              <a:cs typeface="Calibri" panose="020F0502020204030204" pitchFamily="34" charset="0"/>
            </a:endParaRPr>
          </a:p>
          <a:p>
            <a:pPr marL="0" indent="0">
              <a:buFont typeface="Arial" panose="020B0604020202020204" pitchFamily="34" charset="0"/>
              <a:buNone/>
            </a:pPr>
            <a:r>
              <a:rPr lang="en-US" sz="2200" b="1" i="0" dirty="0" smtClean="0">
                <a:latin typeface="Calibri" panose="020F0502020204030204" pitchFamily="34" charset="0"/>
                <a:ea typeface="Calibri" panose="020F0502020204030204" pitchFamily="34" charset="0"/>
                <a:cs typeface="Calibri" panose="020F0502020204030204" pitchFamily="34" charset="0"/>
              </a:rPr>
              <a:t>4. Robust accountability</a:t>
            </a:r>
          </a:p>
          <a:p>
            <a:pPr marL="342900" indent="-342900">
              <a:buFont typeface="Arial" panose="020B0604020202020204" pitchFamily="34" charset="0"/>
              <a:buChar char="•"/>
            </a:pPr>
            <a:r>
              <a:rPr lang="en-US" sz="2200" b="0" i="0" dirty="0" smtClean="0">
                <a:latin typeface="Calibri" panose="020F0502020204030204" pitchFamily="34" charset="0"/>
                <a:ea typeface="Calibri" panose="020F0502020204030204" pitchFamily="34" charset="0"/>
                <a:cs typeface="Calibri" panose="020F0502020204030204" pitchFamily="34" charset="0"/>
              </a:rPr>
              <a:t>Governments commit to establishing a “robust, voluntary, effective, participatory, transparent and integrated follow-up and review framework” @ national, regional and global levels</a:t>
            </a:r>
          </a:p>
          <a:p>
            <a:pPr marL="342900" indent="-342900">
              <a:buFont typeface="Arial" panose="020B0604020202020204" pitchFamily="34" charset="0"/>
              <a:buChar char="•"/>
            </a:pPr>
            <a:r>
              <a:rPr lang="en-US" sz="2200" b="0" i="0" dirty="0" smtClean="0">
                <a:latin typeface="Calibri" panose="020F0502020204030204" pitchFamily="34" charset="0"/>
                <a:ea typeface="Calibri" panose="020F0502020204030204" pitchFamily="34" charset="0"/>
                <a:cs typeface="Calibri" panose="020F0502020204030204" pitchFamily="34" charset="0"/>
              </a:rPr>
              <a:t>Establishment of national follow-up mechanisms, including providing remedies to individuals and groups </a:t>
            </a:r>
          </a:p>
          <a:p>
            <a:pPr marL="342900" indent="-342900">
              <a:buFont typeface="Arial" panose="020B0604020202020204" pitchFamily="34" charset="0"/>
              <a:buChar char="•"/>
            </a:pPr>
            <a:r>
              <a:rPr lang="en-US" sz="2200" b="0" i="0" dirty="0" smtClean="0">
                <a:latin typeface="Calibri" panose="020F0502020204030204" pitchFamily="34" charset="0"/>
                <a:ea typeface="Calibri" panose="020F0502020204030204" pitchFamily="34" charset="0"/>
                <a:cs typeface="Calibri" panose="020F0502020204030204" pitchFamily="34" charset="0"/>
              </a:rPr>
              <a:t>Regional review process/economic commissions</a:t>
            </a:r>
          </a:p>
          <a:p>
            <a:pPr marL="342900" indent="-342900">
              <a:buFont typeface="Arial" panose="020B0604020202020204" pitchFamily="34" charset="0"/>
              <a:buChar char="•"/>
            </a:pPr>
            <a:r>
              <a:rPr lang="en-US" sz="2200" b="0" i="0" dirty="0" smtClean="0">
                <a:latin typeface="Calibri" panose="020F0502020204030204" pitchFamily="34" charset="0"/>
                <a:ea typeface="Calibri" panose="020F0502020204030204" pitchFamily="34" charset="0"/>
                <a:cs typeface="Calibri" panose="020F0502020204030204" pitchFamily="34" charset="0"/>
              </a:rPr>
              <a:t>High Level Political Forum/presentation of voluntary national reviews – assessment of implementation</a:t>
            </a:r>
          </a:p>
          <a:p>
            <a:pPr marL="0" indent="0">
              <a:buFont typeface="Arial" panose="020B0604020202020204" pitchFamily="34" charset="0"/>
              <a:buNone/>
            </a:pPr>
            <a:endParaRPr lang="en-US" sz="2200" b="0" i="0" dirty="0" smtClean="0">
              <a:latin typeface="Calibri" panose="020F0502020204030204" pitchFamily="34" charset="0"/>
              <a:ea typeface="Calibri" panose="020F0502020204030204" pitchFamily="34" charset="0"/>
              <a:cs typeface="Calibri" panose="020F0502020204030204" pitchFamily="34" charset="0"/>
            </a:endParaRPr>
          </a:p>
          <a:p>
            <a:pPr marL="0" indent="0">
              <a:buFontTx/>
              <a:buNone/>
            </a:pPr>
            <a:endParaRPr lang="en-US" baseline="0" dirty="0" smtClean="0"/>
          </a:p>
          <a:p>
            <a:pPr marL="0" indent="0">
              <a:buFontTx/>
              <a:buNone/>
            </a:pPr>
            <a:r>
              <a:rPr lang="en-US" b="1" baseline="0" dirty="0" smtClean="0"/>
              <a:t>5. Partnerships for development</a:t>
            </a:r>
          </a:p>
          <a:p>
            <a:pPr marL="171450" indent="-171450">
              <a:buFont typeface="Arial" panose="020B0604020202020204" pitchFamily="34" charset="0"/>
              <a:buChar char="•"/>
            </a:pPr>
            <a:r>
              <a:rPr lang="en-US" baseline="0" dirty="0" err="1" smtClean="0"/>
              <a:t>Multistakeholder</a:t>
            </a:r>
            <a:r>
              <a:rPr lang="en-US" baseline="0" dirty="0" smtClean="0"/>
              <a:t> partnerships, particularly the private sector, respect HR safeguards and due diligence </a:t>
            </a:r>
          </a:p>
          <a:p>
            <a:pPr marL="171450" indent="-171450">
              <a:buFont typeface="Arial" panose="020B0604020202020204" pitchFamily="34" charset="0"/>
              <a:buChar char="•"/>
            </a:pPr>
            <a:r>
              <a:rPr lang="en-US" baseline="0" dirty="0" smtClean="0"/>
              <a:t>Use of normative standards to assess partnerships (UN Guiding Principles on Business &amp; HR)</a:t>
            </a:r>
          </a:p>
          <a:p>
            <a:pPr marL="0" indent="0">
              <a:buFontTx/>
              <a:buNone/>
            </a:pPr>
            <a:endParaRPr lang="en-US" baseline="0" dirty="0" smtClean="0"/>
          </a:p>
          <a:p>
            <a:pPr marL="0" indent="0">
              <a:buFontTx/>
              <a:buNone/>
            </a:pPr>
            <a:endParaRPr lang="en-US" baseline="0" dirty="0" smtClean="0"/>
          </a:p>
          <a:p>
            <a:pPr marL="0" indent="0">
              <a:buFontTx/>
              <a:buNone/>
            </a:pPr>
            <a:endParaRPr lang="en-US" baseline="0" dirty="0" smtClean="0"/>
          </a:p>
          <a:p>
            <a:pPr marL="171450" indent="-171450">
              <a:buFontTx/>
              <a:buChar char="-"/>
            </a:pPr>
            <a:endParaRPr lang="en-US" baseline="0" dirty="0" smtClean="0"/>
          </a:p>
          <a:p>
            <a:endParaRPr lang="en-GB" dirty="0"/>
          </a:p>
        </p:txBody>
      </p:sp>
      <p:sp>
        <p:nvSpPr>
          <p:cNvPr id="4" name="Slide Number Placeholder 3"/>
          <p:cNvSpPr>
            <a:spLocks noGrp="1"/>
          </p:cNvSpPr>
          <p:nvPr>
            <p:ph type="sldNum" sz="quarter" idx="10"/>
          </p:nvPr>
        </p:nvSpPr>
        <p:spPr/>
        <p:txBody>
          <a:bodyPr/>
          <a:lstStyle/>
          <a:p>
            <a:fld id="{13BE91B0-47F5-4D90-AAD6-A0FE593F6EBE}" type="slidenum">
              <a:rPr lang="en-GB" smtClean="0"/>
              <a:t>4</a:t>
            </a:fld>
            <a:endParaRPr lang="en-GB" dirty="0"/>
          </a:p>
        </p:txBody>
      </p:sp>
    </p:spTree>
    <p:extLst>
      <p:ext uri="{BB962C8B-B14F-4D97-AF65-F5344CB8AC3E}">
        <p14:creationId xmlns:p14="http://schemas.microsoft.com/office/powerpoint/2010/main" val="1182384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SDGs are an important tool for eradicating inequalities but States are lagging behind in implementation across the board. </a:t>
            </a:r>
          </a:p>
          <a:p>
            <a:pPr lvl="0"/>
            <a:endParaRPr lang="en-CA" sz="1200" kern="1200" dirty="0" smtClean="0">
              <a:solidFill>
                <a:schemeClr val="tx1"/>
              </a:solidFill>
              <a:effectLst/>
              <a:latin typeface="+mn-lt"/>
              <a:ea typeface="+mn-ea"/>
              <a:cs typeface="+mn-cs"/>
            </a:endParaRPr>
          </a:p>
          <a:p>
            <a:pPr lvl="0"/>
            <a:r>
              <a:rPr lang="en-CA" sz="1200" kern="1200" dirty="0" smtClean="0">
                <a:solidFill>
                  <a:schemeClr val="tx1"/>
                </a:solidFill>
                <a:effectLst/>
                <a:latin typeface="+mn-lt"/>
                <a:ea typeface="+mn-ea"/>
                <a:cs typeface="+mn-cs"/>
              </a:rPr>
              <a:t>At </a:t>
            </a:r>
            <a:r>
              <a:rPr lang="en-CA" sz="1200" kern="1200" dirty="0" smtClean="0">
                <a:solidFill>
                  <a:schemeClr val="tx1"/>
                </a:solidFill>
                <a:effectLst/>
                <a:latin typeface="+mn-lt"/>
                <a:ea typeface="+mn-ea"/>
                <a:cs typeface="+mn-cs"/>
              </a:rPr>
              <a:t>the recent</a:t>
            </a:r>
            <a:r>
              <a:rPr lang="en-CA" sz="1200" kern="1200" baseline="0" dirty="0" smtClean="0">
                <a:solidFill>
                  <a:schemeClr val="tx1"/>
                </a:solidFill>
                <a:effectLst/>
                <a:latin typeface="+mn-lt"/>
                <a:ea typeface="+mn-ea"/>
                <a:cs typeface="+mn-cs"/>
              </a:rPr>
              <a:t> intersessional meeting, p</a:t>
            </a:r>
            <a:r>
              <a:rPr lang="en-CA" sz="1200" kern="1200" dirty="0" smtClean="0">
                <a:solidFill>
                  <a:schemeClr val="tx1"/>
                </a:solidFill>
                <a:effectLst/>
                <a:latin typeface="+mn-lt"/>
                <a:ea typeface="+mn-ea"/>
                <a:cs typeface="+mn-cs"/>
              </a:rPr>
              <a:t>articipants and panellists noted that while there has been some progress, implementation of the 2030 Development Agenda is lagging. The HC and other distinguished panellists, including Mary Robinson, </a:t>
            </a:r>
            <a:r>
              <a:rPr lang="en-GB" sz="1200" kern="1200" dirty="0" smtClean="0">
                <a:solidFill>
                  <a:schemeClr val="tx1"/>
                </a:solidFill>
                <a:effectLst/>
                <a:latin typeface="+mn-lt"/>
                <a:ea typeface="+mn-ea"/>
                <a:cs typeface="+mn-cs"/>
              </a:rPr>
              <a:t>SGD Advocates Professor Jeffrey Sachs and </a:t>
            </a:r>
            <a:r>
              <a:rPr lang="en-GB" sz="1200" kern="1200" dirty="0" err="1" smtClean="0">
                <a:solidFill>
                  <a:schemeClr val="tx1"/>
                </a:solidFill>
                <a:effectLst/>
                <a:latin typeface="+mn-lt"/>
                <a:ea typeface="+mn-ea"/>
                <a:cs typeface="+mn-cs"/>
              </a:rPr>
              <a:t>Dr.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Alaa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Murabit</a:t>
            </a:r>
            <a:r>
              <a:rPr lang="en-GB" sz="1200" kern="1200" dirty="0" smtClean="0">
                <a:solidFill>
                  <a:schemeClr val="tx1"/>
                </a:solidFill>
                <a:effectLst/>
                <a:latin typeface="+mn-lt"/>
                <a:ea typeface="+mn-ea"/>
                <a:cs typeface="+mn-cs"/>
              </a:rPr>
              <a:t>, ASG for UNDP </a:t>
            </a:r>
            <a:r>
              <a:rPr lang="en-GB" sz="1200" kern="1200" dirty="0" err="1" smtClean="0">
                <a:solidFill>
                  <a:schemeClr val="tx1"/>
                </a:solidFill>
                <a:effectLst/>
                <a:latin typeface="+mn-lt"/>
                <a:ea typeface="+mn-ea"/>
                <a:cs typeface="+mn-cs"/>
              </a:rPr>
              <a:t>Asako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Okai</a:t>
            </a:r>
            <a:r>
              <a:rPr lang="en-GB" sz="1200" kern="1200" dirty="0" smtClean="0">
                <a:solidFill>
                  <a:schemeClr val="tx1"/>
                </a:solidFill>
                <a:effectLst/>
                <a:latin typeface="+mn-lt"/>
                <a:ea typeface="+mn-ea"/>
                <a:cs typeface="+mn-cs"/>
              </a:rPr>
              <a:t>, and Michael O’Flaherty reiterated that to achieve the Goals within the timeframe, greater efforts were needed</a:t>
            </a:r>
            <a:r>
              <a:rPr lang="en-CA" sz="1200" kern="1200" dirty="0" smtClean="0">
                <a:solidFill>
                  <a:schemeClr val="tx1"/>
                </a:solidFill>
                <a:effectLst/>
                <a:latin typeface="+mn-lt"/>
                <a:ea typeface="+mn-ea"/>
                <a:cs typeface="+mn-cs"/>
              </a:rPr>
              <a:t> to:</a:t>
            </a:r>
            <a:endParaRPr lang="en-GB" sz="1200" kern="1200" dirty="0" smtClean="0">
              <a:solidFill>
                <a:schemeClr val="tx1"/>
              </a:solidFill>
              <a:effectLst/>
              <a:latin typeface="+mn-lt"/>
              <a:ea typeface="+mn-ea"/>
              <a:cs typeface="+mn-cs"/>
            </a:endParaRPr>
          </a:p>
          <a:p>
            <a:pPr lvl="0" fontAlgn="base"/>
            <a:r>
              <a:rPr lang="en-GB" sz="1200" kern="1200" dirty="0" smtClean="0">
                <a:solidFill>
                  <a:schemeClr val="tx1"/>
                </a:solidFill>
                <a:effectLst/>
                <a:latin typeface="+mn-lt"/>
                <a:ea typeface="+mn-ea"/>
                <a:cs typeface="+mn-cs"/>
              </a:rPr>
              <a:t>overcome issues of </a:t>
            </a:r>
            <a:r>
              <a:rPr lang="en-GB" sz="1200" b="1" kern="1200" dirty="0" smtClean="0">
                <a:solidFill>
                  <a:schemeClr val="tx1"/>
                </a:solidFill>
                <a:effectLst/>
                <a:latin typeface="+mn-lt"/>
                <a:ea typeface="+mn-ea"/>
                <a:cs typeface="+mn-cs"/>
              </a:rPr>
              <a:t>financing</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resource mobilization</a:t>
            </a:r>
            <a:r>
              <a:rPr lang="en-GB" sz="1200" kern="1200" dirty="0" smtClean="0">
                <a:solidFill>
                  <a:schemeClr val="tx1"/>
                </a:solidFill>
                <a:effectLst/>
                <a:latin typeface="+mn-lt"/>
                <a:ea typeface="+mn-ea"/>
                <a:cs typeface="+mn-cs"/>
              </a:rPr>
              <a:t> and spending allocations</a:t>
            </a:r>
          </a:p>
          <a:p>
            <a:pPr lvl="0" fontAlgn="base"/>
            <a:r>
              <a:rPr lang="en-GB" sz="1200" kern="1200" dirty="0" smtClean="0">
                <a:solidFill>
                  <a:schemeClr val="tx1"/>
                </a:solidFill>
                <a:effectLst/>
                <a:latin typeface="+mn-lt"/>
                <a:ea typeface="+mn-ea"/>
                <a:cs typeface="+mn-cs"/>
              </a:rPr>
              <a:t>address poor </a:t>
            </a:r>
            <a:r>
              <a:rPr lang="en-GB" sz="1200" b="1" kern="1200" dirty="0" smtClean="0">
                <a:solidFill>
                  <a:schemeClr val="tx1"/>
                </a:solidFill>
                <a:effectLst/>
                <a:latin typeface="+mn-lt"/>
                <a:ea typeface="+mn-ea"/>
                <a:cs typeface="+mn-cs"/>
              </a:rPr>
              <a:t>governance</a:t>
            </a:r>
            <a:r>
              <a:rPr lang="en-GB" sz="1200" kern="1200" dirty="0" smtClean="0">
                <a:solidFill>
                  <a:schemeClr val="tx1"/>
                </a:solidFill>
                <a:effectLst/>
                <a:latin typeface="+mn-lt"/>
                <a:ea typeface="+mn-ea"/>
                <a:cs typeface="+mn-cs"/>
              </a:rPr>
              <a:t>, the lack of accountability and </a:t>
            </a:r>
            <a:r>
              <a:rPr lang="en-GB" sz="1200" b="1" kern="1200" dirty="0" smtClean="0">
                <a:solidFill>
                  <a:schemeClr val="tx1"/>
                </a:solidFill>
                <a:effectLst/>
                <a:latin typeface="+mn-lt"/>
                <a:ea typeface="+mn-ea"/>
                <a:cs typeface="+mn-cs"/>
              </a:rPr>
              <a:t>corruption in some States</a:t>
            </a:r>
            <a:r>
              <a:rPr lang="en-GB" sz="1200" kern="1200" dirty="0" smtClean="0">
                <a:solidFill>
                  <a:schemeClr val="tx1"/>
                </a:solidFill>
                <a:effectLst/>
                <a:latin typeface="+mn-lt"/>
                <a:ea typeface="+mn-ea"/>
                <a:cs typeface="+mn-cs"/>
              </a:rPr>
              <a:t>; </a:t>
            </a:r>
          </a:p>
          <a:p>
            <a:pPr lvl="0" fontAlgn="base"/>
            <a:r>
              <a:rPr lang="en-GB" sz="1200" kern="1200" dirty="0" smtClean="0">
                <a:solidFill>
                  <a:schemeClr val="tx1"/>
                </a:solidFill>
                <a:effectLst/>
                <a:latin typeface="+mn-lt"/>
                <a:ea typeface="+mn-ea"/>
                <a:cs typeface="+mn-cs"/>
              </a:rPr>
              <a:t>adopt a </a:t>
            </a:r>
            <a:r>
              <a:rPr lang="en-GB" sz="1200" b="1" kern="1200" dirty="0" smtClean="0">
                <a:solidFill>
                  <a:schemeClr val="tx1"/>
                </a:solidFill>
                <a:effectLst/>
                <a:latin typeface="+mn-lt"/>
                <a:ea typeface="+mn-ea"/>
                <a:cs typeface="+mn-cs"/>
              </a:rPr>
              <a:t>human rights-based approach</a:t>
            </a:r>
            <a:r>
              <a:rPr lang="en-GB" sz="1200" kern="1200" dirty="0" smtClean="0">
                <a:solidFill>
                  <a:schemeClr val="tx1"/>
                </a:solidFill>
                <a:effectLst/>
                <a:latin typeface="+mn-lt"/>
                <a:ea typeface="+mn-ea"/>
                <a:cs typeface="+mn-cs"/>
              </a:rPr>
              <a:t> which puts people at the centre of implementation; </a:t>
            </a:r>
          </a:p>
          <a:p>
            <a:pPr lvl="0" fontAlgn="base"/>
            <a:r>
              <a:rPr lang="en-GB" sz="1200" kern="1200" dirty="0" smtClean="0">
                <a:solidFill>
                  <a:schemeClr val="tx1"/>
                </a:solidFill>
                <a:effectLst/>
                <a:latin typeface="+mn-lt"/>
                <a:ea typeface="+mn-ea"/>
                <a:cs typeface="+mn-cs"/>
              </a:rPr>
              <a:t>strengthen engagement with </a:t>
            </a:r>
            <a:r>
              <a:rPr lang="en-GB" sz="1200" b="1" kern="1200" dirty="0" smtClean="0">
                <a:solidFill>
                  <a:schemeClr val="tx1"/>
                </a:solidFill>
                <a:effectLst/>
                <a:latin typeface="+mn-lt"/>
                <a:ea typeface="+mn-ea"/>
                <a:cs typeface="+mn-cs"/>
              </a:rPr>
              <a:t>human rights mechanisms and recommendations</a:t>
            </a:r>
            <a:r>
              <a:rPr lang="en-GB" sz="1200" kern="1200" dirty="0" smtClean="0">
                <a:solidFill>
                  <a:schemeClr val="tx1"/>
                </a:solidFill>
                <a:effectLst/>
                <a:latin typeface="+mn-lt"/>
                <a:ea typeface="+mn-ea"/>
                <a:cs typeface="+mn-cs"/>
              </a:rPr>
              <a:t> to facilitate SDG implementation, particularly at the national and local levels but also at the global level feeding into the Voluntary National Reviews (VNR) by States.</a:t>
            </a:r>
          </a:p>
          <a:p>
            <a:pPr lvl="0" fontAlgn="base"/>
            <a:r>
              <a:rPr lang="en-GB" sz="1200" kern="1200" dirty="0" smtClean="0">
                <a:solidFill>
                  <a:schemeClr val="tx1"/>
                </a:solidFill>
                <a:effectLst/>
                <a:latin typeface="+mn-lt"/>
                <a:ea typeface="+mn-ea"/>
                <a:cs typeface="+mn-cs"/>
              </a:rPr>
              <a:t>accept a more </a:t>
            </a:r>
            <a:r>
              <a:rPr lang="en-GB" sz="1200" b="1" kern="1200" dirty="0" smtClean="0">
                <a:solidFill>
                  <a:schemeClr val="tx1"/>
                </a:solidFill>
                <a:effectLst/>
                <a:latin typeface="+mn-lt"/>
                <a:ea typeface="+mn-ea"/>
                <a:cs typeface="+mn-cs"/>
              </a:rPr>
              <a:t>collaborative role with civil society, National Human Rights Institutions, business and other non-traditional development partners</a:t>
            </a:r>
            <a:r>
              <a:rPr lang="en-GB" sz="1200" kern="1200" dirty="0" smtClean="0">
                <a:solidFill>
                  <a:schemeClr val="tx1"/>
                </a:solidFill>
                <a:effectLst/>
                <a:latin typeface="+mn-lt"/>
                <a:ea typeface="+mn-ea"/>
                <a:cs typeface="+mn-cs"/>
              </a:rPr>
              <a:t>, at all levels and including at the High Level Political Forum, where more space should be made.</a:t>
            </a:r>
          </a:p>
          <a:p>
            <a:pPr lvl="0" fontAlgn="base"/>
            <a:r>
              <a:rPr lang="en-GB" sz="1200" kern="1200" dirty="0" smtClean="0">
                <a:solidFill>
                  <a:schemeClr val="tx1"/>
                </a:solidFill>
                <a:effectLst/>
                <a:latin typeface="+mn-lt"/>
                <a:ea typeface="+mn-ea"/>
                <a:cs typeface="+mn-cs"/>
              </a:rPr>
              <a:t>the need to preserve </a:t>
            </a:r>
            <a:r>
              <a:rPr lang="en-GB" sz="1200" b="1" kern="1200" dirty="0" smtClean="0">
                <a:solidFill>
                  <a:schemeClr val="tx1"/>
                </a:solidFill>
                <a:effectLst/>
                <a:latin typeface="+mn-lt"/>
                <a:ea typeface="+mn-ea"/>
                <a:cs typeface="+mn-cs"/>
              </a:rPr>
              <a:t>civic space</a:t>
            </a:r>
            <a:r>
              <a:rPr lang="en-GB" sz="1200" kern="1200" dirty="0" smtClean="0">
                <a:solidFill>
                  <a:schemeClr val="tx1"/>
                </a:solidFill>
                <a:effectLst/>
                <a:latin typeface="+mn-lt"/>
                <a:ea typeface="+mn-ea"/>
                <a:cs typeface="+mn-cs"/>
              </a:rPr>
              <a:t> at national level so that civil society can make its essential contribution to the implementation of the SDGs; </a:t>
            </a:r>
          </a:p>
          <a:p>
            <a:pPr lvl="0" fontAlgn="base"/>
            <a:r>
              <a:rPr lang="en-GB" sz="1200" kern="1200" dirty="0" smtClean="0">
                <a:solidFill>
                  <a:schemeClr val="tx1"/>
                </a:solidFill>
                <a:effectLst/>
                <a:latin typeface="+mn-lt"/>
                <a:ea typeface="+mn-ea"/>
                <a:cs typeface="+mn-cs"/>
              </a:rPr>
              <a:t>encourage, with the participation of NHRIs and national statistical bodies</a:t>
            </a:r>
            <a:r>
              <a:rPr lang="en-GB" sz="1200" b="1" kern="1200" dirty="0" smtClean="0">
                <a:solidFill>
                  <a:schemeClr val="tx1"/>
                </a:solidFill>
                <a:effectLst/>
                <a:latin typeface="+mn-lt"/>
                <a:ea typeface="+mn-ea"/>
                <a:cs typeface="+mn-cs"/>
              </a:rPr>
              <a:t>, better data collection, disaggregation and analysis</a:t>
            </a:r>
            <a:r>
              <a:rPr lang="en-GB" sz="1200" kern="1200" dirty="0" smtClean="0">
                <a:solidFill>
                  <a:schemeClr val="tx1"/>
                </a:solidFill>
                <a:effectLst/>
                <a:latin typeface="+mn-lt"/>
                <a:ea typeface="+mn-ea"/>
                <a:cs typeface="+mn-cs"/>
              </a:rPr>
              <a:t> in SDG implementation, to address challenges faced by the most vulnerable and marginalised in society;</a:t>
            </a:r>
          </a:p>
          <a:p>
            <a:pPr lvl="0" fontAlgn="base"/>
            <a:r>
              <a:rPr lang="en-GB" sz="1200" kern="1200" dirty="0" smtClean="0">
                <a:solidFill>
                  <a:schemeClr val="tx1"/>
                </a:solidFill>
                <a:effectLst/>
                <a:latin typeface="+mn-lt"/>
                <a:ea typeface="+mn-ea"/>
                <a:cs typeface="+mn-cs"/>
              </a:rPr>
              <a:t>promote </a:t>
            </a:r>
            <a:r>
              <a:rPr lang="en-GB" sz="1200" b="1" kern="1200" dirty="0" smtClean="0">
                <a:solidFill>
                  <a:schemeClr val="tx1"/>
                </a:solidFill>
                <a:effectLst/>
                <a:latin typeface="+mn-lt"/>
                <a:ea typeface="+mn-ea"/>
                <a:cs typeface="+mn-cs"/>
              </a:rPr>
              <a:t>better coherence between political commitments and legal obligations</a:t>
            </a:r>
            <a:r>
              <a:rPr lang="en-GB" sz="1200" kern="1200" dirty="0" smtClean="0">
                <a:solidFill>
                  <a:schemeClr val="tx1"/>
                </a:solidFill>
                <a:effectLst/>
                <a:latin typeface="+mn-lt"/>
                <a:ea typeface="+mn-ea"/>
                <a:cs typeface="+mn-cs"/>
              </a:rPr>
              <a:t>; and</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OHCHR is exploring how to bridge the divide between the development community in New York and the human rights community in Geneva. Recognizing that this divide also exists at national level, we are working to:</a:t>
            </a:r>
          </a:p>
          <a:p>
            <a:pPr lvl="0"/>
            <a:r>
              <a:rPr lang="en-GB" sz="1200" kern="1200" dirty="0" smtClean="0">
                <a:solidFill>
                  <a:schemeClr val="tx1"/>
                </a:solidFill>
                <a:effectLst/>
                <a:latin typeface="+mn-lt"/>
                <a:ea typeface="+mn-ea"/>
                <a:cs typeface="+mn-cs"/>
              </a:rPr>
              <a:t>Improve coordination between the different reporting structures;</a:t>
            </a:r>
          </a:p>
          <a:p>
            <a:r>
              <a:rPr lang="en-GB" sz="1200" kern="1200" dirty="0" smtClean="0">
                <a:solidFill>
                  <a:schemeClr val="tx1"/>
                </a:solidFill>
                <a:effectLst/>
                <a:latin typeface="+mn-lt"/>
                <a:ea typeface="+mn-ea"/>
                <a:cs typeface="+mn-cs"/>
              </a:rPr>
              <a:t>Create tools and strategies to help States track the implementation of UPR recommendations and prepare their VNRs and vis-versa.</a:t>
            </a:r>
            <a:endParaRPr lang="en-GB" dirty="0"/>
          </a:p>
        </p:txBody>
      </p:sp>
      <p:sp>
        <p:nvSpPr>
          <p:cNvPr id="4" name="Slide Number Placeholder 3"/>
          <p:cNvSpPr>
            <a:spLocks noGrp="1"/>
          </p:cNvSpPr>
          <p:nvPr>
            <p:ph type="sldNum" sz="quarter" idx="10"/>
          </p:nvPr>
        </p:nvSpPr>
        <p:spPr/>
        <p:txBody>
          <a:bodyPr/>
          <a:lstStyle/>
          <a:p>
            <a:fld id="{13BE91B0-47F5-4D90-AAD6-A0FE593F6EBE}" type="slidenum">
              <a:rPr lang="en-GB" smtClean="0"/>
              <a:t>5</a:t>
            </a:fld>
            <a:endParaRPr lang="en-GB" dirty="0"/>
          </a:p>
        </p:txBody>
      </p:sp>
    </p:spTree>
    <p:extLst>
      <p:ext uri="{BB962C8B-B14F-4D97-AF65-F5344CB8AC3E}">
        <p14:creationId xmlns:p14="http://schemas.microsoft.com/office/powerpoint/2010/main" val="4119739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pPr lvl="0"/>
            <a:r>
              <a:rPr lang="en-CA" sz="1200" kern="1200" dirty="0" smtClean="0">
                <a:solidFill>
                  <a:schemeClr val="tx1"/>
                </a:solidFill>
                <a:effectLst/>
                <a:latin typeface="+mn-lt"/>
                <a:ea typeface="+mn-ea"/>
                <a:cs typeface="+mn-cs"/>
              </a:rPr>
              <a:t>At the recent</a:t>
            </a:r>
            <a:r>
              <a:rPr lang="en-CA" sz="1200" kern="1200" baseline="0" dirty="0" smtClean="0">
                <a:solidFill>
                  <a:schemeClr val="tx1"/>
                </a:solidFill>
                <a:effectLst/>
                <a:latin typeface="+mn-lt"/>
                <a:ea typeface="+mn-ea"/>
                <a:cs typeface="+mn-cs"/>
              </a:rPr>
              <a:t> intersessional meeting, p</a:t>
            </a:r>
            <a:r>
              <a:rPr lang="en-CA" sz="1200" kern="1200" dirty="0" smtClean="0">
                <a:solidFill>
                  <a:schemeClr val="tx1"/>
                </a:solidFill>
                <a:effectLst/>
                <a:latin typeface="+mn-lt"/>
                <a:ea typeface="+mn-ea"/>
                <a:cs typeface="+mn-cs"/>
              </a:rPr>
              <a:t>articipants and panellists noted that while there has been some progress, implementation of the 2030 Development Agenda is lagging. The HC and other distinguished panellists, including Mary Robinson, </a:t>
            </a:r>
            <a:r>
              <a:rPr lang="en-GB" sz="1200" kern="1200" dirty="0" smtClean="0">
                <a:solidFill>
                  <a:schemeClr val="tx1"/>
                </a:solidFill>
                <a:effectLst/>
                <a:latin typeface="+mn-lt"/>
                <a:ea typeface="+mn-ea"/>
                <a:cs typeface="+mn-cs"/>
              </a:rPr>
              <a:t>SGD Advocates Professor Jeffrey Sachs and </a:t>
            </a:r>
            <a:r>
              <a:rPr lang="en-GB" sz="1200" kern="1200" dirty="0" err="1" smtClean="0">
                <a:solidFill>
                  <a:schemeClr val="tx1"/>
                </a:solidFill>
                <a:effectLst/>
                <a:latin typeface="+mn-lt"/>
                <a:ea typeface="+mn-ea"/>
                <a:cs typeface="+mn-cs"/>
              </a:rPr>
              <a:t>Dr.</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Alaa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Murabit</a:t>
            </a:r>
            <a:r>
              <a:rPr lang="en-GB" sz="1200" kern="1200" dirty="0" smtClean="0">
                <a:solidFill>
                  <a:schemeClr val="tx1"/>
                </a:solidFill>
                <a:effectLst/>
                <a:latin typeface="+mn-lt"/>
                <a:ea typeface="+mn-ea"/>
                <a:cs typeface="+mn-cs"/>
              </a:rPr>
              <a:t>, ASG for UNDP </a:t>
            </a:r>
            <a:r>
              <a:rPr lang="en-GB" sz="1200" kern="1200" dirty="0" err="1" smtClean="0">
                <a:solidFill>
                  <a:schemeClr val="tx1"/>
                </a:solidFill>
                <a:effectLst/>
                <a:latin typeface="+mn-lt"/>
                <a:ea typeface="+mn-ea"/>
                <a:cs typeface="+mn-cs"/>
              </a:rPr>
              <a:t>Asako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Okai</a:t>
            </a:r>
            <a:r>
              <a:rPr lang="en-GB" sz="1200" kern="1200" dirty="0" smtClean="0">
                <a:solidFill>
                  <a:schemeClr val="tx1"/>
                </a:solidFill>
                <a:effectLst/>
                <a:latin typeface="+mn-lt"/>
                <a:ea typeface="+mn-ea"/>
                <a:cs typeface="+mn-cs"/>
              </a:rPr>
              <a:t>, and Michael O’Flaherty reiterated that to achieve the Goals within the timeframe, greater efforts were needed</a:t>
            </a:r>
            <a:r>
              <a:rPr lang="en-CA" sz="1200" kern="1200" dirty="0" smtClean="0">
                <a:solidFill>
                  <a:schemeClr val="tx1"/>
                </a:solidFill>
                <a:effectLst/>
                <a:latin typeface="+mn-lt"/>
                <a:ea typeface="+mn-ea"/>
                <a:cs typeface="+mn-cs"/>
              </a:rPr>
              <a:t> to:</a:t>
            </a:r>
            <a:endParaRPr lang="en-GB" sz="1200" kern="1200" dirty="0" smtClean="0">
              <a:solidFill>
                <a:schemeClr val="tx1"/>
              </a:solidFill>
              <a:effectLst/>
              <a:latin typeface="+mn-lt"/>
              <a:ea typeface="+mn-ea"/>
              <a:cs typeface="+mn-cs"/>
            </a:endParaRPr>
          </a:p>
          <a:p>
            <a:pPr lvl="0" fontAlgn="base"/>
            <a:r>
              <a:rPr lang="en-GB" sz="1200" kern="1200" dirty="0" smtClean="0">
                <a:solidFill>
                  <a:schemeClr val="tx1"/>
                </a:solidFill>
                <a:effectLst/>
                <a:latin typeface="+mn-lt"/>
                <a:ea typeface="+mn-ea"/>
                <a:cs typeface="+mn-cs"/>
              </a:rPr>
              <a:t>overcome issues of </a:t>
            </a:r>
            <a:r>
              <a:rPr lang="en-GB" sz="1200" b="1" kern="1200" dirty="0" smtClean="0">
                <a:solidFill>
                  <a:schemeClr val="tx1"/>
                </a:solidFill>
                <a:effectLst/>
                <a:latin typeface="+mn-lt"/>
                <a:ea typeface="+mn-ea"/>
                <a:cs typeface="+mn-cs"/>
              </a:rPr>
              <a:t>financing</a:t>
            </a:r>
            <a:r>
              <a:rPr lang="en-GB" sz="1200" kern="1200" dirty="0" smtClean="0">
                <a:solidFill>
                  <a:schemeClr val="tx1"/>
                </a:solidFill>
                <a:effectLst/>
                <a:latin typeface="+mn-lt"/>
                <a:ea typeface="+mn-ea"/>
                <a:cs typeface="+mn-cs"/>
              </a:rPr>
              <a:t>, </a:t>
            </a:r>
            <a:r>
              <a:rPr lang="en-GB" sz="1200" b="1" kern="1200" dirty="0" smtClean="0">
                <a:solidFill>
                  <a:schemeClr val="tx1"/>
                </a:solidFill>
                <a:effectLst/>
                <a:latin typeface="+mn-lt"/>
                <a:ea typeface="+mn-ea"/>
                <a:cs typeface="+mn-cs"/>
              </a:rPr>
              <a:t>resource mobilization</a:t>
            </a:r>
            <a:r>
              <a:rPr lang="en-GB" sz="1200" kern="1200" dirty="0" smtClean="0">
                <a:solidFill>
                  <a:schemeClr val="tx1"/>
                </a:solidFill>
                <a:effectLst/>
                <a:latin typeface="+mn-lt"/>
                <a:ea typeface="+mn-ea"/>
                <a:cs typeface="+mn-cs"/>
              </a:rPr>
              <a:t> and spending allocations</a:t>
            </a:r>
          </a:p>
          <a:p>
            <a:pPr lvl="0" fontAlgn="base"/>
            <a:r>
              <a:rPr lang="en-GB" sz="1200" kern="1200" dirty="0" smtClean="0">
                <a:solidFill>
                  <a:schemeClr val="tx1"/>
                </a:solidFill>
                <a:effectLst/>
                <a:latin typeface="+mn-lt"/>
                <a:ea typeface="+mn-ea"/>
                <a:cs typeface="+mn-cs"/>
              </a:rPr>
              <a:t>address poor </a:t>
            </a:r>
            <a:r>
              <a:rPr lang="en-GB" sz="1200" b="1" kern="1200" dirty="0" smtClean="0">
                <a:solidFill>
                  <a:schemeClr val="tx1"/>
                </a:solidFill>
                <a:effectLst/>
                <a:latin typeface="+mn-lt"/>
                <a:ea typeface="+mn-ea"/>
                <a:cs typeface="+mn-cs"/>
              </a:rPr>
              <a:t>governance</a:t>
            </a:r>
            <a:r>
              <a:rPr lang="en-GB" sz="1200" kern="1200" dirty="0" smtClean="0">
                <a:solidFill>
                  <a:schemeClr val="tx1"/>
                </a:solidFill>
                <a:effectLst/>
                <a:latin typeface="+mn-lt"/>
                <a:ea typeface="+mn-ea"/>
                <a:cs typeface="+mn-cs"/>
              </a:rPr>
              <a:t>, the lack of accountability and </a:t>
            </a:r>
            <a:r>
              <a:rPr lang="en-GB" sz="1200" b="1" kern="1200" dirty="0" smtClean="0">
                <a:solidFill>
                  <a:schemeClr val="tx1"/>
                </a:solidFill>
                <a:effectLst/>
                <a:latin typeface="+mn-lt"/>
                <a:ea typeface="+mn-ea"/>
                <a:cs typeface="+mn-cs"/>
              </a:rPr>
              <a:t>corruption in some States</a:t>
            </a:r>
            <a:r>
              <a:rPr lang="en-GB" sz="1200" kern="1200" dirty="0" smtClean="0">
                <a:solidFill>
                  <a:schemeClr val="tx1"/>
                </a:solidFill>
                <a:effectLst/>
                <a:latin typeface="+mn-lt"/>
                <a:ea typeface="+mn-ea"/>
                <a:cs typeface="+mn-cs"/>
              </a:rPr>
              <a:t>; </a:t>
            </a:r>
          </a:p>
          <a:p>
            <a:pPr lvl="0" fontAlgn="base"/>
            <a:r>
              <a:rPr lang="en-GB" sz="1200" kern="1200" dirty="0" smtClean="0">
                <a:solidFill>
                  <a:schemeClr val="tx1"/>
                </a:solidFill>
                <a:effectLst/>
                <a:latin typeface="+mn-lt"/>
                <a:ea typeface="+mn-ea"/>
                <a:cs typeface="+mn-cs"/>
              </a:rPr>
              <a:t>adopt a </a:t>
            </a:r>
            <a:r>
              <a:rPr lang="en-GB" sz="1200" b="1" kern="1200" dirty="0" smtClean="0">
                <a:solidFill>
                  <a:schemeClr val="tx1"/>
                </a:solidFill>
                <a:effectLst/>
                <a:latin typeface="+mn-lt"/>
                <a:ea typeface="+mn-ea"/>
                <a:cs typeface="+mn-cs"/>
              </a:rPr>
              <a:t>human rights-based approach</a:t>
            </a:r>
            <a:r>
              <a:rPr lang="en-GB" sz="1200" kern="1200" dirty="0" smtClean="0">
                <a:solidFill>
                  <a:schemeClr val="tx1"/>
                </a:solidFill>
                <a:effectLst/>
                <a:latin typeface="+mn-lt"/>
                <a:ea typeface="+mn-ea"/>
                <a:cs typeface="+mn-cs"/>
              </a:rPr>
              <a:t> which puts people at the centre of implementation; </a:t>
            </a:r>
          </a:p>
          <a:p>
            <a:pPr lvl="0" fontAlgn="base"/>
            <a:r>
              <a:rPr lang="en-GB" sz="1200" kern="1200" dirty="0" smtClean="0">
                <a:solidFill>
                  <a:schemeClr val="tx1"/>
                </a:solidFill>
                <a:effectLst/>
                <a:latin typeface="+mn-lt"/>
                <a:ea typeface="+mn-ea"/>
                <a:cs typeface="+mn-cs"/>
              </a:rPr>
              <a:t>strengthen engagement with </a:t>
            </a:r>
            <a:r>
              <a:rPr lang="en-GB" sz="1200" b="1" kern="1200" dirty="0" smtClean="0">
                <a:solidFill>
                  <a:schemeClr val="tx1"/>
                </a:solidFill>
                <a:effectLst/>
                <a:latin typeface="+mn-lt"/>
                <a:ea typeface="+mn-ea"/>
                <a:cs typeface="+mn-cs"/>
              </a:rPr>
              <a:t>human rights mechanisms and recommendations</a:t>
            </a:r>
            <a:r>
              <a:rPr lang="en-GB" sz="1200" kern="1200" dirty="0" smtClean="0">
                <a:solidFill>
                  <a:schemeClr val="tx1"/>
                </a:solidFill>
                <a:effectLst/>
                <a:latin typeface="+mn-lt"/>
                <a:ea typeface="+mn-ea"/>
                <a:cs typeface="+mn-cs"/>
              </a:rPr>
              <a:t> to facilitate SDG implementation, particularly at the national and local levels but also at the global level feeding into the Voluntary National Reviews (VNR) by States.</a:t>
            </a:r>
          </a:p>
          <a:p>
            <a:pPr lvl="0" fontAlgn="base"/>
            <a:r>
              <a:rPr lang="en-GB" sz="1200" kern="1200" dirty="0" smtClean="0">
                <a:solidFill>
                  <a:schemeClr val="tx1"/>
                </a:solidFill>
                <a:effectLst/>
                <a:latin typeface="+mn-lt"/>
                <a:ea typeface="+mn-ea"/>
                <a:cs typeface="+mn-cs"/>
              </a:rPr>
              <a:t>accept a more </a:t>
            </a:r>
            <a:r>
              <a:rPr lang="en-GB" sz="1200" b="1" kern="1200" dirty="0" smtClean="0">
                <a:solidFill>
                  <a:schemeClr val="tx1"/>
                </a:solidFill>
                <a:effectLst/>
                <a:latin typeface="+mn-lt"/>
                <a:ea typeface="+mn-ea"/>
                <a:cs typeface="+mn-cs"/>
              </a:rPr>
              <a:t>collaborative role with civil society, National Human Rights Institutions, business and other non-traditional development partners</a:t>
            </a:r>
            <a:r>
              <a:rPr lang="en-GB" sz="1200" kern="1200" dirty="0" smtClean="0">
                <a:solidFill>
                  <a:schemeClr val="tx1"/>
                </a:solidFill>
                <a:effectLst/>
                <a:latin typeface="+mn-lt"/>
                <a:ea typeface="+mn-ea"/>
                <a:cs typeface="+mn-cs"/>
              </a:rPr>
              <a:t>, at all levels and including at the High Level Political Forum, where more space should be made.</a:t>
            </a:r>
          </a:p>
          <a:p>
            <a:pPr lvl="0" fontAlgn="base"/>
            <a:r>
              <a:rPr lang="en-GB" sz="1200" kern="1200" dirty="0" smtClean="0">
                <a:solidFill>
                  <a:schemeClr val="tx1"/>
                </a:solidFill>
                <a:effectLst/>
                <a:latin typeface="+mn-lt"/>
                <a:ea typeface="+mn-ea"/>
                <a:cs typeface="+mn-cs"/>
              </a:rPr>
              <a:t>the need to preserve </a:t>
            </a:r>
            <a:r>
              <a:rPr lang="en-GB" sz="1200" b="1" kern="1200" dirty="0" smtClean="0">
                <a:solidFill>
                  <a:schemeClr val="tx1"/>
                </a:solidFill>
                <a:effectLst/>
                <a:latin typeface="+mn-lt"/>
                <a:ea typeface="+mn-ea"/>
                <a:cs typeface="+mn-cs"/>
              </a:rPr>
              <a:t>civic space</a:t>
            </a:r>
            <a:r>
              <a:rPr lang="en-GB" sz="1200" kern="1200" dirty="0" smtClean="0">
                <a:solidFill>
                  <a:schemeClr val="tx1"/>
                </a:solidFill>
                <a:effectLst/>
                <a:latin typeface="+mn-lt"/>
                <a:ea typeface="+mn-ea"/>
                <a:cs typeface="+mn-cs"/>
              </a:rPr>
              <a:t> at national level so that civil society can make its essential contribution to the implementation of the SDGs; </a:t>
            </a:r>
          </a:p>
          <a:p>
            <a:pPr lvl="0" fontAlgn="base"/>
            <a:r>
              <a:rPr lang="en-GB" sz="1200" kern="1200" dirty="0" smtClean="0">
                <a:solidFill>
                  <a:schemeClr val="tx1"/>
                </a:solidFill>
                <a:effectLst/>
                <a:latin typeface="+mn-lt"/>
                <a:ea typeface="+mn-ea"/>
                <a:cs typeface="+mn-cs"/>
              </a:rPr>
              <a:t>encourage, with the participation of NHRIs and national statistical bodies</a:t>
            </a:r>
            <a:r>
              <a:rPr lang="en-GB" sz="1200" b="1" kern="1200" dirty="0" smtClean="0">
                <a:solidFill>
                  <a:schemeClr val="tx1"/>
                </a:solidFill>
                <a:effectLst/>
                <a:latin typeface="+mn-lt"/>
                <a:ea typeface="+mn-ea"/>
                <a:cs typeface="+mn-cs"/>
              </a:rPr>
              <a:t>, better data collection, disaggregation and analysis</a:t>
            </a:r>
            <a:r>
              <a:rPr lang="en-GB" sz="1200" kern="1200" dirty="0" smtClean="0">
                <a:solidFill>
                  <a:schemeClr val="tx1"/>
                </a:solidFill>
                <a:effectLst/>
                <a:latin typeface="+mn-lt"/>
                <a:ea typeface="+mn-ea"/>
                <a:cs typeface="+mn-cs"/>
              </a:rPr>
              <a:t> in SDG implementation, to address challenges faced by the most vulnerable and marginalised in society;</a:t>
            </a:r>
          </a:p>
          <a:p>
            <a:pPr lvl="0" fontAlgn="base"/>
            <a:r>
              <a:rPr lang="en-GB" sz="1200" kern="1200" dirty="0" smtClean="0">
                <a:solidFill>
                  <a:schemeClr val="tx1"/>
                </a:solidFill>
                <a:effectLst/>
                <a:latin typeface="+mn-lt"/>
                <a:ea typeface="+mn-ea"/>
                <a:cs typeface="+mn-cs"/>
              </a:rPr>
              <a:t>promote </a:t>
            </a:r>
            <a:r>
              <a:rPr lang="en-GB" sz="1200" b="1" kern="1200" dirty="0" smtClean="0">
                <a:solidFill>
                  <a:schemeClr val="tx1"/>
                </a:solidFill>
                <a:effectLst/>
                <a:latin typeface="+mn-lt"/>
                <a:ea typeface="+mn-ea"/>
                <a:cs typeface="+mn-cs"/>
              </a:rPr>
              <a:t>better coherence between political commitments and legal obligations</a:t>
            </a:r>
            <a:r>
              <a:rPr lang="en-GB" sz="1200" kern="1200" dirty="0" smtClean="0">
                <a:solidFill>
                  <a:schemeClr val="tx1"/>
                </a:solidFill>
                <a:effectLst/>
                <a:latin typeface="+mn-lt"/>
                <a:ea typeface="+mn-ea"/>
                <a:cs typeface="+mn-cs"/>
              </a:rPr>
              <a:t>; and</a:t>
            </a:r>
          </a:p>
          <a:p>
            <a:r>
              <a:rPr lang="en-GB" sz="1200" kern="1200" dirty="0" smtClean="0">
                <a:solidFill>
                  <a:schemeClr val="tx1"/>
                </a:solidFill>
                <a:effectLst/>
                <a:latin typeface="+mn-lt"/>
                <a:ea typeface="+mn-ea"/>
                <a:cs typeface="+mn-cs"/>
              </a:rPr>
              <a:t> </a:t>
            </a:r>
          </a:p>
          <a:p>
            <a:pPr lvl="0"/>
            <a:r>
              <a:rPr lang="en-GB" sz="1200" kern="1200" dirty="0" smtClean="0">
                <a:solidFill>
                  <a:schemeClr val="tx1"/>
                </a:solidFill>
                <a:effectLst/>
                <a:latin typeface="+mn-lt"/>
                <a:ea typeface="+mn-ea"/>
                <a:cs typeface="+mn-cs"/>
              </a:rPr>
              <a:t>OHCHR is exploring how to bridge the divide between the development community in New York and the human rights community in Geneva. Recognizing that this divide also exists at national level, we are working to:</a:t>
            </a:r>
          </a:p>
          <a:p>
            <a:pPr lvl="0"/>
            <a:r>
              <a:rPr lang="en-GB" sz="1200" kern="1200" dirty="0" smtClean="0">
                <a:solidFill>
                  <a:schemeClr val="tx1"/>
                </a:solidFill>
                <a:effectLst/>
                <a:latin typeface="+mn-lt"/>
                <a:ea typeface="+mn-ea"/>
                <a:cs typeface="+mn-cs"/>
              </a:rPr>
              <a:t>Improve coordination between the different reporting structures;</a:t>
            </a:r>
          </a:p>
          <a:p>
            <a:r>
              <a:rPr lang="en-GB" sz="1200" kern="1200" dirty="0" smtClean="0">
                <a:solidFill>
                  <a:schemeClr val="tx1"/>
                </a:solidFill>
                <a:effectLst/>
                <a:latin typeface="+mn-lt"/>
                <a:ea typeface="+mn-ea"/>
                <a:cs typeface="+mn-cs"/>
              </a:rPr>
              <a:t>Create tools and strategies to help States track the implementation of UPR recommendations and prepare their VNRs and vis-versa.</a:t>
            </a:r>
            <a:endParaRPr lang="en-GB" dirty="0"/>
          </a:p>
        </p:txBody>
      </p:sp>
      <p:sp>
        <p:nvSpPr>
          <p:cNvPr id="4" name="Slide Number Placeholder 3"/>
          <p:cNvSpPr>
            <a:spLocks noGrp="1"/>
          </p:cNvSpPr>
          <p:nvPr>
            <p:ph type="sldNum" sz="quarter" idx="10"/>
          </p:nvPr>
        </p:nvSpPr>
        <p:spPr/>
        <p:txBody>
          <a:bodyPr/>
          <a:lstStyle/>
          <a:p>
            <a:fld id="{13BE91B0-47F5-4D90-AAD6-A0FE593F6EBE}" type="slidenum">
              <a:rPr lang="en-GB" smtClean="0"/>
              <a:t>6</a:t>
            </a:fld>
            <a:endParaRPr lang="en-GB" dirty="0"/>
          </a:p>
        </p:txBody>
      </p:sp>
    </p:spTree>
    <p:extLst>
      <p:ext uri="{BB962C8B-B14F-4D97-AF65-F5344CB8AC3E}">
        <p14:creationId xmlns:p14="http://schemas.microsoft.com/office/powerpoint/2010/main" val="41046256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SG" altLang="en-US" dirty="0" smtClean="0"/>
              <a:t>TPs: </a:t>
            </a:r>
          </a:p>
          <a:p>
            <a:pPr marL="171450" indent="-171450">
              <a:buFont typeface="Arial" panose="020B0604020202020204" pitchFamily="34" charset="0"/>
              <a:buChar char="•"/>
              <a:defRPr/>
            </a:pPr>
            <a:r>
              <a:rPr lang="en-SG" altLang="en-US" dirty="0" smtClean="0"/>
              <a:t>All three mechanisms make recommendations aiming towards short- and long-term changes in laws, policies and/or practices to improve the realization of human rights.</a:t>
            </a:r>
          </a:p>
          <a:p>
            <a:pPr marL="171450" indent="-171450">
              <a:buFont typeface="Arial" panose="020B0604020202020204" pitchFamily="34" charset="0"/>
              <a:buChar char="•"/>
              <a:defRPr/>
            </a:pPr>
            <a:endParaRPr lang="en-SG" altLang="en-US" dirty="0" smtClean="0"/>
          </a:p>
          <a:p>
            <a:pPr marL="171450" indent="-171450">
              <a:buFont typeface="Arial" panose="020B0604020202020204" pitchFamily="34" charset="0"/>
              <a:buChar char="•"/>
              <a:defRPr/>
            </a:pPr>
            <a:r>
              <a:rPr lang="en-SG" altLang="en-US" dirty="0" smtClean="0"/>
              <a:t>OHCHR online database entitled “Universal Human Rights Index” (UHRI) compiles those recommendations, see www.ohchr.uhri.org  and allows for searching against specific themes, Sustainable Development Goal targets and/or groups of persons affected. </a:t>
            </a:r>
          </a:p>
          <a:p>
            <a:pPr marL="171450" indent="-171450">
              <a:buFont typeface="Arial" panose="020B0604020202020204" pitchFamily="34" charset="0"/>
              <a:buChar char="•"/>
              <a:defRPr/>
            </a:pPr>
            <a:endParaRPr lang="en-SG" altLang="en-US" dirty="0" smtClean="0"/>
          </a:p>
          <a:p>
            <a:pPr marL="171450" indent="-171450">
              <a:buFont typeface="Arial" panose="020B0604020202020204" pitchFamily="34" charset="0"/>
              <a:buChar char="•"/>
              <a:defRPr/>
            </a:pPr>
            <a:r>
              <a:rPr lang="en-SG" altLang="en-US" dirty="0" smtClean="0"/>
              <a:t>The UHRI can assist you in analysing who may be at risk of being left behind in their country, as well as mapping systemic, recurring und unresolved human rights issues that may impede the realization of the SDGs. </a:t>
            </a:r>
          </a:p>
          <a:p>
            <a:pPr marL="171450" indent="-171450">
              <a:buFont typeface="Arial" panose="020B0604020202020204" pitchFamily="34" charset="0"/>
              <a:buChar char="•"/>
              <a:defRPr/>
            </a:pPr>
            <a:endParaRPr lang="en-SG" altLang="en-US" dirty="0" smtClean="0"/>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0291A4A-E6ED-48DD-8CA2-6A3E3AAF0DA8}" type="slidenum">
              <a:rPr lang="en-US" altLang="en-US" smtClean="0"/>
              <a:pPr/>
              <a:t>7</a:t>
            </a:fld>
            <a:endParaRPr lang="en-US" altLang="en-US" smtClean="0"/>
          </a:p>
        </p:txBody>
      </p:sp>
    </p:spTree>
    <p:extLst>
      <p:ext uri="{BB962C8B-B14F-4D97-AF65-F5344CB8AC3E}">
        <p14:creationId xmlns:p14="http://schemas.microsoft.com/office/powerpoint/2010/main" val="2370594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8</a:t>
            </a:fld>
            <a:endParaRPr lang="en-US"/>
          </a:p>
        </p:txBody>
      </p:sp>
    </p:spTree>
    <p:extLst>
      <p:ext uri="{BB962C8B-B14F-4D97-AF65-F5344CB8AC3E}">
        <p14:creationId xmlns:p14="http://schemas.microsoft.com/office/powerpoint/2010/main" val="1566973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9</a:t>
            </a:fld>
            <a:endParaRPr lang="en-US"/>
          </a:p>
        </p:txBody>
      </p:sp>
    </p:spTree>
    <p:extLst>
      <p:ext uri="{BB962C8B-B14F-4D97-AF65-F5344CB8AC3E}">
        <p14:creationId xmlns:p14="http://schemas.microsoft.com/office/powerpoint/2010/main" val="41579033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A98BE0-6B32-4D10-BD18-539635B550B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162414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B06E73-E2C0-4AFB-B22A-09D34EDBA4C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4825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DDD788-EF5A-4CEF-A556-855CC67F528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480811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8463FD-CE5A-4045-8596-6488380F1DB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930690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272B04-DC8E-4E40-AFD5-2C09CCD74BB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7077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FE4DCA-1BE1-4AF5-ABAC-45447311EB7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185719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0036A2-0ACE-41FC-BC5B-DD45EC1C929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25784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821D449-D5E9-4935-A6A6-FA7EF720B50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85465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F55C7BA-5FA0-4C65-AA1B-DF923D0D5F5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768302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211B361-BA73-40FA-92D2-19DD8ECC44C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60638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624833D-355A-4F85-A5CE-55FA50AA3B9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4883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917690-12C3-456A-8DFA-8A934879179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19394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2A4702-0552-4C01-877E-E517F3833D1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655919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8F8099-5B9A-4797-B8DD-0C3DCF4EAAC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116470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225465-A8DA-4DB0-9A8B-CAFE1298922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990123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3DB498-A684-4B94-978F-43D4B7C90DC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2281315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DB70BFD-3A6F-407A-8110-06DF2F26EDE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605086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AF7BF1-BB42-4CDC-ADFC-2F2249BAE93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00981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9A342B7-CD1C-4868-90E5-20912B3B14C0}"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58470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76E5BDB-5430-4E3A-9AF0-996547C92C93}"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656384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A6E8FF6-CF9F-43E9-9FD0-A9FA4FC24E0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74377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E22B8D-8E84-4153-BF61-DF185A24CC72}"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43975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DAF045-EACC-423E-AD82-D691F02E123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20540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F6DB62A-EF41-47DE-89E7-AAF923ECB527}"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59415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Calibri" pitchFamily="34" charset="0"/>
                <a:cs typeface="Arial" charset="0"/>
              </a:defRPr>
            </a:lvl1pPr>
          </a:lstStyle>
          <a:p>
            <a:pPr fontAlgn="base">
              <a:spcBef>
                <a:spcPct val="0"/>
              </a:spcBef>
              <a:spcAft>
                <a:spcPct val="0"/>
              </a:spcAft>
              <a:defRPr/>
            </a:pPr>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Calibri" pitchFamily="34" charset="0"/>
                <a:cs typeface="Arial" charset="0"/>
              </a:defRPr>
            </a:lvl1pPr>
          </a:lstStyle>
          <a:p>
            <a:pPr fontAlgn="base">
              <a:spcBef>
                <a:spcPct val="0"/>
              </a:spcBef>
              <a:spcAft>
                <a:spcPct val="0"/>
              </a:spcAft>
              <a:defRPr/>
            </a:pP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atin typeface="Calibri" pitchFamily="34" charset="0"/>
                <a:cs typeface="Arial" charset="0"/>
              </a:defRPr>
            </a:lvl1pPr>
          </a:lstStyle>
          <a:p>
            <a:pPr fontAlgn="base">
              <a:spcBef>
                <a:spcPct val="0"/>
              </a:spcBef>
              <a:spcAft>
                <a:spcPct val="0"/>
              </a:spcAft>
              <a:defRPr/>
            </a:pPr>
            <a:fld id="{BE310918-3BD6-4200-99F9-280B5B391EF2}"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pic>
        <p:nvPicPr>
          <p:cNvPr id="1031" name="Picture 3" descr="header_ENWithoutLang.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111875"/>
            <a:ext cx="9144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00613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7200" algn="ctr" rtl="0" fontAlgn="base">
        <a:spcBef>
          <a:spcPct val="0"/>
        </a:spcBef>
        <a:spcAft>
          <a:spcPct val="0"/>
        </a:spcAft>
        <a:defRPr sz="4400">
          <a:solidFill>
            <a:schemeClr val="tx2"/>
          </a:solidFill>
          <a:latin typeface="Calibri" pitchFamily="34" charset="0"/>
          <a:cs typeface="Arial" charset="0"/>
        </a:defRPr>
      </a:lvl6pPr>
      <a:lvl7pPr marL="914400" algn="ctr" rtl="0" fontAlgn="base">
        <a:spcBef>
          <a:spcPct val="0"/>
        </a:spcBef>
        <a:spcAft>
          <a:spcPct val="0"/>
        </a:spcAft>
        <a:defRPr sz="4400">
          <a:solidFill>
            <a:schemeClr val="tx2"/>
          </a:solidFill>
          <a:latin typeface="Calibri" pitchFamily="34" charset="0"/>
          <a:cs typeface="Arial" charset="0"/>
        </a:defRPr>
      </a:lvl7pPr>
      <a:lvl8pPr marL="1371600" algn="ctr" rtl="0" fontAlgn="base">
        <a:spcBef>
          <a:spcPct val="0"/>
        </a:spcBef>
        <a:spcAft>
          <a:spcPct val="0"/>
        </a:spcAft>
        <a:defRPr sz="4400">
          <a:solidFill>
            <a:schemeClr val="tx2"/>
          </a:solidFill>
          <a:latin typeface="Calibri" pitchFamily="34" charset="0"/>
          <a:cs typeface="Arial" charset="0"/>
        </a:defRPr>
      </a:lvl8pPr>
      <a:lvl9pPr marL="1828800" algn="ctr" rtl="0" fontAlgn="base">
        <a:spcBef>
          <a:spcPct val="0"/>
        </a:spcBef>
        <a:spcAft>
          <a:spcPct val="0"/>
        </a:spcAft>
        <a:defRPr sz="4400">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Calibri" pitchFamily="34" charset="0"/>
              </a:defRPr>
            </a:lvl1pPr>
          </a:lstStyle>
          <a:p>
            <a:pPr fontAlgn="base">
              <a:spcBef>
                <a:spcPct val="0"/>
              </a:spcBef>
              <a:spcAft>
                <a:spcPct val="0"/>
              </a:spcAft>
              <a:defRPr/>
            </a:pPr>
            <a:endParaRPr lang="en-US" alt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fontAlgn="base">
              <a:spcBef>
                <a:spcPct val="0"/>
              </a:spcBef>
              <a:spcAft>
                <a:spcPct val="0"/>
              </a:spcAft>
              <a:defRPr/>
            </a:pP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Calibri" pitchFamily="34" charset="0"/>
              </a:defRPr>
            </a:lvl1pPr>
          </a:lstStyle>
          <a:p>
            <a:pPr fontAlgn="base">
              <a:spcBef>
                <a:spcPct val="0"/>
              </a:spcBef>
              <a:spcAft>
                <a:spcPct val="0"/>
              </a:spcAft>
              <a:defRPr/>
            </a:pPr>
            <a:fld id="{25FF12AE-0B28-41F8-9ADC-E447E9A3255E}" type="slidenum">
              <a:rPr lang="en-US" altLang="en-US">
                <a:solidFill>
                  <a:srgbClr val="000000"/>
                </a:solidFill>
              </a:rPr>
              <a:pPr fontAlgn="base">
                <a:spcBef>
                  <a:spcPct val="0"/>
                </a:spcBef>
                <a:spcAft>
                  <a:spcPct val="0"/>
                </a:spcAft>
                <a:defRPr/>
              </a:pPr>
              <a:t>‹#›</a:t>
            </a:fld>
            <a:endParaRPr lang="en-US" altLang="en-US" dirty="0">
              <a:solidFill>
                <a:srgbClr val="000000"/>
              </a:solidFill>
            </a:endParaRPr>
          </a:p>
        </p:txBody>
      </p:sp>
      <p:pic>
        <p:nvPicPr>
          <p:cNvPr id="1031" name="Picture 3" descr="header_ENWithoutLang.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6111875"/>
            <a:ext cx="91440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86680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7200" algn="ctr" rtl="0" fontAlgn="base">
        <a:spcBef>
          <a:spcPct val="0"/>
        </a:spcBef>
        <a:spcAft>
          <a:spcPct val="0"/>
        </a:spcAft>
        <a:defRPr sz="4400">
          <a:solidFill>
            <a:schemeClr val="tx2"/>
          </a:solidFill>
          <a:latin typeface="Calibri" pitchFamily="34" charset="0"/>
          <a:cs typeface="Arial" charset="0"/>
        </a:defRPr>
      </a:lvl6pPr>
      <a:lvl7pPr marL="914400" algn="ctr" rtl="0" fontAlgn="base">
        <a:spcBef>
          <a:spcPct val="0"/>
        </a:spcBef>
        <a:spcAft>
          <a:spcPct val="0"/>
        </a:spcAft>
        <a:defRPr sz="4400">
          <a:solidFill>
            <a:schemeClr val="tx2"/>
          </a:solidFill>
          <a:latin typeface="Calibri" pitchFamily="34" charset="0"/>
          <a:cs typeface="Arial" charset="0"/>
        </a:defRPr>
      </a:lvl7pPr>
      <a:lvl8pPr marL="1371600" algn="ctr" rtl="0" fontAlgn="base">
        <a:spcBef>
          <a:spcPct val="0"/>
        </a:spcBef>
        <a:spcAft>
          <a:spcPct val="0"/>
        </a:spcAft>
        <a:defRPr sz="4400">
          <a:solidFill>
            <a:schemeClr val="tx2"/>
          </a:solidFill>
          <a:latin typeface="Calibri" pitchFamily="34" charset="0"/>
          <a:cs typeface="Arial" charset="0"/>
        </a:defRPr>
      </a:lvl8pPr>
      <a:lvl9pPr marL="1828800" algn="ctr" rtl="0" fontAlgn="base">
        <a:spcBef>
          <a:spcPct val="0"/>
        </a:spcBef>
        <a:spcAft>
          <a:spcPct val="0"/>
        </a:spcAft>
        <a:defRPr sz="4400">
          <a:solidFill>
            <a:schemeClr val="tx2"/>
          </a:solidFill>
          <a:latin typeface="Calibri"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a:xfrm>
            <a:off x="323528" y="1484784"/>
            <a:ext cx="3826768" cy="2039004"/>
          </a:xfrm>
          <a:solidFill>
            <a:srgbClr val="CCCCFF"/>
          </a:solidFill>
          <a:ln>
            <a:noFill/>
          </a:ln>
        </p:spPr>
        <p:style>
          <a:lnRef idx="2">
            <a:schemeClr val="accent2"/>
          </a:lnRef>
          <a:fillRef idx="1">
            <a:schemeClr val="lt1"/>
          </a:fillRef>
          <a:effectRef idx="0">
            <a:schemeClr val="accent2"/>
          </a:effectRef>
          <a:fontRef idx="minor">
            <a:schemeClr val="dk1"/>
          </a:fontRef>
        </p:style>
        <p:txBody>
          <a:bodyPr/>
          <a:lstStyle/>
          <a:p>
            <a:r>
              <a:rPr lang="en-GB" altLang="en-US" b="1" dirty="0" smtClean="0">
                <a:solidFill>
                  <a:srgbClr val="00B0F0"/>
                </a:solidFill>
              </a:rPr>
              <a:t>Implementing </a:t>
            </a:r>
            <a:r>
              <a:rPr lang="en-GB" altLang="en-US" b="1" dirty="0" smtClean="0">
                <a:solidFill>
                  <a:schemeClr val="tx2"/>
                </a:solidFill>
              </a:rPr>
              <a:t>Human Rights and </a:t>
            </a:r>
            <a:r>
              <a:rPr lang="en-GB" altLang="en-US" b="1" dirty="0">
                <a:solidFill>
                  <a:schemeClr val="tx2"/>
                </a:solidFill>
              </a:rPr>
              <a:t>the 2030 Agenda</a:t>
            </a:r>
            <a:r>
              <a:rPr lang="en-GB" altLang="en-US" b="1" dirty="0">
                <a:solidFill>
                  <a:srgbClr val="00B0F0"/>
                </a:solidFill>
              </a:rPr>
              <a:t/>
            </a:r>
            <a:br>
              <a:rPr lang="en-GB" altLang="en-US" b="1" dirty="0">
                <a:solidFill>
                  <a:srgbClr val="00B0F0"/>
                </a:solidFill>
              </a:rPr>
            </a:br>
            <a:r>
              <a:rPr lang="en-GB" altLang="en-US" b="1" dirty="0">
                <a:solidFill>
                  <a:srgbClr val="00B0F0"/>
                </a:solidFill>
              </a:rPr>
              <a:t> </a:t>
            </a:r>
            <a:endParaRPr lang="en-GB" altLang="en-US" dirty="0">
              <a:solidFill>
                <a:srgbClr val="00B0F0"/>
              </a:solidFill>
            </a:endParaRPr>
          </a:p>
        </p:txBody>
      </p:sp>
      <p:pic>
        <p:nvPicPr>
          <p:cNvPr id="2051"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87616" y="957947"/>
            <a:ext cx="4636090" cy="4463469"/>
          </a:xfrm>
        </p:spPr>
      </p:pic>
      <p:sp>
        <p:nvSpPr>
          <p:cNvPr id="7" name="TextBox 6"/>
          <p:cNvSpPr txBox="1"/>
          <p:nvPr/>
        </p:nvSpPr>
        <p:spPr>
          <a:xfrm>
            <a:off x="460848" y="3730273"/>
            <a:ext cx="3826768" cy="1692771"/>
          </a:xfrm>
          <a:prstGeom prst="rect">
            <a:avLst/>
          </a:prstGeom>
          <a:noFill/>
        </p:spPr>
        <p:txBody>
          <a:bodyPr wrap="square">
            <a:spAutoFit/>
          </a:bodyPr>
          <a:lstStyle/>
          <a:p>
            <a:pPr eaLnBrk="0" fontAlgn="base" hangingPunct="0">
              <a:spcBef>
                <a:spcPct val="0"/>
              </a:spcBef>
              <a:spcAft>
                <a:spcPct val="0"/>
              </a:spcAft>
              <a:defRPr/>
            </a:pPr>
            <a:endParaRPr lang="en-GB" altLang="en-US" sz="4000" b="1" dirty="0"/>
          </a:p>
          <a:p>
            <a:pPr eaLnBrk="0" fontAlgn="base" hangingPunct="0">
              <a:spcBef>
                <a:spcPct val="0"/>
              </a:spcBef>
              <a:spcAft>
                <a:spcPct val="0"/>
              </a:spcAft>
              <a:defRPr/>
            </a:pPr>
            <a:r>
              <a:rPr lang="en-GB" altLang="en-US" sz="1600" b="1" dirty="0" smtClean="0"/>
              <a:t>Gaynel Curry</a:t>
            </a:r>
          </a:p>
          <a:p>
            <a:pPr eaLnBrk="0" fontAlgn="base" hangingPunct="0">
              <a:spcBef>
                <a:spcPct val="0"/>
              </a:spcBef>
              <a:spcAft>
                <a:spcPct val="0"/>
              </a:spcAft>
              <a:defRPr/>
            </a:pPr>
            <a:r>
              <a:rPr lang="en-GB" altLang="en-US" sz="1600" dirty="0" smtClean="0"/>
              <a:t>Sustainable Development Section</a:t>
            </a:r>
          </a:p>
          <a:p>
            <a:pPr eaLnBrk="0" fontAlgn="base" hangingPunct="0">
              <a:spcBef>
                <a:spcPct val="0"/>
              </a:spcBef>
              <a:spcAft>
                <a:spcPct val="0"/>
              </a:spcAft>
              <a:defRPr/>
            </a:pPr>
            <a:r>
              <a:rPr lang="en-GB" altLang="en-US" sz="1600" b="1" dirty="0" smtClean="0"/>
              <a:t>Marc Titus D. Cebreros</a:t>
            </a:r>
          </a:p>
          <a:p>
            <a:pPr eaLnBrk="0" fontAlgn="base" hangingPunct="0">
              <a:spcBef>
                <a:spcPct val="0"/>
              </a:spcBef>
              <a:spcAft>
                <a:spcPct val="0"/>
              </a:spcAft>
              <a:defRPr/>
            </a:pPr>
            <a:r>
              <a:rPr lang="en-GB" altLang="en-US" sz="1600" dirty="0" smtClean="0"/>
              <a:t>Human Rights Indicators and Data Unit</a:t>
            </a:r>
            <a:endParaRPr lang="en-GB" altLang="en-US" sz="1600" dirty="0"/>
          </a:p>
        </p:txBody>
      </p:sp>
    </p:spTree>
    <p:extLst>
      <p:ext uri="{BB962C8B-B14F-4D97-AF65-F5344CB8AC3E}">
        <p14:creationId xmlns:p14="http://schemas.microsoft.com/office/powerpoint/2010/main" val="39936206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464957/1456633707/slide3.png"/>
          <p:cNvPicPr>
            <a:picLocks noChangeAspect="1"/>
          </p:cNvPicPr>
          <p:nvPr/>
        </p:nvPicPr>
        <p:blipFill>
          <a:blip r:embed="rId3" cstate="print"/>
          <a:stretch>
            <a:fillRect/>
          </a:stretch>
        </p:blipFill>
        <p:spPr>
          <a:xfrm>
            <a:off x="0" y="548680"/>
            <a:ext cx="9144000" cy="5140990"/>
          </a:xfrm>
          <a:prstGeom prst="rect">
            <a:avLst/>
          </a:prstGeom>
        </p:spPr>
      </p:pic>
      <p:sp>
        <p:nvSpPr>
          <p:cNvPr id="3" name="Title 1"/>
          <p:cNvSpPr txBox="1">
            <a:spLocks/>
          </p:cNvSpPr>
          <p:nvPr/>
        </p:nvSpPr>
        <p:spPr>
          <a:xfrm>
            <a:off x="467544" y="144384"/>
            <a:ext cx="7566025" cy="109061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7200" algn="ctr" rtl="0" fontAlgn="base">
              <a:spcBef>
                <a:spcPct val="0"/>
              </a:spcBef>
              <a:spcAft>
                <a:spcPct val="0"/>
              </a:spcAft>
              <a:defRPr sz="4400">
                <a:solidFill>
                  <a:schemeClr val="tx2"/>
                </a:solidFill>
                <a:latin typeface="Calibri" pitchFamily="34" charset="0"/>
                <a:cs typeface="Arial" charset="0"/>
              </a:defRPr>
            </a:lvl6pPr>
            <a:lvl7pPr marL="914400" algn="ctr" rtl="0" fontAlgn="base">
              <a:spcBef>
                <a:spcPct val="0"/>
              </a:spcBef>
              <a:spcAft>
                <a:spcPct val="0"/>
              </a:spcAft>
              <a:defRPr sz="4400">
                <a:solidFill>
                  <a:schemeClr val="tx2"/>
                </a:solidFill>
                <a:latin typeface="Calibri" pitchFamily="34" charset="0"/>
                <a:cs typeface="Arial" charset="0"/>
              </a:defRPr>
            </a:lvl7pPr>
            <a:lvl8pPr marL="1371600" algn="ctr" rtl="0" fontAlgn="base">
              <a:spcBef>
                <a:spcPct val="0"/>
              </a:spcBef>
              <a:spcAft>
                <a:spcPct val="0"/>
              </a:spcAft>
              <a:defRPr sz="4400">
                <a:solidFill>
                  <a:schemeClr val="tx2"/>
                </a:solidFill>
                <a:latin typeface="Calibri" pitchFamily="34" charset="0"/>
                <a:cs typeface="Arial" charset="0"/>
              </a:defRPr>
            </a:lvl8pPr>
            <a:lvl9pPr marL="1828800" algn="ctr" rtl="0" fontAlgn="base">
              <a:spcBef>
                <a:spcPct val="0"/>
              </a:spcBef>
              <a:spcAft>
                <a:spcPct val="0"/>
              </a:spcAft>
              <a:defRPr sz="4400">
                <a:solidFill>
                  <a:schemeClr val="tx2"/>
                </a:solidFill>
                <a:latin typeface="Calibri" pitchFamily="34" charset="0"/>
                <a:cs typeface="Arial" charset="0"/>
              </a:defRPr>
            </a:lvl9pPr>
          </a:lstStyle>
          <a:p>
            <a:r>
              <a:rPr lang="en-SG" altLang="en-US" sz="2400" kern="0" smtClean="0">
                <a:solidFill>
                  <a:srgbClr val="0070C0"/>
                </a:solidFill>
                <a:latin typeface="Arial" panose="020B0604020202020204" pitchFamily="34" charset="0"/>
                <a:ea typeface="ＭＳ Ｐゴシック" panose="020B0600070205080204" pitchFamily="34" charset="-128"/>
                <a:cs typeface="Arial" panose="020B0604020202020204" pitchFamily="34" charset="0"/>
              </a:rPr>
              <a:t>Other resources</a:t>
            </a:r>
            <a:r>
              <a:rPr lang="en-SG" altLang="en-US" sz="2400" kern="0" smtClean="0">
                <a:latin typeface="Arial" panose="020B0604020202020204" pitchFamily="34" charset="0"/>
                <a:ea typeface="ＭＳ Ｐゴシック" panose="020B0600070205080204" pitchFamily="34" charset="-128"/>
                <a:cs typeface="Arial" panose="020B0604020202020204" pitchFamily="34" charset="0"/>
              </a:rPr>
              <a:t>:</a:t>
            </a:r>
            <a:endParaRPr lang="en-SG" altLang="en-US" sz="2400" kern="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59533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Content Placeholder 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1019175" y="1206500"/>
            <a:ext cx="2951163" cy="3727450"/>
          </a:xfrm>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25" y="1206500"/>
            <a:ext cx="324008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9" descr="Bildergebnis fÃ¼r hand image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0825" y="3775075"/>
            <a:ext cx="2357438"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Bildergebnis fÃ¼r hand image 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5200" y="3775075"/>
            <a:ext cx="2357438" cy="308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467544" y="144384"/>
            <a:ext cx="756602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7200" algn="ctr" rtl="0" fontAlgn="base">
              <a:spcBef>
                <a:spcPct val="0"/>
              </a:spcBef>
              <a:spcAft>
                <a:spcPct val="0"/>
              </a:spcAft>
              <a:defRPr sz="4400">
                <a:solidFill>
                  <a:schemeClr val="tx2"/>
                </a:solidFill>
                <a:latin typeface="Calibri" pitchFamily="34" charset="0"/>
                <a:cs typeface="Arial" charset="0"/>
              </a:defRPr>
            </a:lvl6pPr>
            <a:lvl7pPr marL="914400" algn="ctr" rtl="0" fontAlgn="base">
              <a:spcBef>
                <a:spcPct val="0"/>
              </a:spcBef>
              <a:spcAft>
                <a:spcPct val="0"/>
              </a:spcAft>
              <a:defRPr sz="4400">
                <a:solidFill>
                  <a:schemeClr val="tx2"/>
                </a:solidFill>
                <a:latin typeface="Calibri" pitchFamily="34" charset="0"/>
                <a:cs typeface="Arial" charset="0"/>
              </a:defRPr>
            </a:lvl7pPr>
            <a:lvl8pPr marL="1371600" algn="ctr" rtl="0" fontAlgn="base">
              <a:spcBef>
                <a:spcPct val="0"/>
              </a:spcBef>
              <a:spcAft>
                <a:spcPct val="0"/>
              </a:spcAft>
              <a:defRPr sz="4400">
                <a:solidFill>
                  <a:schemeClr val="tx2"/>
                </a:solidFill>
                <a:latin typeface="Calibri" pitchFamily="34" charset="0"/>
                <a:cs typeface="Arial" charset="0"/>
              </a:defRPr>
            </a:lvl8pPr>
            <a:lvl9pPr marL="1828800" algn="ctr" rtl="0" fontAlgn="base">
              <a:spcBef>
                <a:spcPct val="0"/>
              </a:spcBef>
              <a:spcAft>
                <a:spcPct val="0"/>
              </a:spcAft>
              <a:defRPr sz="4400">
                <a:solidFill>
                  <a:schemeClr val="tx2"/>
                </a:solidFill>
                <a:latin typeface="Calibri" pitchFamily="34" charset="0"/>
                <a:cs typeface="Arial" charset="0"/>
              </a:defRPr>
            </a:lvl9pPr>
          </a:lstStyle>
          <a:p>
            <a:r>
              <a:rPr lang="en-SG" altLang="en-US" sz="2400" kern="0" smtClean="0">
                <a:solidFill>
                  <a:srgbClr val="0070C0"/>
                </a:solidFill>
                <a:latin typeface="Arial" panose="020B0604020202020204" pitchFamily="34" charset="0"/>
                <a:ea typeface="ＭＳ Ｐゴシック" panose="020B0600070205080204" pitchFamily="34" charset="-128"/>
                <a:cs typeface="Arial" panose="020B0604020202020204" pitchFamily="34" charset="0"/>
              </a:rPr>
              <a:t>Other resources</a:t>
            </a:r>
            <a:r>
              <a:rPr lang="en-SG" altLang="en-US" sz="2400" kern="0" smtClean="0">
                <a:latin typeface="Arial" panose="020B0604020202020204" pitchFamily="34" charset="0"/>
                <a:ea typeface="ＭＳ Ｐゴシック" panose="020B0600070205080204" pitchFamily="34" charset="-128"/>
                <a:cs typeface="Arial" panose="020B0604020202020204" pitchFamily="34" charset="0"/>
              </a:rPr>
              <a:t>:</a:t>
            </a:r>
            <a:endParaRPr lang="en-SG" altLang="en-US" sz="2400" kern="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46392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lgn="ctr">
              <a:buNone/>
            </a:pPr>
            <a:r>
              <a:rPr lang="en-GB" sz="4400" b="1" dirty="0" smtClean="0">
                <a:solidFill>
                  <a:srgbClr val="0070C0"/>
                </a:solidFill>
              </a:rPr>
              <a:t>THANK YOU</a:t>
            </a:r>
            <a:endParaRPr lang="en-GB" sz="4400" b="1" dirty="0">
              <a:solidFill>
                <a:srgbClr val="0070C0"/>
              </a:solidFill>
            </a:endParaRPr>
          </a:p>
        </p:txBody>
      </p:sp>
    </p:spTree>
    <p:extLst>
      <p:ext uri="{BB962C8B-B14F-4D97-AF65-F5344CB8AC3E}">
        <p14:creationId xmlns:p14="http://schemas.microsoft.com/office/powerpoint/2010/main" val="2197453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435280" cy="1143000"/>
          </a:xfrm>
        </p:spPr>
        <p:txBody>
          <a:bodyPr/>
          <a:lstStyle/>
          <a:p>
            <a:r>
              <a:rPr lang="fr-CH" b="1" dirty="0">
                <a:solidFill>
                  <a:srgbClr val="0070C0"/>
                </a:solidFill>
              </a:rPr>
              <a:t>The </a:t>
            </a:r>
            <a:r>
              <a:rPr lang="en-US" b="1" dirty="0">
                <a:solidFill>
                  <a:srgbClr val="0070C0"/>
                </a:solidFill>
              </a:rPr>
              <a:t>SDGs</a:t>
            </a:r>
            <a:r>
              <a:rPr lang="fr-CH" b="1" dirty="0">
                <a:solidFill>
                  <a:srgbClr val="0070C0"/>
                </a:solidFill>
              </a:rPr>
              <a:t> as a </a:t>
            </a:r>
            <a:r>
              <a:rPr lang="en-US" b="1" dirty="0">
                <a:solidFill>
                  <a:srgbClr val="0070C0"/>
                </a:solidFill>
              </a:rPr>
              <a:t>Rights-Based</a:t>
            </a:r>
            <a:r>
              <a:rPr lang="fr-CH" b="1" dirty="0">
                <a:solidFill>
                  <a:srgbClr val="0070C0"/>
                </a:solidFill>
              </a:rPr>
              <a:t> Agenda</a:t>
            </a:r>
            <a:endParaRPr lang="en-GB" b="1" dirty="0">
              <a:solidFill>
                <a:srgbClr val="0070C0"/>
              </a:solidFill>
            </a:endParaRPr>
          </a:p>
        </p:txBody>
      </p:sp>
      <p:sp>
        <p:nvSpPr>
          <p:cNvPr id="3" name="Content Placeholder 2"/>
          <p:cNvSpPr>
            <a:spLocks noGrp="1"/>
          </p:cNvSpPr>
          <p:nvPr>
            <p:ph idx="1"/>
          </p:nvPr>
        </p:nvSpPr>
        <p:spPr>
          <a:xfrm>
            <a:off x="457200" y="1417638"/>
            <a:ext cx="8229600" cy="3672408"/>
          </a:xfrm>
        </p:spPr>
        <p:txBody>
          <a:bodyPr/>
          <a:lstStyle/>
          <a:p>
            <a:r>
              <a:rPr lang="en-US" sz="2400" dirty="0"/>
              <a:t>Explicitly</a:t>
            </a:r>
            <a:r>
              <a:rPr lang="fr-CH" sz="2400" dirty="0"/>
              <a:t> </a:t>
            </a:r>
            <a:r>
              <a:rPr lang="en-US" sz="2400" dirty="0" smtClean="0"/>
              <a:t>grounded</a:t>
            </a:r>
            <a:r>
              <a:rPr lang="fr-CH" sz="2400" dirty="0" smtClean="0"/>
              <a:t> </a:t>
            </a:r>
            <a:r>
              <a:rPr lang="fr-CH" sz="2400" dirty="0"/>
              <a:t>i</a:t>
            </a:r>
            <a:r>
              <a:rPr lang="fr-CH" sz="2400" dirty="0" smtClean="0"/>
              <a:t>n </a:t>
            </a:r>
            <a:r>
              <a:rPr lang="fr-CH" sz="2400" dirty="0"/>
              <a:t>HR </a:t>
            </a:r>
            <a:r>
              <a:rPr lang="fr-CH" sz="2400" dirty="0" smtClean="0"/>
              <a:t>instruments</a:t>
            </a:r>
            <a:endParaRPr lang="fr-CH" sz="2400" dirty="0"/>
          </a:p>
          <a:p>
            <a:r>
              <a:rPr lang="fr-CH" sz="2400" dirty="0"/>
              <a:t>Important substantive convergence of goals and </a:t>
            </a:r>
            <a:r>
              <a:rPr lang="en-US" sz="2400" dirty="0"/>
              <a:t>targets</a:t>
            </a:r>
            <a:r>
              <a:rPr lang="fr-CH" sz="2400" dirty="0"/>
              <a:t> </a:t>
            </a:r>
            <a:r>
              <a:rPr lang="en-US" sz="2400" dirty="0"/>
              <a:t>with</a:t>
            </a:r>
            <a:r>
              <a:rPr lang="fr-CH" sz="2400" dirty="0"/>
              <a:t> HR </a:t>
            </a:r>
            <a:r>
              <a:rPr lang="fr-CH" sz="2400" dirty="0" smtClean="0"/>
              <a:t>obligations</a:t>
            </a:r>
            <a:endParaRPr lang="fr-CH" sz="2400" dirty="0"/>
          </a:p>
          <a:p>
            <a:r>
              <a:rPr lang="en-US" sz="2400" dirty="0"/>
              <a:t>Endorses</a:t>
            </a:r>
            <a:r>
              <a:rPr lang="fr-CH" sz="2400" dirty="0"/>
              <a:t> HR cross-</a:t>
            </a:r>
            <a:r>
              <a:rPr lang="en-US" sz="2400" dirty="0"/>
              <a:t>cutting</a:t>
            </a:r>
            <a:r>
              <a:rPr lang="fr-CH" sz="2400" dirty="0"/>
              <a:t> </a:t>
            </a:r>
            <a:r>
              <a:rPr lang="en-US" sz="2400" dirty="0"/>
              <a:t>principles</a:t>
            </a:r>
            <a:r>
              <a:rPr lang="fr-CH" sz="2400" dirty="0"/>
              <a:t>: people-</a:t>
            </a:r>
            <a:r>
              <a:rPr lang="en-US" sz="2400" dirty="0"/>
              <a:t>centered</a:t>
            </a:r>
            <a:r>
              <a:rPr lang="fr-CH" sz="2400" dirty="0"/>
              <a:t>, </a:t>
            </a:r>
            <a:r>
              <a:rPr lang="en-US" sz="2400" dirty="0"/>
              <a:t>universality</a:t>
            </a:r>
            <a:r>
              <a:rPr lang="fr-CH" sz="2400" dirty="0"/>
              <a:t>, </a:t>
            </a:r>
            <a:r>
              <a:rPr lang="en-US" sz="2400" dirty="0"/>
              <a:t>equality</a:t>
            </a:r>
            <a:r>
              <a:rPr lang="fr-CH" sz="2400" dirty="0"/>
              <a:t> and non-discrimination, </a:t>
            </a:r>
            <a:r>
              <a:rPr lang="en-US" sz="2400" dirty="0"/>
              <a:t>interdependence</a:t>
            </a:r>
            <a:r>
              <a:rPr lang="fr-CH" sz="2400" dirty="0"/>
              <a:t> &amp; </a:t>
            </a:r>
            <a:r>
              <a:rPr lang="en-US" sz="2400" dirty="0"/>
              <a:t>indivisibility</a:t>
            </a:r>
            <a:r>
              <a:rPr lang="fr-CH" sz="2400" dirty="0"/>
              <a:t>, </a:t>
            </a:r>
            <a:r>
              <a:rPr lang="en-US" sz="2400" dirty="0"/>
              <a:t>accountability</a:t>
            </a:r>
            <a:r>
              <a:rPr lang="fr-CH" sz="2400" dirty="0"/>
              <a:t>, </a:t>
            </a:r>
            <a:r>
              <a:rPr lang="fr-CH" sz="2400" dirty="0" smtClean="0"/>
              <a:t>participation</a:t>
            </a:r>
          </a:p>
          <a:p>
            <a:r>
              <a:rPr lang="en-GB" sz="2400" dirty="0" smtClean="0"/>
              <a:t>Great majority of agreed SDG indicators are directly relevant to implementation and measurement of human rights, including the right to development</a:t>
            </a:r>
            <a:endParaRPr lang="en-GB" sz="2400" dirty="0" smtClean="0"/>
          </a:p>
        </p:txBody>
      </p:sp>
    </p:spTree>
    <p:extLst>
      <p:ext uri="{BB962C8B-B14F-4D97-AF65-F5344CB8AC3E}">
        <p14:creationId xmlns:p14="http://schemas.microsoft.com/office/powerpoint/2010/main" val="1525969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0070C0"/>
                </a:solidFill>
              </a:rPr>
              <a:t>Linking</a:t>
            </a:r>
            <a:r>
              <a:rPr lang="fr-CH" b="1" dirty="0">
                <a:solidFill>
                  <a:srgbClr val="0070C0"/>
                </a:solidFill>
              </a:rPr>
              <a:t> </a:t>
            </a:r>
            <a:r>
              <a:rPr lang="en-US" b="1" dirty="0">
                <a:solidFill>
                  <a:srgbClr val="0070C0"/>
                </a:solidFill>
              </a:rPr>
              <a:t>SDGs</a:t>
            </a:r>
            <a:r>
              <a:rPr lang="fr-CH" b="1" dirty="0">
                <a:solidFill>
                  <a:srgbClr val="0070C0"/>
                </a:solidFill>
              </a:rPr>
              <a:t> and HR </a:t>
            </a:r>
            <a:r>
              <a:rPr lang="en-US" b="1" dirty="0">
                <a:solidFill>
                  <a:srgbClr val="0070C0"/>
                </a:solidFill>
              </a:rPr>
              <a:t>work</a:t>
            </a:r>
            <a:endParaRPr lang="en-US" dirty="0"/>
          </a:p>
        </p:txBody>
      </p:sp>
      <p:sp>
        <p:nvSpPr>
          <p:cNvPr id="5" name="Content Placeholder 4"/>
          <p:cNvSpPr>
            <a:spLocks noGrp="1"/>
          </p:cNvSpPr>
          <p:nvPr>
            <p:ph sz="half" idx="1"/>
          </p:nvPr>
        </p:nvSpPr>
        <p:spPr>
          <a:xfrm>
            <a:off x="611560" y="1417638"/>
            <a:ext cx="7992000" cy="4785395"/>
          </a:xfrm>
        </p:spPr>
        <p:txBody>
          <a:bodyPr/>
          <a:lstStyle/>
          <a:p>
            <a:endParaRPr lang="en-US" dirty="0" smtClean="0"/>
          </a:p>
          <a:p>
            <a:r>
              <a:rPr lang="en-US" dirty="0" smtClean="0"/>
              <a:t>Many</a:t>
            </a:r>
            <a:r>
              <a:rPr lang="fr-CH" dirty="0" smtClean="0"/>
              <a:t> </a:t>
            </a:r>
            <a:r>
              <a:rPr lang="fr-CH" dirty="0"/>
              <a:t>of the </a:t>
            </a:r>
            <a:r>
              <a:rPr lang="en-US" dirty="0"/>
              <a:t>SDGs</a:t>
            </a:r>
            <a:r>
              <a:rPr lang="fr-CH" dirty="0"/>
              <a:t> </a:t>
            </a:r>
            <a:r>
              <a:rPr lang="en-US" dirty="0"/>
              <a:t>mirror</a:t>
            </a:r>
            <a:r>
              <a:rPr lang="fr-CH" dirty="0"/>
              <a:t> </a:t>
            </a:r>
            <a:r>
              <a:rPr lang="en-US" dirty="0"/>
              <a:t>human</a:t>
            </a:r>
            <a:r>
              <a:rPr lang="fr-CH" dirty="0"/>
              <a:t> </a:t>
            </a:r>
            <a:r>
              <a:rPr lang="en-US" dirty="0"/>
              <a:t>rights</a:t>
            </a:r>
          </a:p>
          <a:p>
            <a:pPr lvl="1"/>
            <a:r>
              <a:rPr lang="fr-CH" dirty="0" smtClean="0"/>
              <a:t>ESCR </a:t>
            </a:r>
            <a:r>
              <a:rPr lang="fr-CH" dirty="0" smtClean="0">
                <a:sym typeface="Wingdings" panose="05000000000000000000" pitchFamily="2" charset="2"/>
              </a:rPr>
              <a:t>- </a:t>
            </a:r>
            <a:r>
              <a:rPr lang="fr-CH" dirty="0" smtClean="0"/>
              <a:t>Goals </a:t>
            </a:r>
            <a:r>
              <a:rPr lang="fr-CH" dirty="0"/>
              <a:t>1,2,3,4,6,8,11</a:t>
            </a:r>
          </a:p>
          <a:p>
            <a:pPr lvl="1"/>
            <a:r>
              <a:rPr lang="fr-CH" dirty="0"/>
              <a:t>CPR – Goal 16</a:t>
            </a:r>
          </a:p>
          <a:p>
            <a:pPr lvl="1"/>
            <a:r>
              <a:rPr lang="fr-CH" dirty="0"/>
              <a:t>R to </a:t>
            </a:r>
            <a:r>
              <a:rPr lang="en-US" dirty="0"/>
              <a:t>Devt</a:t>
            </a:r>
            <a:r>
              <a:rPr lang="fr-CH" dirty="0"/>
              <a:t>- Goal 17, 13</a:t>
            </a:r>
          </a:p>
          <a:p>
            <a:pPr lvl="1"/>
            <a:r>
              <a:rPr lang="fr-CH" dirty="0"/>
              <a:t>Equality– Goal 5, 10, 16</a:t>
            </a:r>
          </a:p>
          <a:p>
            <a:pPr marL="457200" lvl="1" indent="0">
              <a:buNone/>
            </a:pPr>
            <a:endParaRPr lang="fr-CH" sz="2000" dirty="0"/>
          </a:p>
          <a:p>
            <a:pPr marL="0" indent="0">
              <a:buNone/>
            </a:pPr>
            <a:endParaRPr lang="en-GB" dirty="0"/>
          </a:p>
        </p:txBody>
      </p:sp>
    </p:spTree>
    <p:extLst>
      <p:ext uri="{BB962C8B-B14F-4D97-AF65-F5344CB8AC3E}">
        <p14:creationId xmlns:p14="http://schemas.microsoft.com/office/powerpoint/2010/main" val="1171869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97C5-507A-4675-ADBF-6DDE29C3BA89}"/>
              </a:ext>
            </a:extLst>
          </p:cNvPr>
          <p:cNvSpPr>
            <a:spLocks noGrp="1"/>
          </p:cNvSpPr>
          <p:nvPr>
            <p:ph type="title"/>
          </p:nvPr>
        </p:nvSpPr>
        <p:spPr/>
        <p:txBody>
          <a:bodyPr/>
          <a:lstStyle/>
          <a:p>
            <a:r>
              <a:rPr lang="fr-CH" b="1" dirty="0">
                <a:solidFill>
                  <a:srgbClr val="0070C0"/>
                </a:solidFill>
              </a:rPr>
              <a:t>Human </a:t>
            </a:r>
            <a:r>
              <a:rPr lang="en-US" b="1" dirty="0">
                <a:solidFill>
                  <a:srgbClr val="0070C0"/>
                </a:solidFill>
              </a:rPr>
              <a:t>rights</a:t>
            </a:r>
            <a:r>
              <a:rPr lang="fr-CH" b="1" dirty="0">
                <a:solidFill>
                  <a:srgbClr val="0070C0"/>
                </a:solidFill>
              </a:rPr>
              <a:t> </a:t>
            </a:r>
            <a:r>
              <a:rPr lang="en-US" b="1" dirty="0">
                <a:solidFill>
                  <a:srgbClr val="0070C0"/>
                </a:solidFill>
              </a:rPr>
              <a:t>priorities</a:t>
            </a:r>
            <a:r>
              <a:rPr lang="fr-CH" b="1" dirty="0">
                <a:solidFill>
                  <a:srgbClr val="0070C0"/>
                </a:solidFill>
              </a:rPr>
              <a:t> for SDG </a:t>
            </a:r>
            <a:r>
              <a:rPr lang="en-US" b="1" dirty="0" smtClean="0">
                <a:solidFill>
                  <a:srgbClr val="0070C0"/>
                </a:solidFill>
              </a:rPr>
              <a:t>implementation</a:t>
            </a:r>
            <a:endParaRPr lang="en-US" dirty="0"/>
          </a:p>
        </p:txBody>
      </p:sp>
      <p:sp>
        <p:nvSpPr>
          <p:cNvPr id="9" name="Content Placeholder 8">
            <a:extLst>
              <a:ext uri="{FF2B5EF4-FFF2-40B4-BE49-F238E27FC236}">
                <a16:creationId xmlns:a16="http://schemas.microsoft.com/office/drawing/2014/main" id="{942ADA6B-0ED1-415E-8912-CAF43F0617C9}"/>
              </a:ext>
            </a:extLst>
          </p:cNvPr>
          <p:cNvSpPr>
            <a:spLocks noGrp="1"/>
          </p:cNvSpPr>
          <p:nvPr>
            <p:ph idx="1"/>
          </p:nvPr>
        </p:nvSpPr>
        <p:spPr>
          <a:xfrm>
            <a:off x="457200" y="1600200"/>
            <a:ext cx="8229600" cy="6888039"/>
          </a:xfrm>
          <a:prstGeom prst="rect">
            <a:avLst/>
          </a:prstGeom>
        </p:spPr>
        <p:txBody>
          <a:bodyPr>
            <a:spAutoFit/>
          </a:bodyPr>
          <a:lstStyle/>
          <a:p>
            <a:pPr marL="514350" indent="-514350">
              <a:buFont typeface="+mj-lt"/>
              <a:buAutoNum type="arabicPeriod"/>
            </a:pPr>
            <a:r>
              <a:rPr lang="en-US" sz="3600" dirty="0"/>
              <a:t>Alignment with international human rights standards </a:t>
            </a:r>
          </a:p>
          <a:p>
            <a:pPr marL="514350" indent="-514350">
              <a:buFont typeface="+mj-lt"/>
              <a:buAutoNum type="arabicPeriod"/>
            </a:pPr>
            <a:r>
              <a:rPr lang="en-US" sz="3600" dirty="0"/>
              <a:t>Leaving no one behind</a:t>
            </a:r>
          </a:p>
          <a:p>
            <a:pPr marL="514350" indent="-514350">
              <a:buFont typeface="+mj-lt"/>
              <a:buAutoNum type="arabicPeriod"/>
            </a:pPr>
            <a:r>
              <a:rPr lang="en-US" sz="3600" dirty="0"/>
              <a:t>Active and meaningful participation</a:t>
            </a:r>
          </a:p>
          <a:p>
            <a:pPr marL="514350" indent="-514350">
              <a:buFont typeface="+mj-lt"/>
              <a:buAutoNum type="arabicPeriod"/>
            </a:pPr>
            <a:r>
              <a:rPr lang="en-US" sz="3600" dirty="0"/>
              <a:t>Robust accountability </a:t>
            </a:r>
          </a:p>
          <a:p>
            <a:pPr marL="514350" indent="-514350">
              <a:buFont typeface="+mj-lt"/>
              <a:buAutoNum type="arabicPeriod"/>
            </a:pPr>
            <a:r>
              <a:rPr lang="en-US" sz="3600" dirty="0"/>
              <a:t>Partnerships for development </a:t>
            </a:r>
          </a:p>
          <a:p>
            <a:pPr marL="514350" indent="-514350">
              <a:buFont typeface="+mj-lt"/>
              <a:buAutoNum type="arabicPeriod"/>
            </a:pPr>
            <a:endParaRPr lang="en-US" sz="3600"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2168968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L</a:t>
            </a:r>
            <a:r>
              <a:rPr lang="en-GB" b="1" dirty="0" smtClean="0">
                <a:solidFill>
                  <a:srgbClr val="0070C0"/>
                </a:solidFill>
              </a:rPr>
              <a:t>ooking forward</a:t>
            </a:r>
            <a:endParaRPr lang="en-GB" b="1" dirty="0">
              <a:solidFill>
                <a:srgbClr val="0070C0"/>
              </a:solidFill>
            </a:endParaRPr>
          </a:p>
        </p:txBody>
      </p:sp>
      <p:pic>
        <p:nvPicPr>
          <p:cNvPr id="4" name="Picture 3"/>
          <p:cNvPicPr>
            <a:picLocks noChangeAspect="1"/>
          </p:cNvPicPr>
          <p:nvPr/>
        </p:nvPicPr>
        <p:blipFill>
          <a:blip r:embed="rId3"/>
          <a:stretch>
            <a:fillRect/>
          </a:stretch>
        </p:blipFill>
        <p:spPr>
          <a:xfrm>
            <a:off x="542919" y="1438580"/>
            <a:ext cx="8143881" cy="4104456"/>
          </a:xfrm>
          <a:prstGeom prst="rect">
            <a:avLst/>
          </a:prstGeom>
        </p:spPr>
      </p:pic>
      <p:sp>
        <p:nvSpPr>
          <p:cNvPr id="5" name="TextBox 4"/>
          <p:cNvSpPr txBox="1"/>
          <p:nvPr/>
        </p:nvSpPr>
        <p:spPr>
          <a:xfrm>
            <a:off x="4788024" y="5547521"/>
            <a:ext cx="4104456" cy="369332"/>
          </a:xfrm>
          <a:prstGeom prst="rect">
            <a:avLst/>
          </a:prstGeom>
          <a:noFill/>
        </p:spPr>
        <p:txBody>
          <a:bodyPr wrap="square" rtlCol="0">
            <a:spAutoFit/>
          </a:bodyPr>
          <a:lstStyle/>
          <a:p>
            <a:r>
              <a:rPr lang="en-GB" dirty="0" smtClean="0"/>
              <a:t>Source: 2019 SDG Progress Report</a:t>
            </a:r>
            <a:endParaRPr lang="en-GB" dirty="0"/>
          </a:p>
        </p:txBody>
      </p:sp>
    </p:spTree>
    <p:extLst>
      <p:ext uri="{BB962C8B-B14F-4D97-AF65-F5344CB8AC3E}">
        <p14:creationId xmlns:p14="http://schemas.microsoft.com/office/powerpoint/2010/main" val="2160133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0070C0"/>
                </a:solidFill>
              </a:rPr>
              <a:t>L</a:t>
            </a:r>
            <a:r>
              <a:rPr lang="en-GB" b="1" dirty="0" smtClean="0">
                <a:solidFill>
                  <a:srgbClr val="0070C0"/>
                </a:solidFill>
              </a:rPr>
              <a:t>ooking forward</a:t>
            </a:r>
            <a:endParaRPr lang="en-GB" b="1" dirty="0">
              <a:solidFill>
                <a:srgbClr val="0070C0"/>
              </a:solidFill>
            </a:endParaRPr>
          </a:p>
        </p:txBody>
      </p:sp>
      <p:sp>
        <p:nvSpPr>
          <p:cNvPr id="3" name="Content Placeholder 2"/>
          <p:cNvSpPr>
            <a:spLocks noGrp="1"/>
          </p:cNvSpPr>
          <p:nvPr>
            <p:ph idx="1"/>
          </p:nvPr>
        </p:nvSpPr>
        <p:spPr/>
        <p:txBody>
          <a:bodyPr/>
          <a:lstStyle/>
          <a:p>
            <a:r>
              <a:rPr lang="en-GB" dirty="0" smtClean="0"/>
              <a:t>SDGs are an important tool for eradicating inequalities but </a:t>
            </a:r>
            <a:r>
              <a:rPr lang="en-GB" dirty="0" smtClean="0"/>
              <a:t>States </a:t>
            </a:r>
            <a:r>
              <a:rPr lang="en-GB" dirty="0" smtClean="0"/>
              <a:t>are lagging behind in implementation across the board</a:t>
            </a:r>
            <a:r>
              <a:rPr lang="en-GB" dirty="0" smtClean="0"/>
              <a:t>. </a:t>
            </a:r>
          </a:p>
          <a:p>
            <a:r>
              <a:rPr lang="en-GB" dirty="0" smtClean="0"/>
              <a:t>Using </a:t>
            </a:r>
            <a:r>
              <a:rPr lang="en-GB" dirty="0" smtClean="0"/>
              <a:t>a HRBA in implementing the SDGs would facilitate implementation and help in addressing inequalities.</a:t>
            </a:r>
          </a:p>
          <a:p>
            <a:r>
              <a:rPr lang="en-GB" dirty="0" smtClean="0"/>
              <a:t>UN SDG Fund</a:t>
            </a:r>
          </a:p>
          <a:p>
            <a:r>
              <a:rPr lang="en-GB" dirty="0"/>
              <a:t>OHCHR tools and resources </a:t>
            </a:r>
          </a:p>
          <a:p>
            <a:pPr marL="0" indent="0">
              <a:buNone/>
            </a:pPr>
            <a:endParaRPr lang="en-GB" dirty="0"/>
          </a:p>
        </p:txBody>
      </p:sp>
    </p:spTree>
    <p:extLst>
      <p:ext uri="{BB962C8B-B14F-4D97-AF65-F5344CB8AC3E}">
        <p14:creationId xmlns:p14="http://schemas.microsoft.com/office/powerpoint/2010/main" val="3574931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1376362"/>
          </a:xfrm>
        </p:spPr>
        <p:txBody>
          <a:bodyPr/>
          <a:lstStyle/>
          <a:p>
            <a:r>
              <a:rPr lang="en-SG" altLang="en-US" b="1" dirty="0" smtClean="0">
                <a:solidFill>
                  <a:srgbClr val="0070C0"/>
                </a:solidFill>
                <a:latin typeface="Arial" panose="020B0604020202020204" pitchFamily="34" charset="0"/>
                <a:ea typeface="ＭＳ Ｐゴシック" panose="020B0600070205080204" pitchFamily="34" charset="-128"/>
                <a:cs typeface="Arial" panose="020B0604020202020204" pitchFamily="34" charset="0"/>
              </a:rPr>
              <a:t>RESOURCES</a:t>
            </a:r>
            <a:r>
              <a:rPr lang="en-SG" altLang="en-US" sz="2800" dirty="0" smtClean="0">
                <a:latin typeface="Arial" panose="020B0604020202020204" pitchFamily="34" charset="0"/>
                <a:ea typeface="ＭＳ Ｐゴシック" panose="020B0600070205080204" pitchFamily="34" charset="-128"/>
                <a:cs typeface="Arial" panose="020B0604020202020204" pitchFamily="34" charset="0"/>
              </a:rPr>
              <a:t/>
            </a:r>
            <a:br>
              <a:rPr lang="en-SG" altLang="en-US" sz="2800" dirty="0" smtClean="0">
                <a:latin typeface="Arial" panose="020B0604020202020204" pitchFamily="34" charset="0"/>
                <a:ea typeface="ＭＳ Ｐゴシック" panose="020B0600070205080204" pitchFamily="34" charset="-128"/>
                <a:cs typeface="Arial" panose="020B0604020202020204" pitchFamily="34" charset="0"/>
              </a:rPr>
            </a:br>
            <a:r>
              <a:rPr lang="en-SG" altLang="en-US" sz="2800" dirty="0" smtClean="0">
                <a:latin typeface="Arial" panose="020B0604020202020204" pitchFamily="34" charset="0"/>
                <a:ea typeface="ＭＳ Ｐゴシック" panose="020B0600070205080204" pitchFamily="34" charset="-128"/>
                <a:cs typeface="Arial" panose="020B0604020202020204" pitchFamily="34" charset="0"/>
              </a:rPr>
              <a:t>Universal Human Rights Index</a:t>
            </a:r>
          </a:p>
        </p:txBody>
      </p:sp>
      <p:sp>
        <p:nvSpPr>
          <p:cNvPr id="21507" name="Content Placeholder 2"/>
          <p:cNvSpPr>
            <a:spLocks noGrp="1"/>
          </p:cNvSpPr>
          <p:nvPr>
            <p:ph idx="1"/>
          </p:nvPr>
        </p:nvSpPr>
        <p:spPr>
          <a:xfrm>
            <a:off x="630238" y="1938338"/>
            <a:ext cx="7567612" cy="3968750"/>
          </a:xfrm>
        </p:spPr>
        <p:txBody>
          <a:bodyPr/>
          <a:lstStyle/>
          <a:p>
            <a:endParaRPr lang="en-SG" altLang="en-US" smtClean="0">
              <a:latin typeface="Arial" panose="020B0604020202020204" pitchFamily="34" charset="0"/>
              <a:ea typeface="ＭＳ Ｐゴシック" panose="020B0600070205080204" pitchFamily="34" charset="-128"/>
              <a:cs typeface="Arial" panose="020B0604020202020204" pitchFamily="34" charset="0"/>
            </a:endParaRPr>
          </a:p>
        </p:txBody>
      </p:sp>
      <p:pic>
        <p:nvPicPr>
          <p:cNvPr id="2150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38" y="1765300"/>
            <a:ext cx="7915275" cy="425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29669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464957/1456633707/slide5.png"/>
          <p:cNvPicPr>
            <a:picLocks noChangeAspect="1"/>
          </p:cNvPicPr>
          <p:nvPr/>
        </p:nvPicPr>
        <p:blipFill>
          <a:blip r:embed="rId3" cstate="print"/>
          <a:stretch>
            <a:fillRect/>
          </a:stretch>
        </p:blipFill>
        <p:spPr>
          <a:xfrm>
            <a:off x="0" y="548680"/>
            <a:ext cx="9144000" cy="5140990"/>
          </a:xfrm>
          <a:prstGeom prst="rect">
            <a:avLst/>
          </a:prstGeom>
        </p:spPr>
      </p:pic>
      <p:sp>
        <p:nvSpPr>
          <p:cNvPr id="3" name="Title 1"/>
          <p:cNvSpPr txBox="1">
            <a:spLocks/>
          </p:cNvSpPr>
          <p:nvPr/>
        </p:nvSpPr>
        <p:spPr>
          <a:xfrm>
            <a:off x="467544" y="144384"/>
            <a:ext cx="7566025" cy="109061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7200" algn="ctr" rtl="0" fontAlgn="base">
              <a:spcBef>
                <a:spcPct val="0"/>
              </a:spcBef>
              <a:spcAft>
                <a:spcPct val="0"/>
              </a:spcAft>
              <a:defRPr sz="4400">
                <a:solidFill>
                  <a:schemeClr val="tx2"/>
                </a:solidFill>
                <a:latin typeface="Calibri" pitchFamily="34" charset="0"/>
                <a:cs typeface="Arial" charset="0"/>
              </a:defRPr>
            </a:lvl6pPr>
            <a:lvl7pPr marL="914400" algn="ctr" rtl="0" fontAlgn="base">
              <a:spcBef>
                <a:spcPct val="0"/>
              </a:spcBef>
              <a:spcAft>
                <a:spcPct val="0"/>
              </a:spcAft>
              <a:defRPr sz="4400">
                <a:solidFill>
                  <a:schemeClr val="tx2"/>
                </a:solidFill>
                <a:latin typeface="Calibri" pitchFamily="34" charset="0"/>
                <a:cs typeface="Arial" charset="0"/>
              </a:defRPr>
            </a:lvl7pPr>
            <a:lvl8pPr marL="1371600" algn="ctr" rtl="0" fontAlgn="base">
              <a:spcBef>
                <a:spcPct val="0"/>
              </a:spcBef>
              <a:spcAft>
                <a:spcPct val="0"/>
              </a:spcAft>
              <a:defRPr sz="4400">
                <a:solidFill>
                  <a:schemeClr val="tx2"/>
                </a:solidFill>
                <a:latin typeface="Calibri" pitchFamily="34" charset="0"/>
                <a:cs typeface="Arial" charset="0"/>
              </a:defRPr>
            </a:lvl8pPr>
            <a:lvl9pPr marL="1828800" algn="ctr" rtl="0" fontAlgn="base">
              <a:spcBef>
                <a:spcPct val="0"/>
              </a:spcBef>
              <a:spcAft>
                <a:spcPct val="0"/>
              </a:spcAft>
              <a:defRPr sz="4400">
                <a:solidFill>
                  <a:schemeClr val="tx2"/>
                </a:solidFill>
                <a:latin typeface="Calibri" pitchFamily="34" charset="0"/>
                <a:cs typeface="Arial" charset="0"/>
              </a:defRPr>
            </a:lvl9pPr>
          </a:lstStyle>
          <a:p>
            <a:r>
              <a:rPr lang="en-SG" altLang="en-US" sz="2400" kern="0" smtClean="0">
                <a:solidFill>
                  <a:srgbClr val="0070C0"/>
                </a:solidFill>
                <a:latin typeface="Arial" panose="020B0604020202020204" pitchFamily="34" charset="0"/>
                <a:ea typeface="ＭＳ Ｐゴシック" panose="020B0600070205080204" pitchFamily="34" charset="-128"/>
                <a:cs typeface="Arial" panose="020B0604020202020204" pitchFamily="34" charset="0"/>
              </a:rPr>
              <a:t>Other resources</a:t>
            </a:r>
            <a:r>
              <a:rPr lang="en-SG" altLang="en-US" sz="2400" kern="0" smtClean="0">
                <a:latin typeface="Arial" panose="020B0604020202020204" pitchFamily="34" charset="0"/>
                <a:ea typeface="ＭＳ Ｐゴシック" panose="020B0600070205080204" pitchFamily="34" charset="-128"/>
                <a:cs typeface="Arial" panose="020B0604020202020204" pitchFamily="34" charset="0"/>
              </a:rPr>
              <a:t>:</a:t>
            </a:r>
            <a:endParaRPr lang="en-SG" altLang="en-US" sz="2400" kern="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694998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var/www/render_temp/1464957/1456633707/slide6.png"/>
          <p:cNvPicPr>
            <a:picLocks noChangeAspect="1"/>
          </p:cNvPicPr>
          <p:nvPr/>
        </p:nvPicPr>
        <p:blipFill>
          <a:blip r:embed="rId3" cstate="print"/>
          <a:stretch>
            <a:fillRect/>
          </a:stretch>
        </p:blipFill>
        <p:spPr>
          <a:xfrm>
            <a:off x="0" y="548680"/>
            <a:ext cx="9144000" cy="5140990"/>
          </a:xfrm>
          <a:prstGeom prst="rect">
            <a:avLst/>
          </a:prstGeom>
        </p:spPr>
      </p:pic>
      <p:sp>
        <p:nvSpPr>
          <p:cNvPr id="3" name="Title 1"/>
          <p:cNvSpPr txBox="1">
            <a:spLocks/>
          </p:cNvSpPr>
          <p:nvPr/>
        </p:nvSpPr>
        <p:spPr>
          <a:xfrm>
            <a:off x="467544" y="144384"/>
            <a:ext cx="7566025" cy="109061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cs typeface="Arial" charset="0"/>
              </a:defRPr>
            </a:lvl2pPr>
            <a:lvl3pPr algn="ctr" rtl="0" eaLnBrk="0" fontAlgn="base" hangingPunct="0">
              <a:spcBef>
                <a:spcPct val="0"/>
              </a:spcBef>
              <a:spcAft>
                <a:spcPct val="0"/>
              </a:spcAft>
              <a:defRPr sz="4400">
                <a:solidFill>
                  <a:schemeClr val="tx2"/>
                </a:solidFill>
                <a:latin typeface="Calibri" pitchFamily="34" charset="0"/>
                <a:cs typeface="Arial" charset="0"/>
              </a:defRPr>
            </a:lvl3pPr>
            <a:lvl4pPr algn="ctr" rtl="0" eaLnBrk="0" fontAlgn="base" hangingPunct="0">
              <a:spcBef>
                <a:spcPct val="0"/>
              </a:spcBef>
              <a:spcAft>
                <a:spcPct val="0"/>
              </a:spcAft>
              <a:defRPr sz="4400">
                <a:solidFill>
                  <a:schemeClr val="tx2"/>
                </a:solidFill>
                <a:latin typeface="Calibri" pitchFamily="34" charset="0"/>
                <a:cs typeface="Arial" charset="0"/>
              </a:defRPr>
            </a:lvl4pPr>
            <a:lvl5pPr algn="ctr" rtl="0" eaLnBrk="0" fontAlgn="base" hangingPunct="0">
              <a:spcBef>
                <a:spcPct val="0"/>
              </a:spcBef>
              <a:spcAft>
                <a:spcPct val="0"/>
              </a:spcAft>
              <a:defRPr sz="4400">
                <a:solidFill>
                  <a:schemeClr val="tx2"/>
                </a:solidFill>
                <a:latin typeface="Calibri" pitchFamily="34" charset="0"/>
                <a:cs typeface="Arial" charset="0"/>
              </a:defRPr>
            </a:lvl5pPr>
            <a:lvl6pPr marL="457200" algn="ctr" rtl="0" fontAlgn="base">
              <a:spcBef>
                <a:spcPct val="0"/>
              </a:spcBef>
              <a:spcAft>
                <a:spcPct val="0"/>
              </a:spcAft>
              <a:defRPr sz="4400">
                <a:solidFill>
                  <a:schemeClr val="tx2"/>
                </a:solidFill>
                <a:latin typeface="Calibri" pitchFamily="34" charset="0"/>
                <a:cs typeface="Arial" charset="0"/>
              </a:defRPr>
            </a:lvl6pPr>
            <a:lvl7pPr marL="914400" algn="ctr" rtl="0" fontAlgn="base">
              <a:spcBef>
                <a:spcPct val="0"/>
              </a:spcBef>
              <a:spcAft>
                <a:spcPct val="0"/>
              </a:spcAft>
              <a:defRPr sz="4400">
                <a:solidFill>
                  <a:schemeClr val="tx2"/>
                </a:solidFill>
                <a:latin typeface="Calibri" pitchFamily="34" charset="0"/>
                <a:cs typeface="Arial" charset="0"/>
              </a:defRPr>
            </a:lvl7pPr>
            <a:lvl8pPr marL="1371600" algn="ctr" rtl="0" fontAlgn="base">
              <a:spcBef>
                <a:spcPct val="0"/>
              </a:spcBef>
              <a:spcAft>
                <a:spcPct val="0"/>
              </a:spcAft>
              <a:defRPr sz="4400">
                <a:solidFill>
                  <a:schemeClr val="tx2"/>
                </a:solidFill>
                <a:latin typeface="Calibri" pitchFamily="34" charset="0"/>
                <a:cs typeface="Arial" charset="0"/>
              </a:defRPr>
            </a:lvl8pPr>
            <a:lvl9pPr marL="1828800" algn="ctr" rtl="0" fontAlgn="base">
              <a:spcBef>
                <a:spcPct val="0"/>
              </a:spcBef>
              <a:spcAft>
                <a:spcPct val="0"/>
              </a:spcAft>
              <a:defRPr sz="4400">
                <a:solidFill>
                  <a:schemeClr val="tx2"/>
                </a:solidFill>
                <a:latin typeface="Calibri" pitchFamily="34" charset="0"/>
                <a:cs typeface="Arial" charset="0"/>
              </a:defRPr>
            </a:lvl9pPr>
          </a:lstStyle>
          <a:p>
            <a:r>
              <a:rPr lang="en-SG" altLang="en-US" sz="2400" kern="0" smtClean="0">
                <a:solidFill>
                  <a:srgbClr val="0070C0"/>
                </a:solidFill>
                <a:latin typeface="Arial" panose="020B0604020202020204" pitchFamily="34" charset="0"/>
                <a:ea typeface="ＭＳ Ｐゴシック" panose="020B0600070205080204" pitchFamily="34" charset="-128"/>
                <a:cs typeface="Arial" panose="020B0604020202020204" pitchFamily="34" charset="0"/>
              </a:rPr>
              <a:t>Other resources</a:t>
            </a:r>
            <a:r>
              <a:rPr lang="en-SG" altLang="en-US" sz="2400" kern="0" smtClean="0">
                <a:latin typeface="Arial" panose="020B0604020202020204" pitchFamily="34" charset="0"/>
                <a:ea typeface="ＭＳ Ｐゴシック" panose="020B0600070205080204" pitchFamily="34" charset="-128"/>
                <a:cs typeface="Arial" panose="020B0604020202020204" pitchFamily="34" charset="0"/>
              </a:rPr>
              <a:t>:</a:t>
            </a:r>
            <a:endParaRPr lang="en-SG" altLang="en-US" sz="2400" kern="0" dirty="0" smtClean="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39439653"/>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91E82AB-2EF5-4367-89E5-51DFE7E39C0C}"/>
</file>

<file path=customXml/itemProps2.xml><?xml version="1.0" encoding="utf-8"?>
<ds:datastoreItem xmlns:ds="http://schemas.openxmlformats.org/officeDocument/2006/customXml" ds:itemID="{7859B708-00A5-4930-A80F-CD72D5D8DCA1}"/>
</file>

<file path=customXml/itemProps3.xml><?xml version="1.0" encoding="utf-8"?>
<ds:datastoreItem xmlns:ds="http://schemas.openxmlformats.org/officeDocument/2006/customXml" ds:itemID="{37AFFD8A-BA8E-46AC-B27E-F272BD92661C}"/>
</file>

<file path=docProps/app.xml><?xml version="1.0" encoding="utf-8"?>
<Properties xmlns="http://schemas.openxmlformats.org/officeDocument/2006/extended-properties" xmlns:vt="http://schemas.openxmlformats.org/officeDocument/2006/docPropsVTypes">
  <TotalTime>21845</TotalTime>
  <Words>1915</Words>
  <Application>Microsoft Office PowerPoint</Application>
  <PresentationFormat>On-screen Show (4:3)</PresentationFormat>
  <Paragraphs>156</Paragraphs>
  <Slides>12</Slides>
  <Notes>12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ＭＳ Ｐゴシック</vt:lpstr>
      <vt:lpstr>Arial</vt:lpstr>
      <vt:lpstr>Calibri</vt:lpstr>
      <vt:lpstr>Wingdings</vt:lpstr>
      <vt:lpstr>1_Default Design</vt:lpstr>
      <vt:lpstr>Default Design</vt:lpstr>
      <vt:lpstr>Implementing Human Rights and the 2030 Agenda  </vt:lpstr>
      <vt:lpstr>The SDGs as a Rights-Based Agenda</vt:lpstr>
      <vt:lpstr>Linking SDGs and HR work</vt:lpstr>
      <vt:lpstr>Human rights priorities for SDG implementation</vt:lpstr>
      <vt:lpstr>Looking forward</vt:lpstr>
      <vt:lpstr>Looking forward</vt:lpstr>
      <vt:lpstr>RESOURCES Universal Human Rights Index</vt:lpstr>
      <vt:lpstr>PowerPoint Presentation</vt:lpstr>
      <vt:lpstr>PowerPoint Presentation</vt:lpstr>
      <vt:lpstr>PowerPoint Presentation</vt:lpstr>
      <vt:lpstr>PowerPoint Presentation</vt:lpstr>
      <vt:lpstr>PowerPoint Presentation</vt:lpstr>
    </vt:vector>
  </TitlesOfParts>
  <Company>OHCHR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2030 Agenda and Human Rights</dc:title>
  <dc:creator>Doris Elisabeth Schmitz-Meiners</dc:creator>
  <cp:lastModifiedBy>OHCHR</cp:lastModifiedBy>
  <cp:revision>216</cp:revision>
  <cp:lastPrinted>2016-12-08T13:37:08Z</cp:lastPrinted>
  <dcterms:created xsi:type="dcterms:W3CDTF">2016-01-21T14:33:14Z</dcterms:created>
  <dcterms:modified xsi:type="dcterms:W3CDTF">2020-01-22T10:37:06Z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