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jpg" ContentType="image/jpe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Default Extension="bin" ContentType="application/vnd.openxmlformats-officedocument.presentationml.printerSettings"/>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79" r:id="rId6"/>
    <p:sldId id="262" r:id="rId7"/>
    <p:sldId id="288" r:id="rId8"/>
    <p:sldId id="285" r:id="rId9"/>
    <p:sldId id="286" r:id="rId10"/>
    <p:sldId id="287" r:id="rId11"/>
    <p:sldId id="290" r:id="rId12"/>
    <p:sldId id="289" r:id="rId13"/>
    <p:sldId id="284" r:id="rId14"/>
    <p:sldId id="263" r:id="rId15"/>
    <p:sldId id="278" r:id="rId16"/>
    <p:sldId id="257"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4660"/>
  </p:normalViewPr>
  <p:slideViewPr>
    <p:cSldViewPr snapToGrid="0" snapToObjects="1">
      <p:cViewPr>
        <p:scale>
          <a:sx n="112" d="100"/>
          <a:sy n="112" d="100"/>
        </p:scale>
        <p:origin x="-3160" y="-352"/>
      </p:cViewPr>
      <p:guideLst>
        <p:guide orient="horz" pos="2160"/>
        <p:guide pos="2880"/>
      </p:guideLst>
    </p:cSldViewPr>
  </p:slideViewPr>
  <p:notesTextViewPr>
    <p:cViewPr>
      <p:scale>
        <a:sx n="100" d="100"/>
        <a:sy n="100" d="100"/>
      </p:scale>
      <p:origin x="0" y="0"/>
    </p:cViewPr>
  </p:notesTextViewPr>
  <p:sorterViewPr>
    <p:cViewPr>
      <p:scale>
        <a:sx n="106" d="100"/>
        <a:sy n="10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6" Type="http://schemas.openxmlformats.org/officeDocument/2006/relationships/customXml" Target="../customXml/item3.xml"/><Relationship Id="rId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5" Type="http://schemas.openxmlformats.org/officeDocument/2006/relationships/customXml" Target="../customXml/item2.xml"/><Relationship Id="rId20" Type="http://schemas.openxmlformats.org/officeDocument/2006/relationships/presProps" Target="presProps.xml"/><Relationship Id="rId16" Type="http://schemas.openxmlformats.org/officeDocument/2006/relationships/slide" Target="slides/slide15.xml"/><Relationship Id="rId2" Type="http://schemas.openxmlformats.org/officeDocument/2006/relationships/slide" Target="slides/slide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customXml" Target="../customXml/item1.xml"/><Relationship Id="rId23" Type="http://schemas.openxmlformats.org/officeDocument/2006/relationships/tableStyles" Target="tableStyles.xml"/><Relationship Id="rId15" Type="http://schemas.openxmlformats.org/officeDocument/2006/relationships/slide" Target="slides/slide1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printerSettings" Target="printerSettings/printerSettings1.bin"/><Relationship Id="rId9" Type="http://schemas.openxmlformats.org/officeDocument/2006/relationships/slide" Target="slides/slide8.xml"/><Relationship Id="rId22"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11/18/14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11/18/14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11/18/14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11/18/14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11/18/14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11/18/14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11/18/14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personal jurisdiction</a:t>
            </a:r>
            <a:br>
              <a:rPr lang="en-US" dirty="0" smtClean="0"/>
            </a:br>
            <a:r>
              <a:rPr lang="en-US" dirty="0" smtClean="0"/>
              <a:t>of military courts</a:t>
            </a:r>
            <a:br>
              <a:rPr lang="en-US" dirty="0" smtClean="0"/>
            </a:br>
            <a:endParaRPr lang="en-US" dirty="0"/>
          </a:p>
        </p:txBody>
      </p:sp>
      <p:sp>
        <p:nvSpPr>
          <p:cNvPr id="3" name="Subtitle 2"/>
          <p:cNvSpPr>
            <a:spLocks noGrp="1"/>
          </p:cNvSpPr>
          <p:nvPr>
            <p:ph type="subTitle" idx="1"/>
          </p:nvPr>
        </p:nvSpPr>
        <p:spPr/>
        <p:txBody>
          <a:bodyPr>
            <a:normAutofit fontScale="62500" lnSpcReduction="20000"/>
          </a:bodyPr>
          <a:lstStyle/>
          <a:p>
            <a:endParaRPr lang="en-US" dirty="0" smtClean="0"/>
          </a:p>
          <a:p>
            <a:endParaRPr lang="en-US" dirty="0" smtClean="0"/>
          </a:p>
          <a:p>
            <a:endParaRPr lang="en-US" dirty="0"/>
          </a:p>
          <a:p>
            <a:r>
              <a:rPr lang="en-US" sz="2400" dirty="0" smtClean="0"/>
              <a:t>Eugene R. Fidell</a:t>
            </a:r>
          </a:p>
          <a:p>
            <a:r>
              <a:rPr lang="en-US" sz="2400" dirty="0" smtClean="0"/>
              <a:t>Yale Law School</a:t>
            </a:r>
          </a:p>
          <a:p>
            <a:endParaRPr lang="en-US" sz="2400" dirty="0"/>
          </a:p>
          <a:p>
            <a:r>
              <a:rPr lang="en-US" sz="2400" dirty="0" smtClean="0"/>
              <a:t>Expert Consultation, Geneva, November 24, 2014</a:t>
            </a:r>
            <a:endParaRPr lang="en-US" sz="2400" dirty="0"/>
          </a:p>
        </p:txBody>
      </p:sp>
    </p:spTree>
    <p:extLst>
      <p:ext uri="{BB962C8B-B14F-4D97-AF65-F5344CB8AC3E}">
        <p14:creationId xmlns:p14="http://schemas.microsoft.com/office/powerpoint/2010/main" val="6925569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v. </a:t>
            </a:r>
            <a:r>
              <a:rPr lang="en-US" dirty="0" err="1" smtClean="0"/>
              <a:t>wehmeier</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a:effectLst/>
                <a:latin typeface="Century Schoolbook"/>
                <a:cs typeface="Century Schoolbook"/>
              </a:rPr>
              <a:t>[61] . . . [T]he issue is not whether the respondent should be prosecuted at all but whether the interest in having him tried in the military justice system is </a:t>
            </a:r>
            <a:r>
              <a:rPr lang="en-US" dirty="0">
                <a:solidFill>
                  <a:srgbClr val="FFFF00"/>
                </a:solidFill>
                <a:effectLst/>
                <a:latin typeface="Century Schoolbook"/>
                <a:cs typeface="Century Schoolbook"/>
              </a:rPr>
              <a:t>proportional to his loss of rights</a:t>
            </a:r>
            <a:r>
              <a:rPr lang="en-US" dirty="0">
                <a:effectLst/>
                <a:latin typeface="Century Schoolbook"/>
                <a:cs typeface="Century Schoolbook"/>
              </a:rPr>
              <a:t> when tried in that system. The only evidence in the record on this point is the letter from the Commander, Canadian Operational Support Command, set out earlier in these reasons. When that letter is examined under this aspect, it is once again insufficient because it fails to address the need for prosecution in the military as opposed to the civilian justice system. In the absence of such a justification, we can only conclude that the effects of prosecuting the respondent in the military justice system are disproportionate. As a result, the respondent’s prosecution is a breach of the respondent’s right not to be deprived of his liberty except in accordance with the principles of fundamental justice contrary to section 7 of the </a:t>
            </a:r>
            <a:r>
              <a:rPr lang="en-US" i="1" dirty="0">
                <a:effectLst/>
                <a:latin typeface="Century Schoolbook"/>
                <a:cs typeface="Century Schoolbook"/>
              </a:rPr>
              <a:t>Charter</a:t>
            </a:r>
            <a:r>
              <a:rPr lang="en-US" dirty="0">
                <a:effectLst/>
                <a:latin typeface="Century Schoolbook"/>
                <a:cs typeface="Century Schoolbook"/>
              </a:rPr>
              <a:t>. </a:t>
            </a:r>
          </a:p>
          <a:p>
            <a:pPr marL="0" indent="0" algn="just">
              <a:buNone/>
            </a:pPr>
            <a:r>
              <a:rPr lang="en-US" dirty="0">
                <a:effectLst/>
                <a:latin typeface="Century Schoolbook"/>
                <a:cs typeface="Century Schoolbook"/>
              </a:rPr>
              <a:t>[62] . . . We should not be taken as saying that all prosecutions of civilians before the military courts necessarily result in a breach of their rights under s. 7 of the </a:t>
            </a:r>
            <a:r>
              <a:rPr lang="en-US" i="1" dirty="0">
                <a:effectLst/>
                <a:latin typeface="Century Schoolbook"/>
                <a:cs typeface="Century Schoolbook"/>
              </a:rPr>
              <a:t>Charter</a:t>
            </a:r>
            <a:r>
              <a:rPr lang="en-US" dirty="0">
                <a:effectLst/>
                <a:latin typeface="Century Schoolbook"/>
                <a:cs typeface="Century Schoolbook"/>
              </a:rPr>
              <a:t>. Each case stands to be decided on its own facts. We would say however that where a civilian makes a s. 7 argument based on the loss of procedural rights before the military courts, the onus shifts to the prosecution to justify proceeding before the military courts as opposed to the civilian criminal courts. It will then fall to the court to </a:t>
            </a:r>
            <a:r>
              <a:rPr lang="en-US" dirty="0">
                <a:solidFill>
                  <a:srgbClr val="FFFF00"/>
                </a:solidFill>
                <a:effectLst/>
                <a:latin typeface="Century Schoolbook"/>
                <a:cs typeface="Century Schoolbook"/>
              </a:rPr>
              <a:t>decide if the state interest in proceeding in the military courts is proportionate to the civilian’s loss of procedural rights</a:t>
            </a:r>
            <a:r>
              <a:rPr lang="en-US" dirty="0">
                <a:effectLst/>
                <a:latin typeface="Century Schoolbook"/>
                <a:cs typeface="Century Schoolbook"/>
              </a:rPr>
              <a:t>.</a:t>
            </a:r>
          </a:p>
          <a:p>
            <a:pPr marL="0" indent="0">
              <a:buNone/>
            </a:pPr>
            <a:endParaRPr lang="en-US" dirty="0"/>
          </a:p>
        </p:txBody>
      </p:sp>
    </p:spTree>
    <p:extLst>
      <p:ext uri="{BB962C8B-B14F-4D97-AF65-F5344CB8AC3E}">
        <p14:creationId xmlns:p14="http://schemas.microsoft.com/office/powerpoint/2010/main" val="41542315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ICCPR Art. 14(1)</a:t>
            </a:r>
            <a:endParaRPr lang="en-US" dirty="0"/>
          </a:p>
        </p:txBody>
      </p:sp>
      <p:sp>
        <p:nvSpPr>
          <p:cNvPr id="3" name="Content Placeholder 2"/>
          <p:cNvSpPr>
            <a:spLocks noGrp="1"/>
          </p:cNvSpPr>
          <p:nvPr>
            <p:ph idx="1"/>
          </p:nvPr>
        </p:nvSpPr>
        <p:spPr/>
        <p:txBody>
          <a:bodyPr/>
          <a:lstStyle/>
          <a:p>
            <a:pPr marL="0" indent="0" algn="just">
              <a:buNone/>
            </a:pPr>
            <a:r>
              <a:rPr lang="en-US" dirty="0" smtClean="0">
                <a:latin typeface="Century Schoolbook"/>
                <a:cs typeface="Century Schoolbook"/>
              </a:rPr>
              <a:t>. . . [E]</a:t>
            </a:r>
            <a:r>
              <a:rPr lang="en-US" dirty="0" err="1" smtClean="0">
                <a:effectLst/>
                <a:latin typeface="Century Schoolbook"/>
                <a:cs typeface="Century Schoolbook"/>
              </a:rPr>
              <a:t>veryone</a:t>
            </a:r>
            <a:r>
              <a:rPr lang="en-US" dirty="0" smtClean="0">
                <a:effectLst/>
                <a:latin typeface="Century Schoolbook"/>
                <a:cs typeface="Century Schoolbook"/>
              </a:rPr>
              <a:t> </a:t>
            </a:r>
            <a:r>
              <a:rPr lang="en-US" dirty="0">
                <a:effectLst/>
                <a:latin typeface="Century Schoolbook"/>
                <a:cs typeface="Century Schoolbook"/>
              </a:rPr>
              <a:t>shall be entitled to a fair and public hearing by a competent, independent and impartial tribunal established by law</a:t>
            </a:r>
            <a:r>
              <a:rPr lang="en-US" dirty="0" smtClean="0">
                <a:effectLst/>
                <a:latin typeface="Century Schoolbook"/>
                <a:cs typeface="Century Schoolbook"/>
              </a:rPr>
              <a:t>. . . .</a:t>
            </a:r>
            <a:endParaRPr lang="en-US" dirty="0">
              <a:latin typeface="Century Schoolbook"/>
              <a:cs typeface="Century Schoolbook"/>
            </a:endParaRPr>
          </a:p>
        </p:txBody>
      </p:sp>
    </p:spTree>
    <p:extLst>
      <p:ext uri="{BB962C8B-B14F-4D97-AF65-F5344CB8AC3E}">
        <p14:creationId xmlns:p14="http://schemas.microsoft.com/office/powerpoint/2010/main" val="3194098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 32</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effectLst/>
                <a:latin typeface="Century Schoolbook"/>
                <a:cs typeface="Century Schoolbook"/>
              </a:rPr>
              <a:t>The provisions of article 14 apply to all courts and tribunals within the scope of that article whether ordinary or specialized, civilian or military. The Committee notes the existence, in many countries, of military or special courts which try civilians. While </a:t>
            </a:r>
            <a:r>
              <a:rPr lang="en-US" dirty="0">
                <a:solidFill>
                  <a:srgbClr val="FFFF00"/>
                </a:solidFill>
                <a:effectLst/>
                <a:latin typeface="Century Schoolbook"/>
                <a:cs typeface="Century Schoolbook"/>
              </a:rPr>
              <a:t>the Covenant does not prohibit the trial of civilians in military or special courts</a:t>
            </a:r>
            <a:r>
              <a:rPr lang="en-US" dirty="0">
                <a:effectLst/>
                <a:latin typeface="Century Schoolbook"/>
                <a:cs typeface="Century Schoolbook"/>
              </a:rPr>
              <a:t>, it requires that such trials are in full conformity with the requirements of article 14 and that its guarantees cannot be limited or modified because of the military or special character of the court concerned. The Committee also notes that the trial of civilians in military or special courts may raise serious problems as far as the equitable, impartial and independent administration of justice is concerned. Therefore, it is important to take all necessary measures to ensure that such trials take place under conditions which genuinely afford the full guarantees stipulated in article 14. Trials of civilians by military or special courts should be </a:t>
            </a:r>
            <a:r>
              <a:rPr lang="en-US" dirty="0" smtClean="0">
                <a:effectLst/>
                <a:latin typeface="Century Schoolbook"/>
                <a:cs typeface="Century Schoolbook"/>
              </a:rPr>
              <a:t>exceptional, </a:t>
            </a:r>
            <a:r>
              <a:rPr lang="en-US" i="1" dirty="0" smtClean="0">
                <a:effectLst/>
                <a:latin typeface="Century Schoolbook"/>
                <a:cs typeface="Century Schoolbook"/>
              </a:rPr>
              <a:t>i.e</a:t>
            </a:r>
            <a:r>
              <a:rPr lang="en-US" dirty="0" smtClean="0">
                <a:effectLst/>
                <a:latin typeface="Century Schoolbook"/>
                <a:cs typeface="Century Schoolbook"/>
              </a:rPr>
              <a:t>., </a:t>
            </a:r>
            <a:r>
              <a:rPr lang="en-US" dirty="0">
                <a:effectLst/>
                <a:latin typeface="Century Schoolbook"/>
                <a:cs typeface="Century Schoolbook"/>
              </a:rPr>
              <a:t>limited to cases where the State party can show that resorting to such trials is necessary and justified by objective and serious reasons, and where with regard to the specific class of individuals and offences at issue the regular civilian courts are unable to undertake the trials</a:t>
            </a:r>
            <a:r>
              <a:rPr lang="en-US" dirty="0" smtClean="0">
                <a:effectLst/>
                <a:latin typeface="Century Schoolbook"/>
                <a:cs typeface="Century Schoolbook"/>
              </a:rPr>
              <a:t>.</a:t>
            </a:r>
            <a:endParaRPr lang="en-US" dirty="0">
              <a:effectLst/>
              <a:latin typeface="Century Schoolbook"/>
              <a:cs typeface="Century Schoolbook"/>
            </a:endParaRPr>
          </a:p>
        </p:txBody>
      </p:sp>
    </p:spTree>
    <p:extLst>
      <p:ext uri="{BB962C8B-B14F-4D97-AF65-F5344CB8AC3E}">
        <p14:creationId xmlns:p14="http://schemas.microsoft.com/office/powerpoint/2010/main" val="269378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err="1" smtClean="0"/>
              <a:t>Musaev</a:t>
            </a:r>
            <a:r>
              <a:rPr lang="en-US" dirty="0" smtClean="0"/>
              <a:t> dissent</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GB" dirty="0" smtClean="0">
                <a:effectLst/>
                <a:latin typeface="Century Schoolbook"/>
                <a:cs typeface="Century Schoolbook"/>
              </a:rPr>
              <a:t>3.  A </a:t>
            </a:r>
            <a:r>
              <a:rPr lang="en-GB" dirty="0">
                <a:effectLst/>
                <a:latin typeface="Century Schoolbook"/>
                <a:cs typeface="Century Schoolbook"/>
              </a:rPr>
              <a:t>close reading of article 14 would indicate that the Covenant does not even go so far as to suggest that military justice might be applied to civilians. Article 14, which guarantees the right to justice and due process, does not contain a single reference to military courts. On numerous occasions — and always with negative consequences as far as human rights are concerned — States have empowered military courts to try civilians, but the Covenant is completely silent on the subject.</a:t>
            </a:r>
            <a:endParaRPr lang="en-US" dirty="0">
              <a:effectLst/>
              <a:latin typeface="Century Schoolbook"/>
              <a:cs typeface="Century Schoolbook"/>
            </a:endParaRPr>
          </a:p>
          <a:p>
            <a:pPr marL="0" indent="0" algn="just">
              <a:buNone/>
            </a:pPr>
            <a:r>
              <a:rPr lang="en-GB" dirty="0">
                <a:effectLst/>
                <a:latin typeface="Century Schoolbook"/>
                <a:cs typeface="Century Schoolbook"/>
              </a:rPr>
              <a:t>4</a:t>
            </a:r>
            <a:r>
              <a:rPr lang="en-GB" dirty="0" smtClean="0">
                <a:effectLst/>
                <a:latin typeface="Century Schoolbook"/>
                <a:cs typeface="Century Schoolbook"/>
              </a:rPr>
              <a:t>.  It </a:t>
            </a:r>
            <a:r>
              <a:rPr lang="en-GB" dirty="0">
                <a:effectLst/>
                <a:latin typeface="Century Schoolbook"/>
                <a:cs typeface="Century Schoolbook"/>
              </a:rPr>
              <a:t>is true that the Covenant does not prohibit military jurisdiction, nor is it our intention here to call for its abolition. However, the jurisdiction of the military criminal justice system constitutes an exception which should be contained within suitable limits if it is to be fully compatible with the Covenant: </a:t>
            </a:r>
            <a:r>
              <a:rPr lang="en-GB" i="1" dirty="0" err="1">
                <a:effectLst/>
                <a:latin typeface="Century Schoolbook"/>
                <a:cs typeface="Century Schoolbook"/>
              </a:rPr>
              <a:t>ratione</a:t>
            </a:r>
            <a:r>
              <a:rPr lang="en-GB" i="1" dirty="0">
                <a:effectLst/>
                <a:latin typeface="Century Schoolbook"/>
                <a:cs typeface="Century Schoolbook"/>
              </a:rPr>
              <a:t> personae</a:t>
            </a:r>
            <a:r>
              <a:rPr lang="en-GB" dirty="0">
                <a:effectLst/>
                <a:latin typeface="Century Schoolbook"/>
                <a:cs typeface="Century Schoolbook"/>
              </a:rPr>
              <a:t>, military courts should try active military personnel, </a:t>
            </a:r>
            <a:r>
              <a:rPr lang="en-GB" dirty="0">
                <a:solidFill>
                  <a:srgbClr val="FFFF00"/>
                </a:solidFill>
                <a:effectLst/>
                <a:latin typeface="Century Schoolbook"/>
                <a:cs typeface="Century Schoolbook"/>
              </a:rPr>
              <a:t>never civilians or retired military personnel</a:t>
            </a:r>
            <a:r>
              <a:rPr lang="en-GB" dirty="0">
                <a:effectLst/>
                <a:latin typeface="Century Schoolbook"/>
                <a:cs typeface="Century Schoolbook"/>
              </a:rPr>
              <a:t>; and </a:t>
            </a:r>
            <a:r>
              <a:rPr lang="en-GB" i="1" dirty="0" err="1">
                <a:effectLst/>
                <a:latin typeface="Century Schoolbook"/>
                <a:cs typeface="Century Schoolbook"/>
              </a:rPr>
              <a:t>ratione</a:t>
            </a:r>
            <a:r>
              <a:rPr lang="en-GB" i="1" dirty="0">
                <a:effectLst/>
                <a:latin typeface="Century Schoolbook"/>
                <a:cs typeface="Century Schoolbook"/>
              </a:rPr>
              <a:t> </a:t>
            </a:r>
            <a:r>
              <a:rPr lang="en-GB" i="1" dirty="0" err="1">
                <a:effectLst/>
                <a:latin typeface="Century Schoolbook"/>
                <a:cs typeface="Century Schoolbook"/>
              </a:rPr>
              <a:t>materiae</a:t>
            </a:r>
            <a:r>
              <a:rPr lang="en-GB" dirty="0">
                <a:effectLst/>
                <a:latin typeface="Century Schoolbook"/>
                <a:cs typeface="Century Schoolbook"/>
              </a:rPr>
              <a:t>, military courts should never have jurisdiction to hear cases involving alleged human rights violations. Only under these conditions can the application of military justice, in our opinion, be considered compatible with the Covenant.</a:t>
            </a:r>
            <a:endParaRPr lang="en-US" dirty="0">
              <a:effectLst/>
              <a:latin typeface="Century Schoolbook"/>
              <a:cs typeface="Century Schoolbook"/>
            </a:endParaRPr>
          </a:p>
          <a:p>
            <a:pPr marL="0" indent="0" algn="r">
              <a:buNone/>
            </a:pPr>
            <a:r>
              <a:rPr lang="en-US" i="1" dirty="0" err="1" smtClean="0">
                <a:latin typeface="Century Schoolbook"/>
                <a:cs typeface="Century Schoolbook"/>
              </a:rPr>
              <a:t>Musaev</a:t>
            </a:r>
            <a:r>
              <a:rPr lang="en-US" i="1" dirty="0" smtClean="0">
                <a:latin typeface="Century Schoolbook"/>
                <a:cs typeface="Century Schoolbook"/>
              </a:rPr>
              <a:t> v. Uzbekistan </a:t>
            </a:r>
            <a:r>
              <a:rPr lang="en-US" dirty="0" smtClean="0">
                <a:latin typeface="Century Schoolbook"/>
                <a:cs typeface="Century Schoolbook"/>
              </a:rPr>
              <a:t>(partial dissent)</a:t>
            </a:r>
            <a:endParaRPr lang="en-US" dirty="0">
              <a:latin typeface="Century Schoolbook"/>
              <a:cs typeface="Century Schoolbook"/>
            </a:endParaRPr>
          </a:p>
        </p:txBody>
      </p:sp>
    </p:spTree>
    <p:extLst>
      <p:ext uri="{BB962C8B-B14F-4D97-AF65-F5344CB8AC3E}">
        <p14:creationId xmlns:p14="http://schemas.microsoft.com/office/powerpoint/2010/main" val="1856653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of Jurisdictional issues</a:t>
            </a:r>
            <a:endParaRPr lang="en-US" dirty="0"/>
          </a:p>
        </p:txBody>
      </p:sp>
      <p:sp>
        <p:nvSpPr>
          <p:cNvPr id="3" name="Content Placeholder 2"/>
          <p:cNvSpPr>
            <a:spLocks noGrp="1"/>
          </p:cNvSpPr>
          <p:nvPr>
            <p:ph idx="1"/>
          </p:nvPr>
        </p:nvSpPr>
        <p:spPr/>
        <p:txBody>
          <a:bodyPr>
            <a:normAutofit/>
          </a:bodyPr>
          <a:lstStyle/>
          <a:p>
            <a:pPr lvl="1"/>
            <a:r>
              <a:rPr lang="en-US" dirty="0" smtClean="0"/>
              <a:t>Preference of the accused?</a:t>
            </a:r>
          </a:p>
          <a:p>
            <a:pPr lvl="1"/>
            <a:r>
              <a:rPr lang="en-US" dirty="0" smtClean="0"/>
              <a:t>By the attorney general or senior civilian prosecutor</a:t>
            </a:r>
          </a:p>
          <a:p>
            <a:pPr lvl="1"/>
            <a:r>
              <a:rPr lang="en-US" dirty="0" smtClean="0"/>
              <a:t>By a commander</a:t>
            </a:r>
          </a:p>
          <a:p>
            <a:pPr lvl="1"/>
            <a:r>
              <a:rPr lang="en-US" dirty="0" smtClean="0"/>
              <a:t>By ministerial-level officials</a:t>
            </a:r>
          </a:p>
          <a:p>
            <a:pPr lvl="1"/>
            <a:r>
              <a:rPr lang="en-US" dirty="0" smtClean="0"/>
              <a:t>By a court (which one?)</a:t>
            </a:r>
          </a:p>
          <a:p>
            <a:pPr lvl="1"/>
            <a:r>
              <a:rPr lang="en-US" dirty="0" smtClean="0"/>
              <a:t>By a host state under a SOFA </a:t>
            </a:r>
          </a:p>
        </p:txBody>
      </p:sp>
    </p:spTree>
    <p:extLst>
      <p:ext uri="{BB962C8B-B14F-4D97-AF65-F5344CB8AC3E}">
        <p14:creationId xmlns:p14="http://schemas.microsoft.com/office/powerpoint/2010/main" val="6616504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issues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Is there a neutral principle that precludes military trial of civilians across the board?</a:t>
            </a:r>
          </a:p>
          <a:p>
            <a:r>
              <a:rPr lang="en-US" dirty="0" smtClean="0"/>
              <a:t>Should a few “bad apples” preclude military trial of civilians for every State?</a:t>
            </a:r>
          </a:p>
          <a:p>
            <a:r>
              <a:rPr lang="en-US" dirty="0" smtClean="0"/>
              <a:t>Which military offenses should apply to civilians?</a:t>
            </a:r>
          </a:p>
          <a:p>
            <a:pPr lvl="1"/>
            <a:r>
              <a:rPr lang="en-US" dirty="0" smtClean="0"/>
              <a:t>Military offenses</a:t>
            </a:r>
          </a:p>
          <a:p>
            <a:pPr lvl="1"/>
            <a:r>
              <a:rPr lang="en-US" dirty="0" smtClean="0"/>
              <a:t>Human rights offenses</a:t>
            </a:r>
          </a:p>
          <a:p>
            <a:r>
              <a:rPr lang="en-US" i="1" dirty="0" smtClean="0"/>
              <a:t>If</a:t>
            </a:r>
            <a:r>
              <a:rPr lang="en-US" dirty="0" smtClean="0"/>
              <a:t> there is a nexus or service-connection requirement for military justice generally, how should it apply to the prosecution of civilians in military courts?</a:t>
            </a:r>
          </a:p>
          <a:p>
            <a:pPr lvl="1"/>
            <a:r>
              <a:rPr lang="en-US" dirty="0" smtClean="0"/>
              <a:t>Free speech issues</a:t>
            </a:r>
          </a:p>
          <a:p>
            <a:r>
              <a:rPr lang="en-US" dirty="0" smtClean="0"/>
              <a:t>Application of summary trials or </a:t>
            </a:r>
            <a:r>
              <a:rPr lang="en-US" dirty="0" err="1" smtClean="0"/>
              <a:t>nonjudicial</a:t>
            </a:r>
            <a:r>
              <a:rPr lang="en-US" dirty="0" smtClean="0"/>
              <a:t> punishments to civilians</a:t>
            </a:r>
          </a:p>
          <a:p>
            <a:r>
              <a:rPr lang="en-US" dirty="0" smtClean="0"/>
              <a:t>Should jury membership and right to counsel be different when the accused is a civilian?</a:t>
            </a:r>
          </a:p>
          <a:p>
            <a:r>
              <a:rPr lang="en-US" dirty="0" smtClean="0"/>
              <a:t>Geneva Conventions provisions for military trials (GPW art. 84, GCIV art. 66)</a:t>
            </a:r>
          </a:p>
          <a:p>
            <a:endParaRPr lang="en-US" dirty="0" smtClean="0"/>
          </a:p>
        </p:txBody>
      </p:sp>
    </p:spTree>
    <p:extLst>
      <p:ext uri="{BB962C8B-B14F-4D97-AF65-F5344CB8AC3E}">
        <p14:creationId xmlns:p14="http://schemas.microsoft.com/office/powerpoint/2010/main" val="406191188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descr="Geo III 1771 Zoffany.jpg"/>
          <p:cNvPicPr>
            <a:picLocks noGrp="1" noChangeAspect="1"/>
          </p:cNvPicPr>
          <p:nvPr>
            <p:ph idx="1"/>
          </p:nvPr>
        </p:nvPicPr>
        <p:blipFill>
          <a:blip r:embed="rId2">
            <a:extLst>
              <a:ext uri="{28A0092B-C50C-407E-A947-70E740481C1C}">
                <a14:useLocalDpi xmlns:a14="http://schemas.microsoft.com/office/drawing/2010/main" val="0"/>
              </a:ext>
            </a:extLst>
          </a:blip>
          <a:srcRect t="10292" b="10292"/>
          <a:stretch>
            <a:fillRect/>
          </a:stretch>
        </p:blipFill>
        <p:spPr/>
      </p:pic>
    </p:spTree>
    <p:extLst>
      <p:ext uri="{BB962C8B-B14F-4D97-AF65-F5344CB8AC3E}">
        <p14:creationId xmlns:p14="http://schemas.microsoft.com/office/powerpoint/2010/main" val="18009391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 2014 Eugene R. Fidell. All rights reserved.</a:t>
            </a:r>
            <a:endParaRPr lang="en-US" dirty="0"/>
          </a:p>
        </p:txBody>
      </p:sp>
    </p:spTree>
    <p:extLst>
      <p:ext uri="{BB962C8B-B14F-4D97-AF65-F5344CB8AC3E}">
        <p14:creationId xmlns:p14="http://schemas.microsoft.com/office/powerpoint/2010/main" val="36249048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a:t>
            </a:r>
            <a:br>
              <a:rPr lang="en-US" dirty="0" smtClean="0"/>
            </a:br>
            <a:r>
              <a:rPr lang="en-US" dirty="0" smtClean="0"/>
              <a:t>military justice</a:t>
            </a:r>
            <a:endParaRPr lang="en-US" dirty="0"/>
          </a:p>
        </p:txBody>
      </p:sp>
      <p:sp>
        <p:nvSpPr>
          <p:cNvPr id="3" name="Content Placeholder 2"/>
          <p:cNvSpPr>
            <a:spLocks noGrp="1"/>
          </p:cNvSpPr>
          <p:nvPr>
            <p:ph idx="1"/>
          </p:nvPr>
        </p:nvSpPr>
        <p:spPr/>
        <p:txBody>
          <a:bodyPr/>
          <a:lstStyle/>
          <a:p>
            <a:r>
              <a:rPr lang="en-US" dirty="0" smtClean="0"/>
              <a:t>Advance national security by ensuring discipline</a:t>
            </a:r>
          </a:p>
          <a:p>
            <a:r>
              <a:rPr lang="en-US" dirty="0" smtClean="0"/>
              <a:t>Punish and deter crime -- </a:t>
            </a:r>
            <a:r>
              <a:rPr lang="en-US" i="1" dirty="0" smtClean="0"/>
              <a:t>fairly</a:t>
            </a:r>
          </a:p>
          <a:p>
            <a:r>
              <a:rPr lang="en-US" dirty="0"/>
              <a:t>Respect human rights</a:t>
            </a:r>
          </a:p>
          <a:p>
            <a:r>
              <a:rPr lang="en-US" dirty="0"/>
              <a:t>Support democratic institutions</a:t>
            </a:r>
          </a:p>
          <a:p>
            <a:r>
              <a:rPr lang="en-US" dirty="0"/>
              <a:t>Minimize military-civil friction</a:t>
            </a:r>
          </a:p>
          <a:p>
            <a:r>
              <a:rPr lang="en-US" dirty="0"/>
              <a:t>Engage and maintain public confidence</a:t>
            </a:r>
          </a:p>
          <a:p>
            <a:r>
              <a:rPr lang="en-US" dirty="0" smtClean="0"/>
              <a:t>Encourage recruitment and retention of personnel</a:t>
            </a:r>
          </a:p>
        </p:txBody>
      </p:sp>
    </p:spTree>
    <p:extLst>
      <p:ext uri="{BB962C8B-B14F-4D97-AF65-F5344CB8AC3E}">
        <p14:creationId xmlns:p14="http://schemas.microsoft.com/office/powerpoint/2010/main" val="42779270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confidence</a:t>
            </a:r>
            <a:br>
              <a:rPr lang="en-US" dirty="0" smtClean="0"/>
            </a:br>
            <a:r>
              <a:rPr lang="en-US" dirty="0" smtClean="0"/>
              <a:t>(who </a:t>
            </a:r>
            <a:r>
              <a:rPr lang="en-US" i="1" dirty="0" smtClean="0"/>
              <a:t>is</a:t>
            </a:r>
            <a:r>
              <a:rPr lang="en-US" dirty="0" smtClean="0"/>
              <a:t> the public?)</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Voters</a:t>
            </a:r>
          </a:p>
          <a:p>
            <a:r>
              <a:rPr lang="en-US" dirty="0" smtClean="0"/>
              <a:t>Military personnel, including commanders</a:t>
            </a:r>
          </a:p>
          <a:p>
            <a:r>
              <a:rPr lang="en-US" dirty="0" smtClean="0"/>
              <a:t>Parents of conscripts or potential volunteers</a:t>
            </a:r>
          </a:p>
          <a:p>
            <a:r>
              <a:rPr lang="en-US" dirty="0" smtClean="0"/>
              <a:t>Legal profession and scholarly community</a:t>
            </a:r>
          </a:p>
          <a:p>
            <a:r>
              <a:rPr lang="en-US" dirty="0" smtClean="0"/>
              <a:t>Legislature</a:t>
            </a:r>
          </a:p>
          <a:p>
            <a:r>
              <a:rPr lang="en-US" dirty="0" smtClean="0"/>
              <a:t>Executive branch</a:t>
            </a:r>
          </a:p>
          <a:p>
            <a:r>
              <a:rPr lang="en-US" dirty="0" smtClean="0"/>
              <a:t>Civilian courts (Constitutional Court)</a:t>
            </a:r>
          </a:p>
          <a:p>
            <a:r>
              <a:rPr lang="en-US" dirty="0" smtClean="0"/>
              <a:t>UN Human Rights Council and Committee</a:t>
            </a:r>
          </a:p>
          <a:p>
            <a:r>
              <a:rPr lang="en-US" dirty="0" smtClean="0"/>
              <a:t>Regional human rights treaty bodies</a:t>
            </a:r>
          </a:p>
          <a:p>
            <a:r>
              <a:rPr lang="en-US" dirty="0" smtClean="0"/>
              <a:t>Foreign governments and citizens</a:t>
            </a:r>
            <a:endParaRPr lang="en-US" dirty="0"/>
          </a:p>
        </p:txBody>
      </p:sp>
    </p:spTree>
    <p:extLst>
      <p:ext uri="{BB962C8B-B14F-4D97-AF65-F5344CB8AC3E}">
        <p14:creationId xmlns:p14="http://schemas.microsoft.com/office/powerpoint/2010/main" val="263595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jurisdiction</a:t>
            </a:r>
            <a:endParaRPr lang="en-US" dirty="0"/>
          </a:p>
        </p:txBody>
      </p:sp>
      <p:sp>
        <p:nvSpPr>
          <p:cNvPr id="3" name="Content Placeholder 2"/>
          <p:cNvSpPr>
            <a:spLocks noGrp="1"/>
          </p:cNvSpPr>
          <p:nvPr>
            <p:ph idx="1"/>
          </p:nvPr>
        </p:nvSpPr>
        <p:spPr/>
        <p:txBody>
          <a:bodyPr/>
          <a:lstStyle/>
          <a:p>
            <a:r>
              <a:rPr lang="en-US" dirty="0" smtClean="0"/>
              <a:t>Over the force</a:t>
            </a:r>
          </a:p>
          <a:p>
            <a:r>
              <a:rPr lang="en-US" dirty="0"/>
              <a:t>Over the person</a:t>
            </a:r>
          </a:p>
          <a:p>
            <a:r>
              <a:rPr lang="en-US" dirty="0" smtClean="0"/>
              <a:t>Over the offense</a:t>
            </a:r>
          </a:p>
          <a:p>
            <a:r>
              <a:rPr lang="en-US" dirty="0" smtClean="0"/>
              <a:t>Resolution of jurisdictional disputes</a:t>
            </a:r>
          </a:p>
          <a:p>
            <a:r>
              <a:rPr lang="en-US" dirty="0" smtClean="0"/>
              <a:t>Does the scope of one aspect of jurisdiction affect the scope of other aspects? </a:t>
            </a:r>
            <a:r>
              <a:rPr lang="en-US" i="1" dirty="0" smtClean="0"/>
              <a:t>I.e</a:t>
            </a:r>
            <a:r>
              <a:rPr lang="en-US" dirty="0" smtClean="0"/>
              <a:t>., are they interactive?</a:t>
            </a:r>
            <a:endParaRPr lang="en-US" dirty="0"/>
          </a:p>
        </p:txBody>
      </p:sp>
    </p:spTree>
    <p:extLst>
      <p:ext uri="{BB962C8B-B14F-4D97-AF65-F5344CB8AC3E}">
        <p14:creationId xmlns:p14="http://schemas.microsoft.com/office/powerpoint/2010/main" val="37199757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 over the force</a:t>
            </a:r>
            <a:endParaRPr lang="en-US" dirty="0"/>
          </a:p>
        </p:txBody>
      </p:sp>
      <p:sp>
        <p:nvSpPr>
          <p:cNvPr id="3" name="Content Placeholder 2"/>
          <p:cNvSpPr>
            <a:spLocks noGrp="1"/>
          </p:cNvSpPr>
          <p:nvPr>
            <p:ph idx="1"/>
          </p:nvPr>
        </p:nvSpPr>
        <p:spPr/>
        <p:txBody>
          <a:bodyPr/>
          <a:lstStyle/>
          <a:p>
            <a:r>
              <a:rPr lang="en-US" dirty="0" smtClean="0"/>
              <a:t>Regular and reserve forces</a:t>
            </a:r>
          </a:p>
          <a:p>
            <a:r>
              <a:rPr lang="en-US" dirty="0" smtClean="0"/>
              <a:t>Police and gendarmeries</a:t>
            </a:r>
          </a:p>
          <a:p>
            <a:r>
              <a:rPr lang="en-US" dirty="0" smtClean="0"/>
              <a:t>Border and Coast Guards</a:t>
            </a:r>
          </a:p>
          <a:p>
            <a:r>
              <a:rPr lang="en-US" dirty="0" smtClean="0"/>
              <a:t>Firefighters</a:t>
            </a:r>
            <a:endParaRPr lang="en-US" dirty="0"/>
          </a:p>
        </p:txBody>
      </p:sp>
    </p:spTree>
    <p:extLst>
      <p:ext uri="{BB962C8B-B14F-4D97-AF65-F5344CB8AC3E}">
        <p14:creationId xmlns:p14="http://schemas.microsoft.com/office/powerpoint/2010/main" val="28482473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Active duty personnel</a:t>
            </a:r>
          </a:p>
          <a:p>
            <a:pPr lvl="1"/>
            <a:r>
              <a:rPr lang="en-US" dirty="0" smtClean="0"/>
              <a:t>Before enlistment</a:t>
            </a:r>
          </a:p>
          <a:p>
            <a:pPr lvl="1"/>
            <a:r>
              <a:rPr lang="en-US" dirty="0" smtClean="0"/>
              <a:t>After enlistment</a:t>
            </a:r>
          </a:p>
          <a:p>
            <a:r>
              <a:rPr lang="en-US" dirty="0" smtClean="0"/>
              <a:t>Reservists</a:t>
            </a:r>
          </a:p>
          <a:p>
            <a:r>
              <a:rPr lang="en-US" dirty="0" smtClean="0"/>
              <a:t>Former soldiers (retired, recently discharged)</a:t>
            </a:r>
          </a:p>
          <a:p>
            <a:r>
              <a:rPr lang="en-US" dirty="0" smtClean="0"/>
              <a:t>Civilians (conscription-resisters, government employees and contractors, military dependents, persons with no relation to the military)</a:t>
            </a:r>
          </a:p>
          <a:p>
            <a:pPr lvl="1"/>
            <a:r>
              <a:rPr lang="en-US" dirty="0" smtClean="0"/>
              <a:t>Rarely (exceptional cases, with strict standards, </a:t>
            </a:r>
            <a:r>
              <a:rPr lang="en-US" i="1" dirty="0" smtClean="0"/>
              <a:t>Martin v. United Kingdom</a:t>
            </a:r>
            <a:r>
              <a:rPr lang="en-US" dirty="0" smtClean="0"/>
              <a:t>)</a:t>
            </a:r>
          </a:p>
          <a:p>
            <a:pPr lvl="1"/>
            <a:r>
              <a:rPr lang="en-US" dirty="0" smtClean="0"/>
              <a:t>Never (</a:t>
            </a:r>
            <a:r>
              <a:rPr lang="en-US" dirty="0" err="1" smtClean="0"/>
              <a:t>Salvioli</a:t>
            </a:r>
            <a:r>
              <a:rPr lang="en-US" dirty="0" smtClean="0"/>
              <a:t> and Rivas Posada partial dissent in </a:t>
            </a:r>
            <a:r>
              <a:rPr lang="en-US" i="1" dirty="0" err="1"/>
              <a:t>M</a:t>
            </a:r>
            <a:r>
              <a:rPr lang="en-US" i="1" dirty="0" err="1" smtClean="0"/>
              <a:t>usaev</a:t>
            </a:r>
            <a:r>
              <a:rPr lang="en-US" i="1" dirty="0" smtClean="0"/>
              <a:t> v. Uzbekistan</a:t>
            </a:r>
            <a:r>
              <a:rPr lang="en-US" dirty="0" smtClean="0"/>
              <a:t>)</a:t>
            </a:r>
            <a:endParaRPr lang="en-US" dirty="0"/>
          </a:p>
        </p:txBody>
      </p:sp>
    </p:spTree>
    <p:extLst>
      <p:ext uri="{BB962C8B-B14F-4D97-AF65-F5344CB8AC3E}">
        <p14:creationId xmlns:p14="http://schemas.microsoft.com/office/powerpoint/2010/main" val="35635212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approaches</a:t>
            </a:r>
            <a:br>
              <a:rPr lang="en-US" dirty="0" smtClean="0"/>
            </a:br>
            <a:r>
              <a:rPr lang="en-US" dirty="0" smtClean="0"/>
              <a:t>and potential tests</a:t>
            </a:r>
            <a:endParaRPr lang="en-US" dirty="0"/>
          </a:p>
        </p:txBody>
      </p:sp>
      <p:sp>
        <p:nvSpPr>
          <p:cNvPr id="3" name="Content Placeholder 2"/>
          <p:cNvSpPr>
            <a:spLocks noGrp="1"/>
          </p:cNvSpPr>
          <p:nvPr>
            <p:ph idx="1"/>
          </p:nvPr>
        </p:nvSpPr>
        <p:spPr/>
        <p:txBody>
          <a:bodyPr/>
          <a:lstStyle/>
          <a:p>
            <a:r>
              <a:rPr lang="en-US" dirty="0"/>
              <a:t>Basic approaches</a:t>
            </a:r>
          </a:p>
          <a:p>
            <a:pPr lvl="1"/>
            <a:r>
              <a:rPr lang="en-US" dirty="0"/>
              <a:t>Statutory categorical dividing lines</a:t>
            </a:r>
          </a:p>
          <a:p>
            <a:pPr lvl="1"/>
            <a:r>
              <a:rPr lang="en-US" i="1" dirty="0"/>
              <a:t>Ad hoc</a:t>
            </a:r>
            <a:r>
              <a:rPr lang="en-US" dirty="0"/>
              <a:t>, case-specific</a:t>
            </a:r>
          </a:p>
          <a:p>
            <a:r>
              <a:rPr lang="en-US" dirty="0"/>
              <a:t>Potential tests</a:t>
            </a:r>
          </a:p>
          <a:p>
            <a:pPr lvl="1"/>
            <a:r>
              <a:rPr lang="en-US" dirty="0"/>
              <a:t>Abuse of process</a:t>
            </a:r>
          </a:p>
          <a:p>
            <a:pPr lvl="1"/>
            <a:r>
              <a:rPr lang="en-US" dirty="0"/>
              <a:t>Proportionality</a:t>
            </a:r>
          </a:p>
          <a:p>
            <a:pPr lvl="1"/>
            <a:r>
              <a:rPr lang="en-US" dirty="0"/>
              <a:t>Availability of a civilian forum</a:t>
            </a:r>
          </a:p>
          <a:p>
            <a:pPr lvl="2"/>
            <a:r>
              <a:rPr lang="en-US" i="1" dirty="0"/>
              <a:t>United States v. Ali</a:t>
            </a:r>
          </a:p>
          <a:p>
            <a:pPr lvl="2"/>
            <a:r>
              <a:rPr lang="en-US" i="1" dirty="0"/>
              <a:t>R. v. </a:t>
            </a:r>
            <a:r>
              <a:rPr lang="en-US" i="1" dirty="0" err="1"/>
              <a:t>Wehmeier</a:t>
            </a:r>
            <a:endParaRPr lang="en-US" i="1" dirty="0"/>
          </a:p>
          <a:p>
            <a:pPr lvl="2"/>
            <a:r>
              <a:rPr lang="en-US" i="1" dirty="0"/>
              <a:t>R. v. Martin</a:t>
            </a:r>
          </a:p>
          <a:p>
            <a:endParaRPr lang="en-US" dirty="0"/>
          </a:p>
        </p:txBody>
      </p:sp>
    </p:spTree>
    <p:extLst>
      <p:ext uri="{BB962C8B-B14F-4D97-AF65-F5344CB8AC3E}">
        <p14:creationId xmlns:p14="http://schemas.microsoft.com/office/powerpoint/2010/main" val="116167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Geographical and systemic patterns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Common law countries</a:t>
            </a:r>
          </a:p>
          <a:p>
            <a:pPr lvl="1"/>
            <a:r>
              <a:rPr lang="en-US" dirty="0" smtClean="0"/>
              <a:t>United States</a:t>
            </a:r>
          </a:p>
          <a:p>
            <a:pPr lvl="1"/>
            <a:r>
              <a:rPr lang="en-US" dirty="0" smtClean="0"/>
              <a:t>United Kingdom</a:t>
            </a:r>
          </a:p>
          <a:p>
            <a:pPr lvl="1"/>
            <a:r>
              <a:rPr lang="en-US" dirty="0" smtClean="0"/>
              <a:t>Canada</a:t>
            </a:r>
          </a:p>
          <a:p>
            <a:r>
              <a:rPr lang="en-US" dirty="0" smtClean="0"/>
              <a:t>Latin America</a:t>
            </a:r>
          </a:p>
          <a:p>
            <a:r>
              <a:rPr lang="en-US" dirty="0" smtClean="0"/>
              <a:t>Middle East</a:t>
            </a:r>
          </a:p>
          <a:p>
            <a:pPr lvl="1"/>
            <a:r>
              <a:rPr lang="en-US" dirty="0" smtClean="0"/>
              <a:t>Egypt</a:t>
            </a:r>
          </a:p>
          <a:p>
            <a:pPr lvl="1"/>
            <a:r>
              <a:rPr lang="en-US" dirty="0" smtClean="0"/>
              <a:t>Lebanon</a:t>
            </a:r>
          </a:p>
          <a:p>
            <a:pPr lvl="1"/>
            <a:r>
              <a:rPr lang="en-US" dirty="0" smtClean="0"/>
              <a:t>Morocco (until this year)</a:t>
            </a:r>
          </a:p>
          <a:p>
            <a:r>
              <a:rPr lang="en-US" dirty="0" smtClean="0"/>
              <a:t>Sub-Saharan Africa</a:t>
            </a:r>
          </a:p>
          <a:p>
            <a:endParaRPr lang="en-US" dirty="0"/>
          </a:p>
        </p:txBody>
      </p:sp>
    </p:spTree>
    <p:extLst>
      <p:ext uri="{BB962C8B-B14F-4D97-AF65-F5344CB8AC3E}">
        <p14:creationId xmlns:p14="http://schemas.microsoft.com/office/powerpoint/2010/main" val="33990197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Martin v. UK</a:t>
            </a:r>
            <a:endParaRPr lang="en-US" dirty="0"/>
          </a:p>
        </p:txBody>
      </p:sp>
      <p:sp>
        <p:nvSpPr>
          <p:cNvPr id="3" name="Content Placeholder 2"/>
          <p:cNvSpPr>
            <a:spLocks noGrp="1"/>
          </p:cNvSpPr>
          <p:nvPr>
            <p:ph idx="1"/>
          </p:nvPr>
        </p:nvSpPr>
        <p:spPr/>
        <p:txBody>
          <a:bodyPr>
            <a:normAutofit fontScale="55000" lnSpcReduction="20000"/>
          </a:bodyPr>
          <a:lstStyle/>
          <a:p>
            <a:pPr marL="0" indent="0" algn="just">
              <a:buNone/>
            </a:pPr>
            <a:r>
              <a:rPr lang="en-US" dirty="0" smtClean="0">
                <a:effectLst/>
                <a:latin typeface="Century Schoolbook"/>
                <a:cs typeface="Century Schoolbook"/>
              </a:rPr>
              <a:t>44</a:t>
            </a:r>
            <a:r>
              <a:rPr lang="en-US" dirty="0">
                <a:effectLst/>
                <a:latin typeface="Century Schoolbook"/>
                <a:cs typeface="Century Schoolbook"/>
              </a:rPr>
              <a:t>.  </a:t>
            </a:r>
            <a:r>
              <a:rPr lang="en-US" dirty="0" smtClean="0">
                <a:effectLst/>
                <a:latin typeface="Century Schoolbook"/>
                <a:cs typeface="Century Schoolbook"/>
              </a:rPr>
              <a:t>. . .While </a:t>
            </a:r>
            <a:r>
              <a:rPr lang="en-US" dirty="0">
                <a:effectLst/>
                <a:latin typeface="Century Schoolbook"/>
                <a:cs typeface="Century Schoolbook"/>
              </a:rPr>
              <a:t>it cannot be contended that the Convention absolutely excludes the jurisdiction of military courts to try cases in which civilians are implicated, the existence of such jurisdiction should be subjected to particularly careful scrutiny, since </a:t>
            </a:r>
            <a:r>
              <a:rPr lang="en-US" dirty="0">
                <a:solidFill>
                  <a:srgbClr val="FFFF00"/>
                </a:solidFill>
                <a:effectLst/>
                <a:latin typeface="Century Schoolbook"/>
                <a:cs typeface="Century Schoolbook"/>
              </a:rPr>
              <a:t>only in very exceptional circumstances </a:t>
            </a:r>
            <a:r>
              <a:rPr lang="en-US" dirty="0">
                <a:effectLst/>
                <a:latin typeface="Century Schoolbook"/>
                <a:cs typeface="Century Schoolbook"/>
              </a:rPr>
              <a:t>could the determination of criminal charges against civilians in such courts be held to be compatible with Article </a:t>
            </a:r>
            <a:r>
              <a:rPr lang="en-US" dirty="0" smtClean="0">
                <a:effectLst/>
                <a:latin typeface="Century Schoolbook"/>
                <a:cs typeface="Century Schoolbook"/>
              </a:rPr>
              <a:t>6. . . . </a:t>
            </a:r>
            <a:r>
              <a:rPr lang="en-US" dirty="0">
                <a:effectLst/>
                <a:latin typeface="Century Schoolbook"/>
                <a:cs typeface="Century Schoolbook"/>
              </a:rPr>
              <a:t>The power of military criminal justice should not extend to civilians unless there are </a:t>
            </a:r>
            <a:r>
              <a:rPr lang="en-US" dirty="0">
                <a:solidFill>
                  <a:srgbClr val="FFFF00"/>
                </a:solidFill>
                <a:effectLst/>
                <a:latin typeface="Century Schoolbook"/>
                <a:cs typeface="Century Schoolbook"/>
              </a:rPr>
              <a:t>compelling reasons</a:t>
            </a:r>
            <a:r>
              <a:rPr lang="en-US" dirty="0">
                <a:effectLst/>
                <a:latin typeface="Century Schoolbook"/>
                <a:cs typeface="Century Schoolbook"/>
              </a:rPr>
              <a:t> justifying such a situation, and if so only </a:t>
            </a:r>
            <a:r>
              <a:rPr lang="en-US" dirty="0">
                <a:solidFill>
                  <a:srgbClr val="FFFF00"/>
                </a:solidFill>
                <a:effectLst/>
                <a:latin typeface="Century Schoolbook"/>
                <a:cs typeface="Century Schoolbook"/>
              </a:rPr>
              <a:t>on a clear and foreseeable legal basis</a:t>
            </a:r>
            <a:r>
              <a:rPr lang="en-US" dirty="0">
                <a:effectLst/>
                <a:latin typeface="Century Schoolbook"/>
                <a:cs typeface="Century Schoolbook"/>
              </a:rPr>
              <a:t>. The existence of such reasons must be </a:t>
            </a:r>
            <a:r>
              <a:rPr lang="en-US" dirty="0">
                <a:solidFill>
                  <a:srgbClr val="FFFF00"/>
                </a:solidFill>
                <a:effectLst/>
                <a:latin typeface="Century Schoolbook"/>
                <a:cs typeface="Century Schoolbook"/>
              </a:rPr>
              <a:t>substantiated in each specific case</a:t>
            </a:r>
            <a:r>
              <a:rPr lang="en-US" dirty="0">
                <a:effectLst/>
                <a:latin typeface="Century Schoolbook"/>
                <a:cs typeface="Century Schoolbook"/>
              </a:rPr>
              <a:t>. It is not sufficient for the national legislation to allocate certain categories of offence to military courts </a:t>
            </a:r>
            <a:r>
              <a:rPr lang="en-US" i="1" dirty="0">
                <a:effectLst/>
                <a:latin typeface="Century Schoolbook"/>
                <a:cs typeface="Century Schoolbook"/>
              </a:rPr>
              <a:t>in </a:t>
            </a:r>
            <a:r>
              <a:rPr lang="en-US" i="1" dirty="0" err="1" smtClean="0">
                <a:effectLst/>
                <a:latin typeface="Century Schoolbook"/>
                <a:cs typeface="Century Schoolbook"/>
              </a:rPr>
              <a:t>abstracto</a:t>
            </a:r>
            <a:r>
              <a:rPr lang="en-US" dirty="0" smtClean="0">
                <a:effectLst/>
                <a:latin typeface="Century Schoolbook"/>
                <a:cs typeface="Century Schoolbook"/>
              </a:rPr>
              <a:t>. . . .</a:t>
            </a:r>
            <a:endParaRPr lang="en-US" dirty="0">
              <a:effectLst/>
              <a:latin typeface="Century Schoolbook"/>
              <a:cs typeface="Century Schoolbook"/>
            </a:endParaRPr>
          </a:p>
          <a:p>
            <a:pPr marL="0" indent="0" algn="just">
              <a:buNone/>
            </a:pPr>
            <a:r>
              <a:rPr lang="en-US" dirty="0">
                <a:effectLst/>
                <a:latin typeface="Century Schoolbook"/>
                <a:cs typeface="Century Schoolbook"/>
              </a:rPr>
              <a:t>45.  In the present case, the power to try the applicant by court-martial had a clear and foreseeable legal basis, namely section 209(2) of the 1955 </a:t>
            </a:r>
            <a:r>
              <a:rPr lang="en-US" dirty="0" smtClean="0">
                <a:effectLst/>
                <a:latin typeface="Century Schoolbook"/>
                <a:cs typeface="Century Schoolbook"/>
              </a:rPr>
              <a:t>Act. . . . </a:t>
            </a:r>
            <a:r>
              <a:rPr lang="en-US" dirty="0">
                <a:effectLst/>
                <a:latin typeface="Century Schoolbook"/>
                <a:cs typeface="Century Schoolbook"/>
              </a:rPr>
              <a:t>Together with the Judge Advocate at first instance and the Court Martial Appeal Court, the House of Lords examined in detail whether such proceedings would be fair and appropriate, and found, generally, that the law permitting for the civilian members of a military entourage stationed abroad to be tried by court-martial was of utility. Moreover, the House of Lords found that in the applicant’s particular case there were sound practical reasons militating, at the time the Director of Public Prosecutions made his decision, in </a:t>
            </a:r>
            <a:r>
              <a:rPr lang="en-US" dirty="0" err="1">
                <a:effectLst/>
                <a:latin typeface="Century Schoolbook"/>
                <a:cs typeface="Century Schoolbook"/>
              </a:rPr>
              <a:t>favour</a:t>
            </a:r>
            <a:r>
              <a:rPr lang="en-US" dirty="0">
                <a:effectLst/>
                <a:latin typeface="Century Schoolbook"/>
                <a:cs typeface="Century Schoolbook"/>
              </a:rPr>
              <a:t> of his trial by court-martial in </a:t>
            </a:r>
            <a:r>
              <a:rPr lang="en-US" dirty="0" smtClean="0">
                <a:effectLst/>
                <a:latin typeface="Century Schoolbook"/>
                <a:cs typeface="Century Schoolbook"/>
              </a:rPr>
              <a:t>Germany. . . .</a:t>
            </a:r>
            <a:r>
              <a:rPr lang="en-US" dirty="0">
                <a:effectLst/>
                <a:latin typeface="Century Schoolbook"/>
                <a:cs typeface="Century Schoolbook"/>
              </a:rPr>
              <a:t> While the Court has considerable doubts whether</a:t>
            </a:r>
            <a:r>
              <a:rPr lang="en-US" b="1" dirty="0">
                <a:effectLst/>
                <a:latin typeface="Century Schoolbook"/>
                <a:cs typeface="Century Schoolbook"/>
              </a:rPr>
              <a:t> </a:t>
            </a:r>
            <a:r>
              <a:rPr lang="en-US" dirty="0">
                <a:effectLst/>
                <a:latin typeface="Century Schoolbook"/>
                <a:cs typeface="Century Schoolbook"/>
              </a:rPr>
              <a:t>such considerations were sufficiently “compelling” to justify the trial of a civilian before a military tribunal, it </a:t>
            </a:r>
            <a:r>
              <a:rPr lang="en-US" dirty="0" smtClean="0">
                <a:effectLst/>
                <a:latin typeface="Century Schoolbook"/>
                <a:cs typeface="Century Schoolbook"/>
              </a:rPr>
              <a:t>is not </a:t>
            </a:r>
            <a:r>
              <a:rPr lang="en-US" dirty="0">
                <a:effectLst/>
                <a:latin typeface="Century Schoolbook"/>
                <a:cs typeface="Century Schoolbook"/>
              </a:rPr>
              <a:t>necessary for it finally to decide the </a:t>
            </a:r>
            <a:r>
              <a:rPr lang="en-US" dirty="0" smtClean="0">
                <a:effectLst/>
                <a:latin typeface="Century Schoolbook"/>
                <a:cs typeface="Century Schoolbook"/>
              </a:rPr>
              <a:t>point . . . .</a:t>
            </a:r>
            <a:r>
              <a:rPr lang="en-US" b="1" dirty="0">
                <a:effectLst/>
              </a:rPr>
              <a:t> </a:t>
            </a:r>
            <a:endParaRPr lang="en-US" dirty="0">
              <a:effectLst/>
            </a:endParaRPr>
          </a:p>
        </p:txBody>
      </p:sp>
    </p:spTree>
    <p:extLst>
      <p:ext uri="{BB962C8B-B14F-4D97-AF65-F5344CB8AC3E}">
        <p14:creationId xmlns:p14="http://schemas.microsoft.com/office/powerpoint/2010/main" val="146845504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9D116B5-7872-42D4-9321-661F0B4C9452}"/>
</file>

<file path=customXml/itemProps2.xml><?xml version="1.0" encoding="utf-8"?>
<ds:datastoreItem xmlns:ds="http://schemas.openxmlformats.org/officeDocument/2006/customXml" ds:itemID="{150FE846-D211-4B74-96F7-DFEC6955564C}"/>
</file>

<file path=customXml/itemProps3.xml><?xml version="1.0" encoding="utf-8"?>
<ds:datastoreItem xmlns:ds="http://schemas.openxmlformats.org/officeDocument/2006/customXml" ds:itemID="{AE4BDF36-B164-4A43-A22E-BF04184446BE}"/>
</file>

<file path=docProps/app.xml><?xml version="1.0" encoding="utf-8"?>
<Properties xmlns="http://schemas.openxmlformats.org/officeDocument/2006/extended-properties" xmlns:vt="http://schemas.openxmlformats.org/officeDocument/2006/docPropsVTypes">
  <Template>Precedent.thmx</Template>
  <TotalTime>1595</TotalTime>
  <Words>1251</Words>
  <Application>Microsoft Macintosh PowerPoint</Application>
  <PresentationFormat>On-screen Show (4:3)</PresentationFormat>
  <Paragraphs>105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Precedent</vt:lpstr>
      <vt:lpstr> personal jurisdiction of military courts </vt:lpstr>
      <vt:lpstr>goals of military justice</vt:lpstr>
      <vt:lpstr>public confidence (who is the public?)</vt:lpstr>
      <vt:lpstr>Types of jurisdiction</vt:lpstr>
      <vt:lpstr>Jurisdiction over the force</vt:lpstr>
      <vt:lpstr>WHO?</vt:lpstr>
      <vt:lpstr>Basic approaches and potential tests</vt:lpstr>
      <vt:lpstr>Geographical and systemic patterns</vt:lpstr>
      <vt:lpstr>Martin v. UK</vt:lpstr>
      <vt:lpstr>R. v. wehmeier</vt:lpstr>
      <vt:lpstr>ICCPR Art. 14(1)</vt:lpstr>
      <vt:lpstr>General comment 32</vt:lpstr>
      <vt:lpstr>The Musaev dissent</vt:lpstr>
      <vt:lpstr>Resolution of Jurisdictional issues</vt:lpstr>
      <vt:lpstr>Additional issues</vt:lpstr>
      <vt:lpstr>Questions?</vt:lpstr>
      <vt:lpstr>PowerPoint Presentation</vt:lpstr>
    </vt:vector>
  </TitlesOfParts>
  <Company>Yale Law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Issues in Contemporary global military justice by Eugene Fidell</dc:title>
  <dc:creator>Eugene Fidell</dc:creator>
  <cp:lastModifiedBy>Eugene Fidell</cp:lastModifiedBy>
  <cp:revision>47</cp:revision>
  <dcterms:created xsi:type="dcterms:W3CDTF">2014-10-29T13:36:16Z</dcterms:created>
  <dcterms:modified xsi:type="dcterms:W3CDTF">2014-11-18T18:27:04Z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2589000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