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5" r:id="rId3"/>
    <p:sldId id="296" r:id="rId4"/>
    <p:sldId id="300" r:id="rId5"/>
    <p:sldId id="285" r:id="rId6"/>
    <p:sldId id="297" r:id="rId7"/>
    <p:sldId id="272" r:id="rId8"/>
    <p:sldId id="287" r:id="rId9"/>
    <p:sldId id="288" r:id="rId10"/>
    <p:sldId id="289" r:id="rId11"/>
    <p:sldId id="292" r:id="rId12"/>
    <p:sldId id="298" r:id="rId13"/>
    <p:sldId id="290" r:id="rId14"/>
    <p:sldId id="293" r:id="rId15"/>
    <p:sldId id="299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60C30"/>
    <a:srgbClr val="F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8321" autoAdjust="0"/>
  </p:normalViewPr>
  <p:slideViewPr>
    <p:cSldViewPr>
      <p:cViewPr varScale="1">
        <p:scale>
          <a:sx n="77" d="100"/>
          <a:sy n="77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34" Type="http://schemas.openxmlformats.org/officeDocument/2006/relationships/customXml" Target="../customXml/item2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1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printerSettings" Target="printerSettings/printerSettings1.bin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3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EB4B720-2BB1-445C-90F6-AC5EFD6E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96B6D93-48E5-4318-831C-7A87951B8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0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297F4878-B9BF-4830-B97B-FB3590174F68}" type="slidenum">
              <a:rPr lang="en-AU" sz="1200" smtClean="0"/>
              <a:pPr/>
              <a:t>1</a:t>
            </a:fld>
            <a:endParaRPr lang="en-AU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218954A7-BC64-458B-8358-936F67531F7D}" type="slidenum">
              <a:rPr lang="en-AU" sz="1200" smtClean="0"/>
              <a:pPr/>
              <a:t>16</a:t>
            </a:fld>
            <a:endParaRPr lang="en-AU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427538" y="981075"/>
            <a:ext cx="38830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r" eaLnBrk="0" hangingPunct="0">
              <a:lnSpc>
                <a:spcPts val="3700"/>
              </a:lnSpc>
              <a:defRPr/>
            </a:pPr>
            <a:r>
              <a:rPr lang="en-AU" sz="2600" b="1">
                <a:solidFill>
                  <a:schemeClr val="bg1"/>
                </a:solidFill>
                <a:cs typeface="+mn-cs"/>
              </a:rPr>
              <a:t>Speaker Name</a:t>
            </a:r>
          </a:p>
          <a:p>
            <a:pPr algn="r" eaLnBrk="0" hangingPunct="0">
              <a:lnSpc>
                <a:spcPts val="3700"/>
              </a:lnSpc>
              <a:defRPr/>
            </a:pPr>
            <a:r>
              <a:rPr lang="en-AU" sz="2600">
                <a:solidFill>
                  <a:schemeClr val="bg1"/>
                </a:solidFill>
                <a:cs typeface="+mn-cs"/>
              </a:rPr>
              <a:t>Speaker Title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61263" y="2020888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r" eaLnBrk="0" hangingPunct="0">
              <a:defRPr/>
            </a:pPr>
            <a:r>
              <a:rPr lang="en-AU" sz="2000">
                <a:solidFill>
                  <a:srgbClr val="00FFFF"/>
                </a:solidFill>
                <a:cs typeface="+mn-cs"/>
              </a:rPr>
              <a:t>Date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946525"/>
            <a:ext cx="7086600" cy="2362200"/>
          </a:xfrm>
        </p:spPr>
        <p:txBody>
          <a:bodyPr/>
          <a:lstStyle>
            <a:lvl1pPr>
              <a:defRPr sz="42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9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08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4550" y="2057400"/>
            <a:ext cx="16954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57400"/>
            <a:ext cx="49339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1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471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7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460750"/>
            <a:ext cx="471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886200"/>
            <a:ext cx="3314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3886200"/>
            <a:ext cx="3314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21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843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0318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90080"/>
            <a:ext cx="3898776" cy="3519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2150318"/>
            <a:ext cx="38874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790080"/>
            <a:ext cx="3887415" cy="3519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42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23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247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6247"/>
            <a:ext cx="4741366" cy="55650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8297"/>
            <a:ext cx="3008313" cy="44030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78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46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81075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809875"/>
            <a:ext cx="71897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First level bullet point</a:t>
            </a:r>
          </a:p>
          <a:p>
            <a:pPr lvl="1"/>
            <a:r>
              <a:rPr lang="en-AU" smtClean="0"/>
              <a:t>Second level bullet point</a:t>
            </a:r>
          </a:p>
          <a:p>
            <a:pPr lvl="2"/>
            <a:r>
              <a:rPr lang="en-AU" smtClean="0"/>
              <a:t>Third level bullet point</a:t>
            </a:r>
          </a:p>
          <a:p>
            <a:pPr lvl="3"/>
            <a:r>
              <a:rPr lang="en-AU" smtClean="0"/>
              <a:t>Fourth level bullet point</a:t>
            </a:r>
          </a:p>
          <a:p>
            <a:pPr lvl="4"/>
            <a:r>
              <a:rPr lang="en-AU" smtClean="0"/>
              <a:t>Fifth level bullet point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9" r:id="rId3"/>
    <p:sldLayoutId id="214748373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3635896" y="981075"/>
            <a:ext cx="4674667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ts val="3700"/>
              </a:lnSpc>
            </a:pPr>
            <a:r>
              <a:rPr lang="en-AU" sz="2600" b="1" dirty="0" smtClean="0">
                <a:solidFill>
                  <a:schemeClr val="bg1"/>
                </a:solidFill>
              </a:rPr>
              <a:t>Professor Gillian Triggs</a:t>
            </a:r>
            <a:endParaRPr lang="en-AU" sz="2600" b="1" dirty="0">
              <a:solidFill>
                <a:schemeClr val="bg1"/>
              </a:solidFill>
            </a:endParaRPr>
          </a:p>
          <a:p>
            <a:pPr algn="r">
              <a:lnSpc>
                <a:spcPts val="3700"/>
              </a:lnSpc>
            </a:pPr>
            <a:r>
              <a:rPr lang="en-AU" sz="2600" dirty="0" smtClean="0">
                <a:solidFill>
                  <a:schemeClr val="bg1"/>
                </a:solidFill>
              </a:rPr>
              <a:t>President</a:t>
            </a:r>
            <a:endParaRPr lang="en-AU" sz="2600" dirty="0">
              <a:solidFill>
                <a:schemeClr val="bg1"/>
              </a:solidFill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5994135" y="2020888"/>
            <a:ext cx="2292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AU" sz="2000" dirty="0" smtClean="0">
                <a:solidFill>
                  <a:srgbClr val="00FFFF"/>
                </a:solidFill>
              </a:rPr>
              <a:t>2 September 2014</a:t>
            </a:r>
            <a:endParaRPr lang="en-AU" sz="2000" dirty="0">
              <a:solidFill>
                <a:srgbClr val="00FFFF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41" y="3573016"/>
            <a:ext cx="8743123" cy="2375669"/>
          </a:xfrm>
        </p:spPr>
        <p:txBody>
          <a:bodyPr/>
          <a:lstStyle/>
          <a:p>
            <a:r>
              <a:rPr lang="en-AU" sz="4000" i="1" dirty="0" smtClean="0"/>
              <a:t/>
            </a:r>
            <a:br>
              <a:rPr lang="en-AU" sz="4000" i="1" dirty="0" smtClean="0"/>
            </a:br>
            <a:r>
              <a:rPr lang="en-AU" sz="3600" dirty="0" smtClean="0"/>
              <a:t>Immigration detention in Australia &amp; the right to challenge the lawfulness of detention</a:t>
            </a:r>
            <a:r>
              <a:rPr lang="en-AU" sz="3800" dirty="0" smtClean="0"/>
              <a:t/>
            </a:r>
            <a:br>
              <a:rPr lang="en-AU" sz="3800" dirty="0" smtClean="0"/>
            </a:br>
            <a:r>
              <a:rPr lang="en-AU" sz="3200" b="0" i="1" dirty="0" smtClean="0"/>
              <a:t>UN Working Group on Arbitrary Detention</a:t>
            </a:r>
            <a:endParaRPr lang="en-US" sz="3200" b="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Act (</a:t>
            </a:r>
            <a:r>
              <a:rPr lang="en-US" dirty="0" err="1" smtClean="0"/>
              <a:t>Cth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3,600 in mandatory ‘closed’ detention on Australian mainland and Christmas </a:t>
            </a:r>
            <a:r>
              <a:rPr lang="en-US" dirty="0" err="1" smtClean="0"/>
              <a:t>lsland</a:t>
            </a:r>
            <a:endParaRPr lang="en-US" dirty="0" smtClean="0"/>
          </a:p>
          <a:p>
            <a:r>
              <a:rPr lang="en-US" dirty="0" smtClean="0"/>
              <a:t>2,500 on Manus Island, PNG and Nauru</a:t>
            </a:r>
          </a:p>
          <a:p>
            <a:r>
              <a:rPr lang="en-US" dirty="0"/>
              <a:t>7</a:t>
            </a:r>
            <a:r>
              <a:rPr lang="en-US" dirty="0" smtClean="0"/>
              <a:t>00 children currently detained, most for well over a year, no education on Christmas island until last month; those arriving after 19 July 2013 “never to be settled in Australia”</a:t>
            </a:r>
          </a:p>
          <a:p>
            <a:r>
              <a:rPr lang="en-US" dirty="0" smtClean="0"/>
              <a:t>No assessment of refugee status: 33,000 in legal black hole no visas or settlement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9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Habeas Corpus: in effect suspended for asylum seekers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Court approved administrative detention </a:t>
            </a:r>
            <a:r>
              <a:rPr lang="en-US" dirty="0" err="1" smtClean="0"/>
              <a:t>eg</a:t>
            </a:r>
            <a:r>
              <a:rPr lang="en-US" dirty="0" smtClean="0"/>
              <a:t>: mandatory detention of asylum seekers arriving by boat without visas</a:t>
            </a:r>
          </a:p>
          <a:p>
            <a:r>
              <a:rPr lang="en-US" dirty="0" smtClean="0"/>
              <a:t>Few legal hooks for appeal to Courts in absence of a Charter of Rights and unambiguous laws</a:t>
            </a:r>
          </a:p>
          <a:p>
            <a:r>
              <a:rPr lang="en-US" dirty="0"/>
              <a:t>No access to judicial review for negative security </a:t>
            </a:r>
            <a:r>
              <a:rPr lang="en-US" dirty="0" smtClean="0"/>
              <a:t>assessments; findings Human Rights Committee that this is arbitrary detention/cruel punishment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2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Detainees </a:t>
            </a:r>
            <a:r>
              <a:rPr lang="en-US" dirty="0" smtClean="0"/>
              <a:t>on remote islands no </a:t>
            </a:r>
            <a:r>
              <a:rPr lang="en-US" dirty="0"/>
              <a:t>practical access to </a:t>
            </a:r>
            <a:r>
              <a:rPr lang="en-US" dirty="0" smtClean="0"/>
              <a:t>lawyers- four </a:t>
            </a:r>
            <a:r>
              <a:rPr lang="en-US" dirty="0"/>
              <a:t>hours flight from </a:t>
            </a:r>
            <a:r>
              <a:rPr lang="en-US" dirty="0" smtClean="0"/>
              <a:t>Australia</a:t>
            </a:r>
          </a:p>
          <a:p>
            <a:r>
              <a:rPr lang="en-US" dirty="0" smtClean="0"/>
              <a:t>No charge or trial by judicial courts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 Human Rights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Mandate to assess ‘acts and practices’ of the Commonwealth </a:t>
            </a:r>
          </a:p>
          <a:p>
            <a:r>
              <a:rPr lang="en-US" dirty="0" smtClean="0"/>
              <a:t>Benchmarks for “human rights” are ICCPR, CROC, and other Declarations </a:t>
            </a:r>
          </a:p>
          <a:p>
            <a:r>
              <a:rPr lang="en-US" dirty="0" smtClean="0"/>
              <a:t>But…not legislated part of Australian law, except re Sex, Race and Disability</a:t>
            </a:r>
          </a:p>
          <a:p>
            <a:r>
              <a:rPr lang="en-US" dirty="0" smtClean="0"/>
              <a:t>Disconnect between Australian law and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273911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AHRC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36912"/>
            <a:ext cx="7992888" cy="3498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Methodology</a:t>
            </a:r>
          </a:p>
          <a:p>
            <a:r>
              <a:rPr lang="en-US" dirty="0" smtClean="0"/>
              <a:t>Team visits to detention centers-medical experts, pediatricians </a:t>
            </a:r>
          </a:p>
          <a:p>
            <a:r>
              <a:rPr lang="en-US" dirty="0" smtClean="0"/>
              <a:t>Data: 500 interviews of 1500 detainees, 250 submissions</a:t>
            </a:r>
          </a:p>
          <a:p>
            <a:r>
              <a:rPr lang="en-US" dirty="0" smtClean="0"/>
              <a:t>4 public hearings, including Minister of Immigration</a:t>
            </a:r>
          </a:p>
          <a:p>
            <a:r>
              <a:rPr lang="en-US" dirty="0" smtClean="0"/>
              <a:t>Power to compel information from service suppliers and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9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AHRC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to Parliament October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6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71347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1921"/>
            <a:ext cx="5328592" cy="60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1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2698"/>
            <a:ext cx="7592882" cy="506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3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1" y="1196752"/>
            <a:ext cx="768085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8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on Arbitrary Detention-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law reasonably well developed and articulated re Art 9(4)</a:t>
            </a:r>
          </a:p>
          <a:p>
            <a:r>
              <a:rPr lang="en-US" dirty="0" smtClean="0"/>
              <a:t>Right to challenge detention not well integrated in domestic law</a:t>
            </a:r>
          </a:p>
          <a:p>
            <a:r>
              <a:rPr lang="en-US" dirty="0"/>
              <a:t>P</a:t>
            </a:r>
            <a:r>
              <a:rPr lang="en-US" dirty="0" smtClean="0"/>
              <a:t>ractical barriers impede ability to challenge lawfulness of detention</a:t>
            </a:r>
          </a:p>
          <a:p>
            <a:r>
              <a:rPr lang="en-US" dirty="0" smtClean="0"/>
              <a:t>What role can national human rights institutions play?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073249" cy="524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3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0" y="1268760"/>
            <a:ext cx="8021137" cy="47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5" y="1196752"/>
            <a:ext cx="8071403" cy="484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7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0501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9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222"/>
            <a:ext cx="6768752" cy="59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2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1075"/>
            <a:ext cx="8054280" cy="1143000"/>
          </a:xfrm>
        </p:spPr>
        <p:txBody>
          <a:bodyPr/>
          <a:lstStyle/>
          <a:p>
            <a:r>
              <a:rPr lang="en-US" dirty="0" smtClean="0"/>
              <a:t>National Human Rights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nique link between governments, civil society, and UN</a:t>
            </a:r>
          </a:p>
          <a:p>
            <a:r>
              <a:rPr lang="en-US" dirty="0" smtClean="0"/>
              <a:t>Capacity to act within the UN system</a:t>
            </a:r>
          </a:p>
          <a:p>
            <a:r>
              <a:rPr lang="en-US" dirty="0" smtClean="0"/>
              <a:t>Independence under UN </a:t>
            </a:r>
            <a:r>
              <a:rPr lang="en-US" i="1" dirty="0" smtClean="0"/>
              <a:t>Paris Principles</a:t>
            </a:r>
          </a:p>
          <a:p>
            <a:r>
              <a:rPr lang="en-US" dirty="0" smtClean="0"/>
              <a:t>Advocacy-can “speak truth to power”</a:t>
            </a:r>
          </a:p>
          <a:p>
            <a:r>
              <a:rPr lang="en-US" dirty="0" smtClean="0"/>
              <a:t>Provide access to justice through complaints function ( AHRC:18-20,000 inquiries and complaints a year, 70% conciliated)</a:t>
            </a:r>
          </a:p>
          <a:p>
            <a:r>
              <a:rPr lang="en-US" dirty="0" smtClean="0"/>
              <a:t>Conduct formal inquiries with compulsion powers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AHRC Human </a:t>
            </a:r>
            <a:r>
              <a:rPr lang="en-AU" dirty="0"/>
              <a:t>rights standards </a:t>
            </a:r>
            <a:r>
              <a:rPr lang="en-AU" dirty="0" smtClean="0"/>
              <a:t>for immigration detention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736304" cy="3816424"/>
          </a:xfrm>
        </p:spPr>
      </p:pic>
      <p:sp>
        <p:nvSpPr>
          <p:cNvPr id="6" name="Rectangle 5"/>
          <p:cNvSpPr/>
          <p:nvPr/>
        </p:nvSpPr>
        <p:spPr>
          <a:xfrm>
            <a:off x="762539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Sets out </a:t>
            </a:r>
            <a:r>
              <a:rPr lang="en-AU" dirty="0"/>
              <a:t>benchmarks for the humane treatment of people held in immigration detention </a:t>
            </a:r>
          </a:p>
        </p:txBody>
      </p:sp>
    </p:spTree>
    <p:extLst>
      <p:ext uri="{BB962C8B-B14F-4D97-AF65-F5344CB8AC3E}">
        <p14:creationId xmlns:p14="http://schemas.microsoft.com/office/powerpoint/2010/main" val="36569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Inquiry into Children in Immigration Detention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08920"/>
            <a:ext cx="28670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7981"/>
            <a:ext cx="4291125" cy="35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5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AHRC Inquiry into Children in Immigration Detention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risks in holding Inquiry</a:t>
            </a:r>
          </a:p>
          <a:p>
            <a:r>
              <a:rPr lang="en-US" dirty="0" smtClean="0"/>
              <a:t>Media is </a:t>
            </a:r>
            <a:r>
              <a:rPr lang="en-US" dirty="0"/>
              <a:t>vital but potentially risky to impartiality and independence</a:t>
            </a:r>
          </a:p>
          <a:p>
            <a:pPr marL="0" indent="0">
              <a:buNone/>
            </a:pPr>
            <a:r>
              <a:rPr lang="en-US" dirty="0" smtClean="0"/>
              <a:t>Past inquiries: </a:t>
            </a:r>
          </a:p>
          <a:p>
            <a:r>
              <a:rPr lang="en-US" dirty="0" smtClean="0"/>
              <a:t>2004 - Last Resort: </a:t>
            </a:r>
            <a:r>
              <a:rPr lang="en-AU" dirty="0"/>
              <a:t>National Inquiry into Children in Immigration </a:t>
            </a:r>
            <a:r>
              <a:rPr lang="en-AU" dirty="0" smtClean="0"/>
              <a:t>Detention</a:t>
            </a:r>
          </a:p>
          <a:p>
            <a:r>
              <a:rPr lang="en-US" dirty="0" smtClean="0"/>
              <a:t>2012 -  </a:t>
            </a:r>
            <a:r>
              <a:rPr lang="en-AU" dirty="0"/>
              <a:t>Age assessment in people smuggling cases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576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dirty="0" smtClean="0"/>
              <a:t>Older children draw conceptual pieces – the world as it should be and the world in detention</a:t>
            </a:r>
            <a:endParaRPr lang="en-AU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843312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78" y="1628800"/>
            <a:ext cx="3480136" cy="401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2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1075"/>
            <a:ext cx="7910264" cy="1143000"/>
          </a:xfrm>
        </p:spPr>
        <p:txBody>
          <a:bodyPr/>
          <a:lstStyle/>
          <a:p>
            <a:r>
              <a:rPr lang="en-US" dirty="0" smtClean="0"/>
              <a:t>Australia’s “</a:t>
            </a:r>
            <a:r>
              <a:rPr lang="en-US" dirty="0" err="1" smtClean="0"/>
              <a:t>exceptionalist</a:t>
            </a:r>
            <a:r>
              <a:rPr lang="en-US" dirty="0" smtClean="0"/>
              <a:t>” protection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express Constitutional protections of fundamental freedoms (religion, right to vote)</a:t>
            </a:r>
          </a:p>
          <a:p>
            <a:r>
              <a:rPr lang="en-US" dirty="0" smtClean="0"/>
              <a:t>No Charter of Human </a:t>
            </a:r>
            <a:r>
              <a:rPr lang="en-US" dirty="0"/>
              <a:t>R</a:t>
            </a:r>
            <a:r>
              <a:rPr lang="en-US" dirty="0" smtClean="0"/>
              <a:t>ights -only common law country without one</a:t>
            </a:r>
          </a:p>
          <a:p>
            <a:r>
              <a:rPr lang="en-US" dirty="0" smtClean="0"/>
              <a:t>No regional human rights regime to develop jurisprudence</a:t>
            </a:r>
          </a:p>
          <a:p>
            <a:r>
              <a:rPr lang="en-US" dirty="0" smtClean="0"/>
              <a:t>Australia party to almost all human rights treaties</a:t>
            </a:r>
          </a:p>
          <a:p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egislation on Race, Sex, Disability,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2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protects human rights in diverse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Judiciary, common law and principles of statutory interpretation </a:t>
            </a:r>
            <a:r>
              <a:rPr lang="en-US" dirty="0" err="1" smtClean="0"/>
              <a:t>eg</a:t>
            </a:r>
            <a:r>
              <a:rPr lang="en-US" dirty="0" smtClean="0"/>
              <a:t>: presumption that Parliament does not intend to breach international law</a:t>
            </a:r>
          </a:p>
          <a:p>
            <a:r>
              <a:rPr lang="en-US" dirty="0" smtClean="0"/>
              <a:t>But, fatal flaw, legislation ‘trumps’ common law if law is clear and unambiguous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i="1" dirty="0" smtClean="0"/>
              <a:t>Migration Act</a:t>
            </a:r>
          </a:p>
          <a:p>
            <a:r>
              <a:rPr lang="en-US" dirty="0" smtClean="0"/>
              <a:t>Administrative law: natural justice and due process</a:t>
            </a:r>
          </a:p>
          <a:p>
            <a:r>
              <a:rPr lang="en-US" dirty="0" smtClean="0"/>
              <a:t>Parliamentary scrutiny for human rights</a:t>
            </a:r>
          </a:p>
          <a:p>
            <a:r>
              <a:rPr lang="en-US" dirty="0" smtClean="0"/>
              <a:t>Australian </a:t>
            </a:r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/>
              <a:t>R</a:t>
            </a:r>
            <a:r>
              <a:rPr lang="en-US" dirty="0" smtClean="0"/>
              <a:t>ights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51705"/>
      </p:ext>
    </p:extLst>
  </p:cSld>
  <p:clrMapOvr>
    <a:masterClrMapping/>
  </p:clrMapOvr>
</p:sld>
</file>

<file path=ppt/theme/theme1.xml><?xml version="1.0" encoding="utf-8"?>
<a:theme xmlns:a="http://schemas.openxmlformats.org/drawingml/2006/main" name="Commission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D4DC8-EF57-4274-BD50-5C669B588AF8}"/>
</file>

<file path=customXml/itemProps2.xml><?xml version="1.0" encoding="utf-8"?>
<ds:datastoreItem xmlns:ds="http://schemas.openxmlformats.org/officeDocument/2006/customXml" ds:itemID="{949BF463-D715-4373-A44C-C9033D6CAB61}"/>
</file>

<file path=customXml/itemProps3.xml><?xml version="1.0" encoding="utf-8"?>
<ds:datastoreItem xmlns:ds="http://schemas.openxmlformats.org/officeDocument/2006/customXml" ds:itemID="{4A25802E-16CC-48FD-A026-9D3B0DC8B0B0}"/>
</file>

<file path=docProps/app.xml><?xml version="1.0" encoding="utf-8"?>
<Properties xmlns="http://schemas.openxmlformats.org/officeDocument/2006/extended-properties" xmlns:vt="http://schemas.openxmlformats.org/officeDocument/2006/docPropsVTypes">
  <Template>Commission Presentation</Template>
  <TotalTime>1140</TotalTime>
  <Words>600</Words>
  <Application>Microsoft Macintosh PowerPoint</Application>
  <PresentationFormat>On-screen Show (4:3)</PresentationFormat>
  <Paragraphs>65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Commission Presentation</vt:lpstr>
      <vt:lpstr> Immigration detention in Australia &amp; the right to challenge the lawfulness of detention UN Working Group on Arbitrary Detention</vt:lpstr>
      <vt:lpstr>Working Group on Arbitrary Detention- Day 1</vt:lpstr>
      <vt:lpstr>National Human Rights Institutions</vt:lpstr>
      <vt:lpstr>AHRC Human rights standards for immigration detention</vt:lpstr>
      <vt:lpstr>National Inquiry into Children in Immigration Detention</vt:lpstr>
      <vt:lpstr>AHRC Inquiry into Children in Immigration Detention 2014</vt:lpstr>
      <vt:lpstr>Older children draw conceptual pieces – the world as it should be and the world in detention</vt:lpstr>
      <vt:lpstr>Australia’s “exceptionalist” protection of human rights</vt:lpstr>
      <vt:lpstr>Australia protects human rights in diverse ways</vt:lpstr>
      <vt:lpstr>Migration Act (Cth)</vt:lpstr>
      <vt:lpstr>Habeas Corpus: in effect suspended for asylum seekers</vt:lpstr>
      <vt:lpstr>PowerPoint Presentation</vt:lpstr>
      <vt:lpstr>Australian Human Rights Commission</vt:lpstr>
      <vt:lpstr>AHRC Inquiry</vt:lpstr>
      <vt:lpstr>AHRC Inquiry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Human Rights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Sarah McGrath</dc:creator>
  <cp:lastModifiedBy>Sulini Sarugaser Hug</cp:lastModifiedBy>
  <cp:revision>55</cp:revision>
  <dcterms:created xsi:type="dcterms:W3CDTF">2013-08-07T05:31:43Z</dcterms:created>
  <dcterms:modified xsi:type="dcterms:W3CDTF">2014-09-04T06:18:17Z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2537400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