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0.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1.xml" ContentType="application/vnd.openxmlformats-officedocument.presentationml.slide+xml"/>
  <Override PartName="/ppt/slides/slide37.xml" ContentType="application/vnd.openxmlformats-officedocument.presentationml.slide+xml"/>
  <Override PartName="/ppt/slides/slide35.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9.xml" ContentType="application/vnd.openxmlformats-officedocument.presentationml.notesSlide+xml"/>
  <Override PartName="/ppt/notesSlides/notesSlide15.xml" ContentType="application/vnd.openxmlformats-officedocument.presentationml.notesSlide+xml"/>
  <Override PartName="/ppt/notesSlides/notesSlide21.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20.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notesSlides/notesSlide28.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2.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 id="2147483655" r:id="rId2"/>
  </p:sldMasterIdLst>
  <p:notesMasterIdLst>
    <p:notesMasterId r:id="rId43"/>
  </p:notesMasterIdLst>
  <p:sldIdLst>
    <p:sldId id="256" r:id="rId3"/>
    <p:sldId id="257" r:id="rId4"/>
    <p:sldId id="259" r:id="rId5"/>
    <p:sldId id="258" r:id="rId6"/>
    <p:sldId id="260" r:id="rId7"/>
    <p:sldId id="261" r:id="rId8"/>
    <p:sldId id="262" r:id="rId9"/>
    <p:sldId id="293" r:id="rId10"/>
    <p:sldId id="264" r:id="rId11"/>
    <p:sldId id="294" r:id="rId12"/>
    <p:sldId id="265" r:id="rId13"/>
    <p:sldId id="266" r:id="rId14"/>
    <p:sldId id="295" r:id="rId15"/>
    <p:sldId id="267" r:id="rId16"/>
    <p:sldId id="296" r:id="rId17"/>
    <p:sldId id="297" r:id="rId18"/>
    <p:sldId id="268" r:id="rId19"/>
    <p:sldId id="270" r:id="rId20"/>
    <p:sldId id="271" r:id="rId21"/>
    <p:sldId id="272" r:id="rId22"/>
    <p:sldId id="273" r:id="rId23"/>
    <p:sldId id="292" r:id="rId24"/>
    <p:sldId id="274" r:id="rId25"/>
    <p:sldId id="275" r:id="rId26"/>
    <p:sldId id="276" r:id="rId27"/>
    <p:sldId id="277" r:id="rId28"/>
    <p:sldId id="278" r:id="rId29"/>
    <p:sldId id="281" r:id="rId30"/>
    <p:sldId id="279" r:id="rId31"/>
    <p:sldId id="280" r:id="rId32"/>
    <p:sldId id="282" r:id="rId33"/>
    <p:sldId id="283" r:id="rId34"/>
    <p:sldId id="284" r:id="rId35"/>
    <p:sldId id="285" r:id="rId36"/>
    <p:sldId id="286" r:id="rId37"/>
    <p:sldId id="287" r:id="rId38"/>
    <p:sldId id="288" r:id="rId39"/>
    <p:sldId id="289" r:id="rId40"/>
    <p:sldId id="290" r:id="rId41"/>
    <p:sldId id="291" r:id="rId4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196">
          <p15:clr>
            <a:srgbClr val="000000"/>
          </p15:clr>
        </p15:guide>
        <p15:guide id="2" pos="3988">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Victoria" initials="LV" lastIdx="4" clrIdx="0">
    <p:extLst>
      <p:ext uri="{19B8F6BF-5375-455C-9EA6-DF929625EA0E}">
        <p15:presenceInfo xmlns:p15="http://schemas.microsoft.com/office/powerpoint/2012/main" userId="S-1-5-21-3073366522-1976327825-2374869639-84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9B5C898-B2AD-403D-97B8-568B172AF6D0}">
  <a:tblStyle styleId="{19B5C898-B2AD-403D-97B8-568B172AF6D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9"/>
    <p:restoredTop sz="94719"/>
  </p:normalViewPr>
  <p:slideViewPr>
    <p:cSldViewPr snapToGrid="0">
      <p:cViewPr varScale="1">
        <p:scale>
          <a:sx n="65" d="100"/>
          <a:sy n="65" d="100"/>
        </p:scale>
        <p:origin x="354" y="66"/>
      </p:cViewPr>
      <p:guideLst>
        <p:guide orient="horz" pos="4196"/>
        <p:guide pos="398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customXml" Target="../customXml/item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g9da518b884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5250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da518b88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g9da518b884_0_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9cc4d0cb75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cc4d0cb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9cc4d0cb75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04828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g9cc4d0cb75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cc4d0cb7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g9cc4d0cb75_0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1448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9da518b884_0_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83197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9da518b884_0_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9da518b884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9bed16fd4b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9bed16fd4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9da518b884_0_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9da518b884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9da518b884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9da518b88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9acfbd8a87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g9acfbd8a87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da518b884_0_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da518b884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a42419d6f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a42419d6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ab540b8264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ab540b826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ab540b8264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ab540b826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9acfbd8a87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9acfbd8a8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9da518b884_0_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9da518b884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a8d9e6af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ga8d9e6af05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9acfbd8a87_0_1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9acfbd8a87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9acfbd8a87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g9acfbd8a87_0_1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9da518b884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9da518b88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9acfbd8a87_0_1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9acfbd8a87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9acfbd8a87_1_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9acfbd8a87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9acfbd8a87_1_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9acfbd8a87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9acfbd8a87_1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9acfbd8a87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9acfbd8a87_0_1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9acfbd8a87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a8d9e6af05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3" name="Google Shape;243;ga8d9e6af05_0_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9acfbd8a87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8" name="Google Shape;248;g9acfbd8a87_0_28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a42419d6f4_0_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a42419d6f4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a42419d6f4_0_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a42419d6f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9da518b884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9da518b88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9da518b884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9da518b88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9da518b884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9da518b88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9da518b884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9da518b88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9da518b884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9da518b88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3630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1" name="Google Shape;10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4"/>
        <p:cNvGrpSpPr/>
        <p:nvPr/>
      </p:nvGrpSpPr>
      <p:grpSpPr>
        <a:xfrm>
          <a:off x="0" y="0"/>
          <a:ext cx="0" cy="0"/>
          <a:chOff x="0" y="0"/>
          <a:chExt cx="0" cy="0"/>
        </a:xfrm>
      </p:grpSpPr>
      <p:sp>
        <p:nvSpPr>
          <p:cNvPr id="15" name="Google Shape;15;p2"/>
          <p:cNvSpPr txBox="1">
            <a:spLocks noGrp="1"/>
          </p:cNvSpPr>
          <p:nvPr>
            <p:ph type="ctrTitle"/>
          </p:nvPr>
        </p:nvSpPr>
        <p:spPr>
          <a:xfrm>
            <a:off x="723900" y="2041240"/>
            <a:ext cx="6590166" cy="1150263"/>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2800" b="1">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ubTitle" idx="1"/>
          </p:nvPr>
        </p:nvSpPr>
        <p:spPr>
          <a:xfrm>
            <a:off x="723900" y="4248607"/>
            <a:ext cx="6590166" cy="978756"/>
          </a:xfrm>
          <a:prstGeom prst="rect">
            <a:avLst/>
          </a:prstGeom>
          <a:noFill/>
          <a:ln>
            <a:noFill/>
          </a:ln>
        </p:spPr>
        <p:txBody>
          <a:bodyPr spcFirstLastPara="1" wrap="square" lIns="91425" tIns="45700" rIns="91425" bIns="45700" anchor="t" anchorCtr="0">
            <a:noAutofit/>
          </a:bodyPr>
          <a:lstStyle>
            <a:lvl1pPr lvl="0" algn="l">
              <a:spcBef>
                <a:spcPts val="400"/>
              </a:spcBef>
              <a:spcAft>
                <a:spcPts val="0"/>
              </a:spcAft>
              <a:buSzPts val="2000"/>
              <a:buNone/>
              <a:defRPr sz="2000" i="1">
                <a:solidFill>
                  <a:srgbClr val="FFFFFF"/>
                </a:solidFill>
              </a:defRPr>
            </a:lvl1pPr>
            <a:lvl2pPr lvl="1" algn="ctr">
              <a:spcBef>
                <a:spcPts val="480"/>
              </a:spcBef>
              <a:spcAft>
                <a:spcPts val="0"/>
              </a:spcAft>
              <a:buSzPts val="2400"/>
              <a:buNone/>
              <a:defRPr>
                <a:solidFill>
                  <a:srgbClr val="8D8D8D"/>
                </a:solidFill>
              </a:defRPr>
            </a:lvl2pPr>
            <a:lvl3pPr lvl="2" algn="ctr">
              <a:spcBef>
                <a:spcPts val="440"/>
              </a:spcBef>
              <a:spcAft>
                <a:spcPts val="0"/>
              </a:spcAft>
              <a:buSzPts val="2200"/>
              <a:buNone/>
              <a:defRPr>
                <a:solidFill>
                  <a:srgbClr val="8D8D8D"/>
                </a:solidFill>
              </a:defRPr>
            </a:lvl3pPr>
            <a:lvl4pPr lvl="3" algn="ctr">
              <a:spcBef>
                <a:spcPts val="400"/>
              </a:spcBef>
              <a:spcAft>
                <a:spcPts val="0"/>
              </a:spcAft>
              <a:buSzPts val="2000"/>
              <a:buNone/>
              <a:defRPr>
                <a:solidFill>
                  <a:srgbClr val="8D8D8D"/>
                </a:solidFill>
              </a:defRPr>
            </a:lvl4pPr>
            <a:lvl5pPr lvl="4" algn="ctr">
              <a:spcBef>
                <a:spcPts val="400"/>
              </a:spcBef>
              <a:spcAft>
                <a:spcPts val="0"/>
              </a:spcAft>
              <a:buSzPts val="2000"/>
              <a:buNone/>
              <a:defRPr>
                <a:solidFill>
                  <a:srgbClr val="8D8D8D"/>
                </a:solidFill>
              </a:defRPr>
            </a:lvl5pPr>
            <a:lvl6pPr lvl="5" algn="ctr">
              <a:spcBef>
                <a:spcPts val="400"/>
              </a:spcBef>
              <a:spcAft>
                <a:spcPts val="0"/>
              </a:spcAft>
              <a:buClr>
                <a:srgbClr val="8D8D8D"/>
              </a:buClr>
              <a:buSzPts val="2000"/>
              <a:buNone/>
              <a:defRPr>
                <a:solidFill>
                  <a:srgbClr val="8D8D8D"/>
                </a:solidFill>
              </a:defRPr>
            </a:lvl6pPr>
            <a:lvl7pPr lvl="6" algn="ctr">
              <a:spcBef>
                <a:spcPts val="400"/>
              </a:spcBef>
              <a:spcAft>
                <a:spcPts val="0"/>
              </a:spcAft>
              <a:buClr>
                <a:srgbClr val="8D8D8D"/>
              </a:buClr>
              <a:buSzPts val="2000"/>
              <a:buNone/>
              <a:defRPr>
                <a:solidFill>
                  <a:srgbClr val="8D8D8D"/>
                </a:solidFill>
              </a:defRPr>
            </a:lvl7pPr>
            <a:lvl8pPr lvl="7" algn="ctr">
              <a:spcBef>
                <a:spcPts val="400"/>
              </a:spcBef>
              <a:spcAft>
                <a:spcPts val="0"/>
              </a:spcAft>
              <a:buClr>
                <a:srgbClr val="8D8D8D"/>
              </a:buClr>
              <a:buSzPts val="2000"/>
              <a:buNone/>
              <a:defRPr>
                <a:solidFill>
                  <a:srgbClr val="8D8D8D"/>
                </a:solidFill>
              </a:defRPr>
            </a:lvl8pPr>
            <a:lvl9pPr lvl="8" algn="ctr">
              <a:spcBef>
                <a:spcPts val="400"/>
              </a:spcBef>
              <a:spcAft>
                <a:spcPts val="0"/>
              </a:spcAft>
              <a:buClr>
                <a:srgbClr val="8D8D8D"/>
              </a:buClr>
              <a:buSzPts val="2000"/>
              <a:buNone/>
              <a:defRPr>
                <a:solidFill>
                  <a:srgbClr val="8D8D8D"/>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4"/>
        <p:cNvGrpSpPr/>
        <p:nvPr/>
      </p:nvGrpSpPr>
      <p:grpSpPr>
        <a:xfrm>
          <a:off x="0" y="0"/>
          <a:ext cx="0" cy="0"/>
          <a:chOff x="0" y="0"/>
          <a:chExt cx="0" cy="0"/>
        </a:xfrm>
      </p:grpSpPr>
      <p:sp>
        <p:nvSpPr>
          <p:cNvPr id="25" name="Google Shape;25;p4"/>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4"/>
          <p:cNvSpPr txBox="1">
            <a:spLocks noGrp="1"/>
          </p:cNvSpPr>
          <p:nvPr>
            <p:ph type="body" idx="1"/>
          </p:nvPr>
        </p:nvSpPr>
        <p:spPr>
          <a:xfrm>
            <a:off x="740832" y="1498601"/>
            <a:ext cx="7567085" cy="4477698"/>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SzPts val="1800"/>
              <a:buChar char="▪"/>
              <a:defRPr/>
            </a:lvl1pPr>
            <a:lvl2pPr marL="914400" lvl="1" indent="-342900" algn="l">
              <a:spcBef>
                <a:spcPts val="360"/>
              </a:spcBef>
              <a:spcAft>
                <a:spcPts val="0"/>
              </a:spcAft>
              <a:buSzPts val="1800"/>
              <a:buChar char="▪"/>
              <a:defRPr/>
            </a:lvl2pPr>
            <a:lvl3pPr marL="1371600" lvl="2" indent="-342900" algn="l">
              <a:spcBef>
                <a:spcPts val="360"/>
              </a:spcBef>
              <a:spcAft>
                <a:spcPts val="0"/>
              </a:spcAft>
              <a:buSzPts val="180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7" name="Google Shape;27;p4"/>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29"/>
        <p:cNvGrpSpPr/>
        <p:nvPr/>
      </p:nvGrpSpPr>
      <p:grpSpPr>
        <a:xfrm>
          <a:off x="0" y="0"/>
          <a:ext cx="0" cy="0"/>
          <a:chOff x="0" y="0"/>
          <a:chExt cx="0" cy="0"/>
        </a:xfrm>
      </p:grpSpPr>
      <p:sp>
        <p:nvSpPr>
          <p:cNvPr id="30" name="Google Shape;30;p5"/>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5"/>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rgbClr val="0076C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rgbClr val="0076C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740832" y="1498600"/>
            <a:ext cx="3756556" cy="67627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000"/>
              <a:buNone/>
              <a:defRPr sz="20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740832" y="2174875"/>
            <a:ext cx="3756556" cy="3801423"/>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SzPts val="2000"/>
              <a:buChar char="▪"/>
              <a:defRPr sz="2000"/>
            </a:lvl1pPr>
            <a:lvl2pPr marL="914400" lvl="1" indent="-355600" algn="l">
              <a:spcBef>
                <a:spcPts val="400"/>
              </a:spcBef>
              <a:spcAft>
                <a:spcPts val="0"/>
              </a:spcAft>
              <a:buSzPts val="2000"/>
              <a:buChar char="▪"/>
              <a:defRPr sz="20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7"/>
          <p:cNvSpPr txBox="1">
            <a:spLocks noGrp="1"/>
          </p:cNvSpPr>
          <p:nvPr>
            <p:ph type="body" idx="3"/>
          </p:nvPr>
        </p:nvSpPr>
        <p:spPr>
          <a:xfrm>
            <a:off x="4645026" y="1498600"/>
            <a:ext cx="3662892" cy="67627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000"/>
              <a:buNone/>
              <a:defRPr sz="2000" b="1"/>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600"/>
              <a:buNone/>
              <a:defRPr sz="1600" b="1"/>
            </a:lvl4pPr>
            <a:lvl5pPr marL="2286000" lvl="4" indent="-228600" algn="l">
              <a:spcBef>
                <a:spcPts val="320"/>
              </a:spcBef>
              <a:spcAft>
                <a:spcPts val="0"/>
              </a:spcAft>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4645026" y="2174875"/>
            <a:ext cx="3662892" cy="3801423"/>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SzPts val="2000"/>
              <a:buChar char="▪"/>
              <a:defRPr sz="2000"/>
            </a:lvl1pPr>
            <a:lvl2pPr marL="914400" lvl="1" indent="-355600" algn="l">
              <a:spcBef>
                <a:spcPts val="400"/>
              </a:spcBef>
              <a:spcAft>
                <a:spcPts val="0"/>
              </a:spcAft>
              <a:buSzPts val="2000"/>
              <a:buChar char="▪"/>
              <a:defRPr sz="20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7"/>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44"/>
        <p:cNvGrpSpPr/>
        <p:nvPr/>
      </p:nvGrpSpPr>
      <p:grpSpPr>
        <a:xfrm>
          <a:off x="0" y="0"/>
          <a:ext cx="0" cy="0"/>
          <a:chOff x="0" y="0"/>
          <a:chExt cx="0" cy="0"/>
        </a:xfrm>
      </p:grpSpPr>
      <p:sp>
        <p:nvSpPr>
          <p:cNvPr id="45" name="Google Shape;45;p8"/>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solidFill>
                  <a:srgbClr val="0076C0"/>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8"/>
          <p:cNvSpPr txBox="1">
            <a:spLocks noGrp="1"/>
          </p:cNvSpPr>
          <p:nvPr>
            <p:ph type="body" idx="1"/>
          </p:nvPr>
        </p:nvSpPr>
        <p:spPr>
          <a:xfrm>
            <a:off x="740832" y="1498601"/>
            <a:ext cx="3754968" cy="447769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68300" algn="l">
              <a:spcBef>
                <a:spcPts val="440"/>
              </a:spcBef>
              <a:spcAft>
                <a:spcPts val="0"/>
              </a:spcAft>
              <a:buSzPts val="2200"/>
              <a:buChar char="▪"/>
              <a:defRPr sz="22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7" name="Google Shape;47;p8"/>
          <p:cNvSpPr txBox="1">
            <a:spLocks noGrp="1"/>
          </p:cNvSpPr>
          <p:nvPr>
            <p:ph type="body" idx="2"/>
          </p:nvPr>
        </p:nvSpPr>
        <p:spPr>
          <a:xfrm>
            <a:off x="4648200" y="1498601"/>
            <a:ext cx="3659717" cy="447769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SzPts val="2400"/>
              <a:buChar char="▪"/>
              <a:defRPr sz="2400"/>
            </a:lvl1pPr>
            <a:lvl2pPr marL="914400" lvl="1" indent="-368300" algn="l">
              <a:spcBef>
                <a:spcPts val="440"/>
              </a:spcBef>
              <a:spcAft>
                <a:spcPts val="0"/>
              </a:spcAft>
              <a:buSzPts val="2200"/>
              <a:buChar char="▪"/>
              <a:defRPr sz="2200"/>
            </a:lvl2pPr>
            <a:lvl3pPr marL="1371600" lvl="2" indent="-355600" algn="l">
              <a:spcBef>
                <a:spcPts val="400"/>
              </a:spcBef>
              <a:spcAft>
                <a:spcPts val="0"/>
              </a:spcAft>
              <a:buSzPts val="2000"/>
              <a:buChar char="▪"/>
              <a:defRPr sz="2000"/>
            </a:lvl3pPr>
            <a:lvl4pPr marL="1828800" lvl="3" indent="-355600" algn="l">
              <a:spcBef>
                <a:spcPts val="400"/>
              </a:spcBef>
              <a:spcAft>
                <a:spcPts val="0"/>
              </a:spcAft>
              <a:buSzPts val="2000"/>
              <a:buChar char="▪"/>
              <a:defRPr sz="2000"/>
            </a:lvl4pPr>
            <a:lvl5pPr marL="2286000" lvl="4" indent="-355600" algn="l">
              <a:spcBef>
                <a:spcPts val="400"/>
              </a:spcBef>
              <a:spcAft>
                <a:spcPts val="0"/>
              </a:spcAft>
              <a:buSzPts val="2000"/>
              <a:buChar char="▪"/>
              <a:defRPr sz="20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8" name="Google Shape;48;p8"/>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47474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5.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 descr="OHCHR_logo_EN_blue.png"/>
          <p:cNvPicPr preferRelativeResize="0"/>
          <p:nvPr/>
        </p:nvPicPr>
        <p:blipFill rotWithShape="1">
          <a:blip r:embed="rId3">
            <a:alphaModFix/>
          </a:blip>
          <a:srcRect/>
          <a:stretch/>
        </p:blipFill>
        <p:spPr>
          <a:xfrm>
            <a:off x="7099300" y="6018212"/>
            <a:ext cx="1825625" cy="660400"/>
          </a:xfrm>
          <a:prstGeom prst="rect">
            <a:avLst/>
          </a:prstGeom>
          <a:noFill/>
          <a:ln>
            <a:noFill/>
          </a:ln>
        </p:spPr>
      </p:pic>
      <p:pic>
        <p:nvPicPr>
          <p:cNvPr id="7" name="Google Shape;7;p1" descr="UN_logo.jpg"/>
          <p:cNvPicPr preferRelativeResize="0"/>
          <p:nvPr/>
        </p:nvPicPr>
        <p:blipFill rotWithShape="1">
          <a:blip r:embed="rId4">
            <a:alphaModFix/>
          </a:blip>
          <a:srcRect/>
          <a:stretch/>
        </p:blipFill>
        <p:spPr>
          <a:xfrm>
            <a:off x="6308725" y="6188075"/>
            <a:ext cx="574675" cy="573087"/>
          </a:xfrm>
          <a:prstGeom prst="rect">
            <a:avLst/>
          </a:prstGeom>
          <a:noFill/>
          <a:ln>
            <a:noFill/>
          </a:ln>
        </p:spPr>
      </p:pic>
      <p:cxnSp>
        <p:nvCxnSpPr>
          <p:cNvPr id="8" name="Google Shape;8;p1"/>
          <p:cNvCxnSpPr/>
          <p:nvPr/>
        </p:nvCxnSpPr>
        <p:spPr>
          <a:xfrm rot="5400000">
            <a:off x="258762" y="328612"/>
            <a:ext cx="658812" cy="1587"/>
          </a:xfrm>
          <a:prstGeom prst="straightConnector1">
            <a:avLst/>
          </a:prstGeom>
          <a:noFill/>
          <a:ln w="25400" cap="flat" cmpd="sng">
            <a:solidFill>
              <a:schemeClr val="dk2"/>
            </a:solidFill>
            <a:prstDash val="solid"/>
            <a:miter lim="800000"/>
            <a:headEnd type="none" w="med" len="med"/>
            <a:tailEnd type="none" w="med" len="med"/>
          </a:ln>
        </p:spPr>
      </p:cxnSp>
      <p:pic>
        <p:nvPicPr>
          <p:cNvPr id="9" name="Google Shape;9;p1">
            <a:extLst>
              <a:ext uri="{C183D7F6-B498-43B3-948B-1728B52AA6E4}">
                <adec:decorative xmlns:adec="http://schemas.microsoft.com/office/drawing/2017/decorative" xmlns="" val="1"/>
              </a:ext>
            </a:extLst>
          </p:cNvPr>
          <p:cNvPicPr preferRelativeResize="0"/>
          <p:nvPr/>
        </p:nvPicPr>
        <p:blipFill rotWithShape="1">
          <a:blip r:embed="rId5">
            <a:alphaModFix/>
          </a:blip>
          <a:srcRect/>
          <a:stretch/>
        </p:blipFill>
        <p:spPr>
          <a:xfrm>
            <a:off x="-6350" y="0"/>
            <a:ext cx="9155112" cy="6865937"/>
          </a:xfrm>
          <a:prstGeom prst="rect">
            <a:avLst/>
          </a:prstGeom>
          <a:noFill/>
          <a:ln>
            <a:noFill/>
          </a:ln>
        </p:spPr>
      </p:pic>
      <p:cxnSp>
        <p:nvCxnSpPr>
          <p:cNvPr id="10" name="Google Shape;10;p1"/>
          <p:cNvCxnSpPr/>
          <p:nvPr/>
        </p:nvCxnSpPr>
        <p:spPr>
          <a:xfrm rot="5400000">
            <a:off x="-849312" y="1438275"/>
            <a:ext cx="2874962" cy="1587"/>
          </a:xfrm>
          <a:prstGeom prst="straightConnector1">
            <a:avLst/>
          </a:prstGeom>
          <a:noFill/>
          <a:ln w="25400" cap="flat" cmpd="sng">
            <a:solidFill>
              <a:schemeClr val="lt1"/>
            </a:solidFill>
            <a:prstDash val="solid"/>
            <a:miter lim="800000"/>
            <a:headEnd type="none" w="med" len="med"/>
            <a:tailEnd type="none" w="med" len="med"/>
          </a:ln>
        </p:spPr>
      </p:cxnSp>
      <p:pic>
        <p:nvPicPr>
          <p:cNvPr id="11" name="Google Shape;11;p1">
            <a:extLst>
              <a:ext uri="{C183D7F6-B498-43B3-948B-1728B52AA6E4}">
                <adec:decorative xmlns:adec="http://schemas.microsoft.com/office/drawing/2017/decorative" xmlns="" val="1"/>
              </a:ext>
            </a:extLst>
          </p:cNvPr>
          <p:cNvPicPr preferRelativeResize="0"/>
          <p:nvPr/>
        </p:nvPicPr>
        <p:blipFill rotWithShape="1">
          <a:blip r:embed="rId6">
            <a:alphaModFix/>
          </a:blip>
          <a:srcRect/>
          <a:stretch/>
        </p:blipFill>
        <p:spPr>
          <a:xfrm>
            <a:off x="4278312" y="5413375"/>
            <a:ext cx="4140200" cy="1150937"/>
          </a:xfrm>
          <a:prstGeom prst="rect">
            <a:avLst/>
          </a:prstGeom>
          <a:noFill/>
          <a:ln>
            <a:noFill/>
          </a:ln>
        </p:spPr>
      </p:pic>
      <p:sp>
        <p:nvSpPr>
          <p:cNvPr id="12" name="Google Shape;12;p1"/>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6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6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6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6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6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2"/>
                </a:solidFill>
                <a:latin typeface="Arial"/>
                <a:ea typeface="Arial"/>
                <a:cs typeface="Arial"/>
                <a:sym typeface="Arial"/>
              </a:defRPr>
            </a:lvl9pPr>
          </a:lstStyle>
          <a:p>
            <a:endParaRPr/>
          </a:p>
        </p:txBody>
      </p:sp>
      <p:sp>
        <p:nvSpPr>
          <p:cNvPr id="13" name="Google Shape;13;p1"/>
          <p:cNvSpPr txBox="1">
            <a:spLocks noGrp="1"/>
          </p:cNvSpPr>
          <p:nvPr>
            <p:ph type="body" idx="1"/>
          </p:nvPr>
        </p:nvSpPr>
        <p:spPr>
          <a:xfrm>
            <a:off x="741362" y="1498600"/>
            <a:ext cx="7566025" cy="4421187"/>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dk2"/>
              </a:buClr>
              <a:buSzPts val="2600"/>
              <a:buFont typeface="Noto Sans Symbols"/>
              <a:buChar char="▪"/>
              <a:defRPr sz="26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2"/>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2"/>
              </a:buClr>
              <a:buSzPts val="2200"/>
              <a:buFont typeface="Noto Sans Symbols"/>
              <a:buChar char="▪"/>
              <a:defRPr sz="22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2600" b="1"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2600" b="1"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2600" b="1"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2600" b="1"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2600" b="1"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28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28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28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2800" b="0" i="0" u="none" strike="noStrike" cap="none">
                <a:solidFill>
                  <a:schemeClr val="dk2"/>
                </a:solidFill>
                <a:latin typeface="Arial"/>
                <a:ea typeface="Arial"/>
                <a:cs typeface="Arial"/>
                <a:sym typeface="Arial"/>
              </a:defRPr>
            </a:lvl9pPr>
          </a:lstStyle>
          <a:p>
            <a:endParaRPr/>
          </a:p>
        </p:txBody>
      </p:sp>
      <p:sp>
        <p:nvSpPr>
          <p:cNvPr id="19" name="Google Shape;19;p3"/>
          <p:cNvSpPr txBox="1">
            <a:spLocks noGrp="1"/>
          </p:cNvSpPr>
          <p:nvPr>
            <p:ph type="body" idx="1"/>
          </p:nvPr>
        </p:nvSpPr>
        <p:spPr>
          <a:xfrm>
            <a:off x="741362" y="1498600"/>
            <a:ext cx="7566025" cy="4421187"/>
          </a:xfrm>
          <a:prstGeom prst="rect">
            <a:avLst/>
          </a:prstGeom>
          <a:noFill/>
          <a:ln>
            <a:noFill/>
          </a:ln>
        </p:spPr>
        <p:txBody>
          <a:bodyPr spcFirstLastPara="1" wrap="square" lIns="91425" tIns="45700" rIns="91425" bIns="45700" anchor="t" anchorCtr="0">
            <a:noAutofit/>
          </a:bodyPr>
          <a:lstStyle>
            <a:lvl1pPr marL="457200" marR="0" lvl="0" indent="-393700" algn="l" rtl="0">
              <a:spcBef>
                <a:spcPts val="520"/>
              </a:spcBef>
              <a:spcAft>
                <a:spcPts val="0"/>
              </a:spcAft>
              <a:buClr>
                <a:schemeClr val="dk2"/>
              </a:buClr>
              <a:buSzPts val="2600"/>
              <a:buFont typeface="Noto Sans Symbols"/>
              <a:buChar char="▪"/>
              <a:defRPr sz="26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2"/>
              </a:buClr>
              <a:buSzPts val="2400"/>
              <a:buFont typeface="Noto Sans Symbols"/>
              <a:buChar char="▪"/>
              <a:defRPr sz="24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2"/>
              </a:buClr>
              <a:buSzPts val="2200"/>
              <a:buFont typeface="Noto Sans Symbols"/>
              <a:buChar char="▪"/>
              <a:defRPr sz="22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2"/>
              </a:buClr>
              <a:buSzPts val="2000"/>
              <a:buFont typeface="Noto Sans Symbols"/>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0" name="Google Shape;20;p3"/>
          <p:cNvSpPr txBox="1">
            <a:spLocks noGrp="1"/>
          </p:cNvSpPr>
          <p:nvPr>
            <p:ph type="dt" idx="10"/>
          </p:nvPr>
        </p:nvSpPr>
        <p:spPr>
          <a:xfrm>
            <a:off x="741362" y="6356350"/>
            <a:ext cx="1849437"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474747"/>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1" name="Google Shape;21;p3"/>
          <p:cNvSpPr txBox="1">
            <a:spLocks noGrp="1"/>
          </p:cNvSpPr>
          <p:nvPr>
            <p:ph type="ftr" idx="11"/>
          </p:nvPr>
        </p:nvSpPr>
        <p:spPr>
          <a:xfrm>
            <a:off x="2824162" y="6356350"/>
            <a:ext cx="32639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cxnSp>
        <p:nvCxnSpPr>
          <p:cNvPr id="22" name="Google Shape;22;p3"/>
          <p:cNvCxnSpPr/>
          <p:nvPr/>
        </p:nvCxnSpPr>
        <p:spPr>
          <a:xfrm rot="5400000">
            <a:off x="258762" y="328612"/>
            <a:ext cx="658812" cy="1587"/>
          </a:xfrm>
          <a:prstGeom prst="straightConnector1">
            <a:avLst/>
          </a:prstGeom>
          <a:noFill/>
          <a:ln w="25400" cap="flat" cmpd="sng">
            <a:solidFill>
              <a:schemeClr val="dk2"/>
            </a:solidFill>
            <a:prstDash val="solid"/>
            <a:miter lim="800000"/>
            <a:headEnd type="none" w="med" len="med"/>
            <a:tailEnd type="none" w="med" len="med"/>
          </a:ln>
        </p:spPr>
      </p:cxnSp>
      <p:pic>
        <p:nvPicPr>
          <p:cNvPr id="23" name="Google Shape;23;p3" descr="ppt"/>
          <p:cNvPicPr preferRelativeResize="0"/>
          <p:nvPr/>
        </p:nvPicPr>
        <p:blipFill rotWithShape="1">
          <a:blip r:embed="rId7">
            <a:alphaModFix/>
          </a:blip>
          <a:srcRect/>
          <a:stretch/>
        </p:blipFill>
        <p:spPr>
          <a:xfrm>
            <a:off x="6326187" y="6038850"/>
            <a:ext cx="2552700" cy="70802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social.un.org/publications/UN-Flagship-Report-Disability-Final.pdf"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oecd.org/publications/sickness-disability-and-work-breaking-the-barriers-9789264088856-en.ht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social.un.org/publications/UN-Flagship-Report-Disability-Final.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undocs.org/en/A/HRC/43/4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9"/>
          <p:cNvSpPr txBox="1">
            <a:spLocks noGrp="1"/>
          </p:cNvSpPr>
          <p:nvPr>
            <p:ph type="ctrTitle"/>
          </p:nvPr>
        </p:nvSpPr>
        <p:spPr>
          <a:xfrm>
            <a:off x="723900" y="2041525"/>
            <a:ext cx="6589712" cy="11493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800"/>
              <a:buFont typeface="Arial"/>
              <a:buNone/>
            </a:pPr>
            <a:r>
              <a:rPr lang="en-US" dirty="0">
                <a:latin typeface="Arial Black" panose="020B0604020202020204" pitchFamily="34" charset="0"/>
                <a:cs typeface="Arial Black" panose="020B0604020202020204" pitchFamily="34" charset="0"/>
              </a:rPr>
              <a:t>Policy Guideline on inclusive employment - SDG 8</a:t>
            </a:r>
            <a:endParaRPr dirty="0">
              <a:latin typeface="Arial Black" panose="020B0604020202020204" pitchFamily="34" charset="0"/>
              <a:cs typeface="Arial Black" panose="020B0604020202020204" pitchFamily="34" charset="0"/>
            </a:endParaRPr>
          </a:p>
        </p:txBody>
      </p:sp>
      <p:sp>
        <p:nvSpPr>
          <p:cNvPr id="56" name="Google Shape;56;p9"/>
          <p:cNvSpPr txBox="1"/>
          <p:nvPr/>
        </p:nvSpPr>
        <p:spPr>
          <a:xfrm>
            <a:off x="723900" y="3095500"/>
            <a:ext cx="5891100" cy="4605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FFFFFF"/>
              </a:buClr>
              <a:buSzPts val="2400"/>
              <a:buFont typeface="Arial"/>
              <a:buNone/>
            </a:pPr>
            <a:r>
              <a:rPr lang="en-US" sz="2400" b="1" i="1">
                <a:solidFill>
                  <a:srgbClr val="FFFFFF"/>
                </a:solidFill>
              </a:rPr>
              <a:t>In-Person Training Module </a:t>
            </a:r>
            <a:endParaRPr sz="2400" b="1" i="1">
              <a:solidFill>
                <a:srgbClr val="FFFFFF"/>
              </a:solidFill>
            </a:endParaRPr>
          </a:p>
          <a:p>
            <a:pPr marL="0" marR="0" lvl="0" indent="0" algn="l" rtl="0">
              <a:lnSpc>
                <a:spcPct val="100000"/>
              </a:lnSpc>
              <a:spcBef>
                <a:spcPts val="0"/>
              </a:spcBef>
              <a:spcAft>
                <a:spcPts val="0"/>
              </a:spcAft>
              <a:buClr>
                <a:srgbClr val="FFFFFF"/>
              </a:buClr>
              <a:buSzPts val="2400"/>
              <a:buFont typeface="Arial"/>
              <a:buNone/>
            </a:pPr>
            <a:r>
              <a:rPr lang="en-US" sz="2400" b="1" i="1" u="none" strike="noStrike" cap="none">
                <a:solidFill>
                  <a:srgbClr val="FFFFFF"/>
                </a:solidFill>
                <a:latin typeface="Arial"/>
                <a:ea typeface="Arial"/>
                <a:cs typeface="Arial"/>
                <a:sym typeface="Arial"/>
              </a:rPr>
              <a:t>Presenter's name</a:t>
            </a:r>
            <a:endParaRPr/>
          </a:p>
        </p:txBody>
      </p:sp>
      <p:sp>
        <p:nvSpPr>
          <p:cNvPr id="54" name="Google Shape;54;p9"/>
          <p:cNvSpPr txBox="1">
            <a:spLocks noGrp="1"/>
          </p:cNvSpPr>
          <p:nvPr>
            <p:ph type="subTitle" idx="1"/>
          </p:nvPr>
        </p:nvSpPr>
        <p:spPr>
          <a:xfrm>
            <a:off x="723900" y="4248150"/>
            <a:ext cx="6589712" cy="9794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2000"/>
              <a:buNone/>
            </a:pPr>
            <a:r>
              <a:rPr lang="en-US" sz="2000" b="0" i="1" u="none" dirty="0">
                <a:solidFill>
                  <a:schemeClr val="lt1"/>
                </a:solidFill>
                <a:latin typeface="Arial"/>
                <a:ea typeface="Arial"/>
                <a:cs typeface="Arial"/>
                <a:sym typeface="Arial"/>
              </a:rPr>
              <a:t>Event or meeting title</a:t>
            </a:r>
            <a:br>
              <a:rPr lang="en-US" sz="2000" b="0" i="1" u="none" dirty="0">
                <a:solidFill>
                  <a:schemeClr val="lt1"/>
                </a:solidFill>
                <a:latin typeface="Arial"/>
                <a:ea typeface="Arial"/>
                <a:cs typeface="Arial"/>
                <a:sym typeface="Arial"/>
              </a:rPr>
            </a:br>
            <a:r>
              <a:rPr lang="en-US" sz="2000" b="0" i="1" u="none" dirty="0">
                <a:solidFill>
                  <a:schemeClr val="lt1"/>
                </a:solidFill>
                <a:latin typeface="Arial"/>
                <a:ea typeface="Arial"/>
                <a:cs typeface="Arial"/>
                <a:sym typeface="Arial"/>
              </a:rPr>
              <a:t>Location, </a:t>
            </a:r>
            <a:r>
              <a:rPr lang="en-US" dirty="0">
                <a:solidFill>
                  <a:schemeClr val="lt1"/>
                </a:solidFill>
              </a:rPr>
              <a:t>(Date)</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741349" y="274625"/>
            <a:ext cx="81852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dirty="0"/>
              <a:t>Question 1 - What is the average employment rate for persons with disabilities across 8 regions? (5 points)</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Clr>
                <a:schemeClr val="dk2"/>
              </a:buClr>
              <a:buSzPts val="2600"/>
              <a:buFont typeface="Arial"/>
              <a:buNone/>
            </a:pPr>
            <a:endParaRPr dirty="0"/>
          </a:p>
        </p:txBody>
      </p:sp>
      <p:sp>
        <p:nvSpPr>
          <p:cNvPr id="4" name="Rectangle 3"/>
          <p:cNvSpPr/>
          <p:nvPr/>
        </p:nvSpPr>
        <p:spPr>
          <a:xfrm>
            <a:off x="1468581" y="1979013"/>
            <a:ext cx="4572000" cy="1384995"/>
          </a:xfrm>
          <a:prstGeom prst="rect">
            <a:avLst/>
          </a:prstGeom>
        </p:spPr>
        <p:txBody>
          <a:bodyPr>
            <a:spAutoFit/>
          </a:bodyPr>
          <a:lstStyle/>
          <a:p>
            <a:pPr marL="342900" indent="-342900">
              <a:buFont typeface="+mj-lt"/>
              <a:buAutoNum type="alphaUcPeriod"/>
            </a:pPr>
            <a:r>
              <a:rPr lang="en-GB" sz="2800" dirty="0" smtClean="0"/>
              <a:t>  15 per cent</a:t>
            </a:r>
            <a:endParaRPr lang="en-GB" sz="2800" dirty="0"/>
          </a:p>
          <a:p>
            <a:pPr marL="342900" indent="-342900">
              <a:buFont typeface="+mj-lt"/>
              <a:buAutoNum type="alphaUcPeriod"/>
            </a:pPr>
            <a:r>
              <a:rPr lang="en-GB" sz="2800" dirty="0" smtClean="0"/>
              <a:t>  36 per cent</a:t>
            </a:r>
            <a:endParaRPr lang="en-GB" sz="2800" dirty="0"/>
          </a:p>
          <a:p>
            <a:pPr marL="342900" indent="-342900">
              <a:buFont typeface="+mj-lt"/>
              <a:buAutoNum type="alphaUcPeriod"/>
            </a:pPr>
            <a:r>
              <a:rPr lang="en-GB" sz="2800" dirty="0" smtClean="0"/>
              <a:t>  67 per cent </a:t>
            </a:r>
            <a:endParaRPr lang="en-GB" sz="2800" dirty="0"/>
          </a:p>
        </p:txBody>
      </p:sp>
    </p:spTree>
    <p:extLst>
      <p:ext uri="{BB962C8B-B14F-4D97-AF65-F5344CB8AC3E}">
        <p14:creationId xmlns:p14="http://schemas.microsoft.com/office/powerpoint/2010/main" val="3738962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8"/>
          <p:cNvSpPr txBox="1">
            <a:spLocks noGrp="1"/>
          </p:cNvSpPr>
          <p:nvPr>
            <p:ph type="title"/>
          </p:nvPr>
        </p:nvSpPr>
        <p:spPr>
          <a:xfrm>
            <a:off x="741349" y="274625"/>
            <a:ext cx="81852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dirty="0"/>
              <a:t>Question 1 - What is the average employment rate for persons with disabilities across 8 regions? </a:t>
            </a:r>
            <a:r>
              <a:rPr lang="en-US" dirty="0" smtClean="0"/>
              <a:t>(</a:t>
            </a:r>
            <a:r>
              <a:rPr lang="en-US" dirty="0"/>
              <a:t>5 points)</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Clr>
                <a:schemeClr val="dk2"/>
              </a:buClr>
              <a:buSzPts val="2600"/>
              <a:buFont typeface="Arial"/>
              <a:buNone/>
            </a:pPr>
            <a:endParaRPr dirty="0"/>
          </a:p>
        </p:txBody>
      </p:sp>
      <p:pic>
        <p:nvPicPr>
          <p:cNvPr id="2" name="Picture 1" descr="Figure I: A chart depicting employment to population ratios for persons aged 15 years and over, by disability status in 8 regions in 2006-2016. The mean shows that 36% of all persons with disabilities are employed vs. 60% of all other persons across all regions. The largest disparity is in North America where only 30% of persons with disabilities are employed vs. 69% of all other persons. For northern africa and western asia it is 25% with disabilities to 51% other persons. Central and southern asia, 28% to 51%, Sub-saharan africa, 34% to 53%, latin america and caribbean: 31% to 58%, eastern and south-eastern asia, 36% to 61%, Oceania: 47% to 66%, Europe 44% to 67%." title="Employment to population ratios for persons aged 15 years and over, by disability status in 8 regions, 2006-2016">
            <a:extLst>
              <a:ext uri="{FF2B5EF4-FFF2-40B4-BE49-F238E27FC236}">
                <a16:creationId xmlns:a16="http://schemas.microsoft.com/office/drawing/2014/main" id="{033D8949-72F3-5544-A4A6-37D8033DF87B}"/>
              </a:ext>
            </a:extLst>
          </p:cNvPr>
          <p:cNvPicPr>
            <a:picLocks noChangeAspect="1"/>
          </p:cNvPicPr>
          <p:nvPr/>
        </p:nvPicPr>
        <p:blipFill rotWithShape="1">
          <a:blip r:embed="rId3"/>
          <a:srcRect b="8932"/>
          <a:stretch/>
        </p:blipFill>
        <p:spPr>
          <a:xfrm>
            <a:off x="1997963" y="1191506"/>
            <a:ext cx="5148073" cy="4502712"/>
          </a:xfrm>
          <a:prstGeom prst="rect">
            <a:avLst/>
          </a:prstGeom>
        </p:spPr>
      </p:pic>
      <p:sp>
        <p:nvSpPr>
          <p:cNvPr id="3" name="Rectangle 2"/>
          <p:cNvSpPr/>
          <p:nvPr/>
        </p:nvSpPr>
        <p:spPr>
          <a:xfrm>
            <a:off x="969354" y="5543444"/>
            <a:ext cx="7957195" cy="523220"/>
          </a:xfrm>
          <a:prstGeom prst="rect">
            <a:avLst/>
          </a:prstGeom>
        </p:spPr>
        <p:txBody>
          <a:bodyPr wrap="square">
            <a:spAutoFit/>
          </a:bodyPr>
          <a:lstStyle/>
          <a:p>
            <a:r>
              <a:rPr lang="en-US" dirty="0">
                <a:latin typeface="Sabon LT Pro"/>
              </a:rPr>
              <a:t>Source: ESCAP, ESCWA, Eurostat, ILO, UNDESA (on the basis of data from IPUMS and SINTEF), as cited in UNDESA, </a:t>
            </a:r>
            <a:r>
              <a:rPr lang="en-US" i="1" u="sng" dirty="0">
                <a:latin typeface="Sabon LT Pro"/>
                <a:hlinkClick r:id="rId4"/>
              </a:rPr>
              <a:t>Disability and Development Report</a:t>
            </a:r>
            <a:r>
              <a:rPr lang="en-US" dirty="0">
                <a:latin typeface="Sabon LT Pro"/>
              </a:rPr>
              <a:t>, 2019, p. 153. </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title"/>
          </p:nvPr>
        </p:nvSpPr>
        <p:spPr>
          <a:xfrm>
            <a:off x="610825" y="260325"/>
            <a:ext cx="84684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dirty="0"/>
              <a:t>Question 2: true or false - In many countries, restrictions to legal capacity prevent some persons with disabilities from opening bank accounts </a:t>
            </a:r>
            <a:r>
              <a:rPr lang="en-US" dirty="0" smtClean="0"/>
              <a:t/>
            </a:r>
            <a:br>
              <a:rPr lang="en-US" dirty="0" smtClean="0"/>
            </a:br>
            <a:r>
              <a:rPr lang="en-US" dirty="0" smtClean="0"/>
              <a:t>(</a:t>
            </a:r>
            <a:r>
              <a:rPr lang="en-US" dirty="0"/>
              <a:t>5 points)</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Clr>
                <a:schemeClr val="dk2"/>
              </a:buClr>
              <a:buSzPts val="2600"/>
              <a:buFont typeface="Arial"/>
              <a:buNone/>
            </a:pPr>
            <a:endParaRP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9"/>
          <p:cNvSpPr txBox="1">
            <a:spLocks noGrp="1"/>
          </p:cNvSpPr>
          <p:nvPr>
            <p:ph type="title"/>
          </p:nvPr>
        </p:nvSpPr>
        <p:spPr>
          <a:xfrm>
            <a:off x="610825" y="260325"/>
            <a:ext cx="84684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dirty="0"/>
              <a:t>Question 2: true or false - In many countries, restrictions to legal capacity prevent some persons with disabilities from opening bank accounts </a:t>
            </a:r>
            <a:r>
              <a:rPr lang="en-US" dirty="0" smtClean="0"/>
              <a:t/>
            </a:r>
            <a:br>
              <a:rPr lang="en-US" dirty="0" smtClean="0"/>
            </a:br>
            <a:r>
              <a:rPr lang="en-US" dirty="0" smtClean="0"/>
              <a:t>(</a:t>
            </a:r>
            <a:r>
              <a:rPr lang="en-US" dirty="0"/>
              <a:t>5 points)</a:t>
            </a: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Clr>
                <a:schemeClr val="dk2"/>
              </a:buClr>
              <a:buSzPts val="2600"/>
              <a:buFont typeface="Arial"/>
              <a:buNone/>
            </a:pPr>
            <a:endParaRPr dirty="0"/>
          </a:p>
        </p:txBody>
      </p:sp>
      <p:sp>
        <p:nvSpPr>
          <p:cNvPr id="116" name="Google Shape;116;p19"/>
          <p:cNvSpPr txBox="1">
            <a:spLocks noGrp="1"/>
          </p:cNvSpPr>
          <p:nvPr>
            <p:ph type="body" idx="1"/>
          </p:nvPr>
        </p:nvSpPr>
        <p:spPr>
          <a:xfrm>
            <a:off x="402600" y="2124025"/>
            <a:ext cx="8579400" cy="3796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Correct answer: True </a:t>
            </a:r>
            <a:endParaRPr dirty="0"/>
          </a:p>
          <a:p>
            <a:pPr marL="114300" indent="0">
              <a:buNone/>
            </a:pPr>
            <a:r>
              <a:rPr lang="en-US" dirty="0"/>
              <a:t>Expanded answer: </a:t>
            </a:r>
            <a:r>
              <a:rPr lang="en-PT" dirty="0"/>
              <a:t>persons with intellectual disabilities may be requested to have a guardian appointed to authorize transactions. Women with intellectual disabilities may face additional barriers which restrict their legal capacity, either in law or in practice. Substitute decision-making regimes may prevent signing an employment contract, and result in employers’ unwillingness to hire anyone under guardianship, to avoid legal hurdles.</a:t>
            </a:r>
          </a:p>
          <a:p>
            <a:pPr marL="0" lvl="0" indent="0" algn="l" rtl="0">
              <a:spcBef>
                <a:spcPts val="360"/>
              </a:spcBef>
              <a:spcAft>
                <a:spcPts val="0"/>
              </a:spcAft>
              <a:buNone/>
            </a:pPr>
            <a:endParaRPr dirty="0"/>
          </a:p>
        </p:txBody>
      </p:sp>
    </p:spTree>
    <p:extLst>
      <p:ext uri="{BB962C8B-B14F-4D97-AF65-F5344CB8AC3E}">
        <p14:creationId xmlns:p14="http://schemas.microsoft.com/office/powerpoint/2010/main" val="143290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fade">
                                      <p:cBhvr>
                                        <p:cTn id="7" dur="10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Google Shape;122;p20"/>
          <p:cNvSpPr txBox="1">
            <a:spLocks noGrp="1"/>
          </p:cNvSpPr>
          <p:nvPr>
            <p:ph type="title"/>
          </p:nvPr>
        </p:nvSpPr>
        <p:spPr>
          <a:xfrm>
            <a:off x="619125" y="103175"/>
            <a:ext cx="8432400" cy="123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dirty="0"/>
              <a:t>Question 3 - What is the proportion of persons with disabilities who are economically inactive in comparison to persons without disabilities? </a:t>
            </a:r>
            <a:r>
              <a:rPr lang="en-US" dirty="0" smtClean="0"/>
              <a:t/>
            </a:r>
            <a:br>
              <a:rPr lang="en-US" dirty="0" smtClean="0"/>
            </a:br>
            <a:r>
              <a:rPr lang="en-US" dirty="0" smtClean="0"/>
              <a:t>(</a:t>
            </a:r>
            <a:r>
              <a:rPr lang="en-US" dirty="0"/>
              <a:t>5 points)</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2" name="Google Shape;122;p20"/>
          <p:cNvSpPr txBox="1">
            <a:spLocks noGrp="1"/>
          </p:cNvSpPr>
          <p:nvPr>
            <p:ph type="title"/>
          </p:nvPr>
        </p:nvSpPr>
        <p:spPr>
          <a:xfrm>
            <a:off x="619125" y="103175"/>
            <a:ext cx="8432400" cy="123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dirty="0"/>
              <a:t>Question 3 - What is the proportion of persons with disabilities who are economically inactive in comparison to persons without disabilities? </a:t>
            </a:r>
            <a:r>
              <a:rPr lang="en-US" dirty="0" smtClean="0"/>
              <a:t>(</a:t>
            </a:r>
            <a:r>
              <a:rPr lang="en-US" dirty="0"/>
              <a:t>5 points)</a:t>
            </a:r>
            <a:endParaRPr dirty="0"/>
          </a:p>
        </p:txBody>
      </p:sp>
      <p:pic>
        <p:nvPicPr>
          <p:cNvPr id="2" name="Picture 1" descr="Figure II: A chart depicting percentage of economically inactive persons with disabilities vs. other persons in the OECD (the late 2000s). Persons with disabilities show 49% economically inactive vs. 20% for all other persons. Persons with disabilities showed 44% employed vs. 75% for all other persons. Persons with disabilities showed 7% other, not employed or inactive vs. 5% for all other persons. " title="Percentage of economically inactive persons with disabilities vs other persons in the OECD (late 2000s)">
            <a:extLst>
              <a:ext uri="{FF2B5EF4-FFF2-40B4-BE49-F238E27FC236}">
                <a16:creationId xmlns:a16="http://schemas.microsoft.com/office/drawing/2014/main" id="{0A054EB5-6D53-0E49-B060-B4E762F686BF}"/>
              </a:ext>
            </a:extLst>
          </p:cNvPr>
          <p:cNvPicPr>
            <a:picLocks noChangeAspect="1"/>
          </p:cNvPicPr>
          <p:nvPr/>
        </p:nvPicPr>
        <p:blipFill rotWithShape="1">
          <a:blip r:embed="rId3"/>
          <a:srcRect t="4784" b="16530"/>
          <a:stretch/>
        </p:blipFill>
        <p:spPr>
          <a:xfrm>
            <a:off x="1921493" y="1490625"/>
            <a:ext cx="5976413" cy="3829520"/>
          </a:xfrm>
          <a:prstGeom prst="rect">
            <a:avLst/>
          </a:prstGeom>
        </p:spPr>
      </p:pic>
      <p:sp>
        <p:nvSpPr>
          <p:cNvPr id="3" name="Rectangle 2"/>
          <p:cNvSpPr/>
          <p:nvPr/>
        </p:nvSpPr>
        <p:spPr>
          <a:xfrm>
            <a:off x="1337052" y="5509258"/>
            <a:ext cx="6996546" cy="523220"/>
          </a:xfrm>
          <a:prstGeom prst="rect">
            <a:avLst/>
          </a:prstGeom>
        </p:spPr>
        <p:txBody>
          <a:bodyPr wrap="square">
            <a:spAutoFit/>
          </a:bodyPr>
          <a:lstStyle/>
          <a:p>
            <a:r>
              <a:rPr lang="en-US" dirty="0">
                <a:latin typeface="Sabon LT Pro"/>
              </a:rPr>
              <a:t>Source: OECD, </a:t>
            </a:r>
            <a:r>
              <a:rPr lang="en-US" i="1" u="sng" dirty="0">
                <a:latin typeface="Sabon LT Pro"/>
                <a:hlinkClick r:id="rId4"/>
              </a:rPr>
              <a:t>Sickness, Disability and Work: Breaking the Barriers: A Synthesis of Findings across OECD Countries</a:t>
            </a:r>
            <a:r>
              <a:rPr lang="en-US" dirty="0">
                <a:latin typeface="Sabon LT Pro"/>
              </a:rPr>
              <a:t>, 2010. </a:t>
            </a:r>
            <a:endParaRPr lang="en-GB" dirty="0"/>
          </a:p>
        </p:txBody>
      </p:sp>
    </p:spTree>
    <p:extLst>
      <p:ext uri="{BB962C8B-B14F-4D97-AF65-F5344CB8AC3E}">
        <p14:creationId xmlns:p14="http://schemas.microsoft.com/office/powerpoint/2010/main" val="1904586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741350" y="274628"/>
            <a:ext cx="7566000" cy="8499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300"/>
              <a:t>Question 4 - What is the wage gap range for persons with disabilities? (7 points)</a:t>
            </a:r>
            <a:endParaRPr sz="2300"/>
          </a:p>
          <a:p>
            <a:pPr marL="0" lvl="0" indent="0" algn="l" rtl="0">
              <a:spcBef>
                <a:spcPts val="0"/>
              </a:spcBef>
              <a:spcAft>
                <a:spcPts val="0"/>
              </a:spcAft>
              <a:buClr>
                <a:schemeClr val="dk2"/>
              </a:buClr>
              <a:buSzPts val="2600"/>
              <a:buFont typeface="Arial"/>
              <a:buNone/>
            </a:pPr>
            <a:endParaRPr sz="2300"/>
          </a:p>
          <a:p>
            <a:pPr marL="0" lvl="0" indent="0" algn="l" rtl="0">
              <a:spcBef>
                <a:spcPts val="0"/>
              </a:spcBef>
              <a:spcAft>
                <a:spcPts val="0"/>
              </a:spcAft>
              <a:buNone/>
            </a:pPr>
            <a:endParaRPr sz="2300"/>
          </a:p>
        </p:txBody>
      </p:sp>
    </p:spTree>
    <p:extLst>
      <p:ext uri="{BB962C8B-B14F-4D97-AF65-F5344CB8AC3E}">
        <p14:creationId xmlns:p14="http://schemas.microsoft.com/office/powerpoint/2010/main" val="2118970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741350" y="274628"/>
            <a:ext cx="7566000" cy="8499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300"/>
              <a:t>Question 4 - What is the wage gap range for persons with disabilities? (7 points)</a:t>
            </a:r>
            <a:endParaRPr sz="2300"/>
          </a:p>
          <a:p>
            <a:pPr marL="0" lvl="0" indent="0" algn="l" rtl="0">
              <a:spcBef>
                <a:spcPts val="0"/>
              </a:spcBef>
              <a:spcAft>
                <a:spcPts val="0"/>
              </a:spcAft>
              <a:buClr>
                <a:schemeClr val="dk2"/>
              </a:buClr>
              <a:buSzPts val="2600"/>
              <a:buFont typeface="Arial"/>
              <a:buNone/>
            </a:pPr>
            <a:endParaRPr sz="2300"/>
          </a:p>
          <a:p>
            <a:pPr marL="0" lvl="0" indent="0" algn="l" rtl="0">
              <a:spcBef>
                <a:spcPts val="0"/>
              </a:spcBef>
              <a:spcAft>
                <a:spcPts val="0"/>
              </a:spcAft>
              <a:buNone/>
            </a:pPr>
            <a:endParaRPr sz="2300"/>
          </a:p>
        </p:txBody>
      </p:sp>
      <p:pic>
        <p:nvPicPr>
          <p:cNvPr id="2" name="Picture 1" descr="Figure III: A chart depicting the wage gap for persons with disabilities compared to others (in 3 countries). Spain shows a 12% gap, United states shows a 13% gap and chile shows a 16% gap." title="Wage gap for persons with disabilities compared to others (3 countries)">
            <a:extLst>
              <a:ext uri="{FF2B5EF4-FFF2-40B4-BE49-F238E27FC236}">
                <a16:creationId xmlns:a16="http://schemas.microsoft.com/office/drawing/2014/main" id="{393E8043-2B0E-7843-99F9-AE3FCE543308}"/>
              </a:ext>
            </a:extLst>
          </p:cNvPr>
          <p:cNvPicPr>
            <a:picLocks noChangeAspect="1"/>
          </p:cNvPicPr>
          <p:nvPr/>
        </p:nvPicPr>
        <p:blipFill rotWithShape="1">
          <a:blip r:embed="rId3"/>
          <a:srcRect b="17308"/>
          <a:stretch/>
        </p:blipFill>
        <p:spPr>
          <a:xfrm>
            <a:off x="466164" y="1511387"/>
            <a:ext cx="8005484" cy="3171450"/>
          </a:xfrm>
          <a:prstGeom prst="rect">
            <a:avLst/>
          </a:prstGeom>
        </p:spPr>
      </p:pic>
      <p:sp>
        <p:nvSpPr>
          <p:cNvPr id="3" name="Rectangle 2"/>
          <p:cNvSpPr/>
          <p:nvPr/>
        </p:nvSpPr>
        <p:spPr>
          <a:xfrm>
            <a:off x="893750" y="4808086"/>
            <a:ext cx="7577898" cy="523220"/>
          </a:xfrm>
          <a:prstGeom prst="rect">
            <a:avLst/>
          </a:prstGeom>
        </p:spPr>
        <p:txBody>
          <a:bodyPr wrap="square">
            <a:spAutoFit/>
          </a:bodyPr>
          <a:lstStyle/>
          <a:p>
            <a:r>
              <a:rPr lang="en-US" dirty="0">
                <a:latin typeface="Sabon LT Pro"/>
              </a:rPr>
              <a:t>Source: National Statistical Institute of Spain, Erickson et al (2014) and Ministry of Social Development of Chile, as cited in UNDESA, </a:t>
            </a:r>
            <a:r>
              <a:rPr lang="en-US" i="1" u="sng" dirty="0">
                <a:latin typeface="Sabon LT Pro"/>
                <a:hlinkClick r:id="rId4"/>
              </a:rPr>
              <a:t>Disability and Development Report</a:t>
            </a:r>
            <a:r>
              <a:rPr lang="en-US" dirty="0">
                <a:latin typeface="Sabon LT Pro"/>
              </a:rPr>
              <a:t>, 2019, p. 159.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3"/>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300" dirty="0"/>
              <a:t>Question 5: Challenge! (10 points)</a:t>
            </a:r>
            <a:endParaRPr sz="2300" dirty="0"/>
          </a:p>
          <a:p>
            <a:pPr marL="0" lvl="0" indent="0" algn="l" rtl="0">
              <a:spcBef>
                <a:spcPts val="0"/>
              </a:spcBef>
              <a:spcAft>
                <a:spcPts val="0"/>
              </a:spcAft>
              <a:buNone/>
            </a:pPr>
            <a:endParaRPr sz="2300" dirty="0"/>
          </a:p>
          <a:p>
            <a:pPr marL="0" lvl="0" indent="0" algn="l" rtl="0">
              <a:spcBef>
                <a:spcPts val="0"/>
              </a:spcBef>
              <a:spcAft>
                <a:spcPts val="0"/>
              </a:spcAft>
              <a:buNone/>
            </a:pPr>
            <a:endParaRPr sz="2300" dirty="0"/>
          </a:p>
        </p:txBody>
      </p:sp>
      <p:sp>
        <p:nvSpPr>
          <p:cNvPr id="140" name="Google Shape;140;p23"/>
          <p:cNvSpPr txBox="1">
            <a:spLocks noGrp="1"/>
          </p:cNvSpPr>
          <p:nvPr>
            <p:ph type="body" idx="1"/>
          </p:nvPr>
        </p:nvSpPr>
        <p:spPr>
          <a:xfrm>
            <a:off x="788400" y="2248250"/>
            <a:ext cx="7567200" cy="22497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Two members of your team have to share policies or practices in their countries that are aimed at guaranteeing sustained, inclusive and sustainable economic growth, full and productive employment and decent work for persons with disabilities.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1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In pairs, discuss:</a:t>
            </a:r>
            <a:endParaRPr/>
          </a:p>
        </p:txBody>
      </p:sp>
      <p:sp>
        <p:nvSpPr>
          <p:cNvPr id="146" name="Google Shape;146;p24"/>
          <p:cNvSpPr txBox="1">
            <a:spLocks noGrp="1"/>
          </p:cNvSpPr>
          <p:nvPr>
            <p:ph type="body" idx="1"/>
          </p:nvPr>
        </p:nvSpPr>
        <p:spPr>
          <a:xfrm>
            <a:off x="740825" y="2448875"/>
            <a:ext cx="7567200" cy="3527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3900"/>
              <a:t>Something you learned or that surprised you in this activity.</a:t>
            </a:r>
            <a:endParaRPr sz="3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3900"/>
              <a:t>Welcome!</a:t>
            </a:r>
            <a:endParaRPr sz="3900"/>
          </a:p>
        </p:txBody>
      </p:sp>
      <p:sp>
        <p:nvSpPr>
          <p:cNvPr id="62" name="Google Shape;62;p10"/>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419100" algn="l" rtl="0">
              <a:spcBef>
                <a:spcPts val="360"/>
              </a:spcBef>
              <a:spcAft>
                <a:spcPts val="0"/>
              </a:spcAft>
              <a:buSzPts val="3000"/>
              <a:buChar char="▪"/>
            </a:pPr>
            <a:r>
              <a:rPr lang="en-US" sz="3800"/>
              <a:t>You each have one minute to come to the front of the room, introduce yourself and share: </a:t>
            </a:r>
            <a:r>
              <a:rPr lang="en-US" sz="3800" b="1"/>
              <a:t>What is something you’re good at?</a:t>
            </a:r>
            <a:endParaRPr sz="3800"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ctrTitle"/>
          </p:nvPr>
        </p:nvSpPr>
        <p:spPr>
          <a:xfrm>
            <a:off x="723900" y="2041240"/>
            <a:ext cx="6590100" cy="1150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800"/>
              <a:buFont typeface="Arial"/>
              <a:buNone/>
            </a:pPr>
            <a:r>
              <a:rPr lang="en-US"/>
              <a:t>BREAK! Come back at :00</a:t>
            </a:r>
            <a:endParaRPr/>
          </a:p>
          <a:p>
            <a:pPr marL="0" lvl="0" indent="0" algn="l" rtl="0">
              <a:lnSpc>
                <a:spcPct val="100000"/>
              </a:lnSpc>
              <a:spcBef>
                <a:spcPts val="0"/>
              </a:spcBef>
              <a:spcAft>
                <a:spcPts val="0"/>
              </a:spcAft>
              <a:buClr>
                <a:schemeClr val="lt1"/>
              </a:buClr>
              <a:buSzPts val="2800"/>
              <a:buFont typeface="Arial"/>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6"/>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Stereotypes - In Trios</a:t>
            </a:r>
            <a:endParaRPr/>
          </a:p>
        </p:txBody>
      </p:sp>
      <p:sp>
        <p:nvSpPr>
          <p:cNvPr id="157" name="Google Shape;157;p26"/>
          <p:cNvSpPr txBox="1">
            <a:spLocks noGrp="1"/>
          </p:cNvSpPr>
          <p:nvPr>
            <p:ph type="body" idx="1"/>
          </p:nvPr>
        </p:nvSpPr>
        <p:spPr>
          <a:xfrm>
            <a:off x="465300" y="1991775"/>
            <a:ext cx="8213400" cy="2541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List the stereotypes you  know, have heard, or believe about persons with disabilities and employment. </a:t>
            </a:r>
            <a:endParaRPr/>
          </a:p>
          <a:p>
            <a:pPr marL="0" lvl="0" indent="0" algn="l" rtl="0">
              <a:spcBef>
                <a:spcPts val="360"/>
              </a:spcBef>
              <a:spcAft>
                <a:spcPts val="0"/>
              </a:spcAft>
              <a:buNone/>
            </a:pPr>
            <a:endParaRPr/>
          </a:p>
          <a:p>
            <a:pPr marL="0" lvl="0" indent="0" algn="l" rtl="0">
              <a:spcBef>
                <a:spcPts val="360"/>
              </a:spcBef>
              <a:spcAft>
                <a:spcPts val="0"/>
              </a:spcAft>
              <a:buNone/>
            </a:pPr>
            <a:r>
              <a:rPr lang="en-US"/>
              <a:t>When thinking about these stereotypes also consider the type of employment or if someone is self-employed.</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162;p27">
            <a:extLst>
              <a:ext uri="{FF2B5EF4-FFF2-40B4-BE49-F238E27FC236}">
                <a16:creationId xmlns:a16="http://schemas.microsoft.com/office/drawing/2014/main" id="{553E6199-2178-1F41-8E33-4D52D95064B1}"/>
              </a:ext>
            </a:extLst>
          </p:cNvPr>
          <p:cNvSpPr txBox="1">
            <a:spLocks noGrp="1"/>
          </p:cNvSpPr>
          <p:nvPr/>
        </p:nvSpPr>
        <p:spPr>
          <a:xfrm>
            <a:off x="622745" y="417641"/>
            <a:ext cx="7566000" cy="10905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600" b="1"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8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r>
              <a:rPr lang="en-US" dirty="0"/>
              <a:t>Debates: One group argues in favor and another against the following statements</a:t>
            </a:r>
            <a:endParaRPr dirty="0"/>
          </a:p>
        </p:txBody>
      </p:sp>
      <p:sp>
        <p:nvSpPr>
          <p:cNvPr id="5" name="Text Placeholder 4">
            <a:extLst>
              <a:ext uri="{FF2B5EF4-FFF2-40B4-BE49-F238E27FC236}">
                <a16:creationId xmlns:a16="http://schemas.microsoft.com/office/drawing/2014/main" id="{6925D539-0FB3-8841-8C46-F2F4681BA466}"/>
              </a:ext>
            </a:extLst>
          </p:cNvPr>
          <p:cNvSpPr>
            <a:spLocks noGrp="1"/>
          </p:cNvSpPr>
          <p:nvPr>
            <p:ph type="body" idx="1"/>
          </p:nvPr>
        </p:nvSpPr>
        <p:spPr/>
        <p:txBody>
          <a:bodyPr/>
          <a:lstStyle/>
          <a:p>
            <a:pPr marL="0" lvl="0" indent="0">
              <a:buNone/>
            </a:pPr>
            <a:r>
              <a:rPr lang="en-US" b="1" dirty="0"/>
              <a:t>G1 (in favor), G2 (against): </a:t>
            </a:r>
          </a:p>
          <a:p>
            <a:pPr marL="0" lvl="0" indent="0">
              <a:buNone/>
            </a:pPr>
            <a:r>
              <a:rPr lang="en-US" dirty="0"/>
              <a:t>“</a:t>
            </a:r>
            <a:r>
              <a:rPr lang="en-US" i="1" dirty="0"/>
              <a:t>Occupational health assessments are a necessary tool to determine whether a person is capable of working.</a:t>
            </a:r>
            <a:r>
              <a:rPr lang="en-US" dirty="0"/>
              <a:t>”</a:t>
            </a:r>
            <a:endParaRPr lang="en-PT" dirty="0"/>
          </a:p>
          <a:p>
            <a:pPr marL="0" lvl="0" indent="0">
              <a:buNone/>
            </a:pPr>
            <a:r>
              <a:rPr lang="en-US" b="1" dirty="0"/>
              <a:t>G3 (in favor), G4 (against): </a:t>
            </a:r>
          </a:p>
          <a:p>
            <a:pPr marL="0" lvl="0" indent="0">
              <a:buNone/>
            </a:pPr>
            <a:r>
              <a:rPr lang="en-US" dirty="0"/>
              <a:t>“</a:t>
            </a:r>
            <a:r>
              <a:rPr lang="en-US" i="1" dirty="0"/>
              <a:t>Hiring people with disabilities is good for business</a:t>
            </a:r>
            <a:r>
              <a:rPr lang="en-US" dirty="0"/>
              <a:t>”</a:t>
            </a:r>
          </a:p>
          <a:p>
            <a:pPr marL="0" lvl="0" indent="0">
              <a:buNone/>
            </a:pPr>
            <a:r>
              <a:rPr lang="en-US" b="1" dirty="0"/>
              <a:t>G5 (in favor), G6 (against): </a:t>
            </a:r>
          </a:p>
          <a:p>
            <a:pPr marL="0" lvl="0" indent="0">
              <a:buNone/>
            </a:pPr>
            <a:r>
              <a:rPr lang="en-US" dirty="0"/>
              <a:t>“</a:t>
            </a:r>
            <a:r>
              <a:rPr lang="en-US" i="1" dirty="0"/>
              <a:t>Because of their impairment, people with disabilities can only do certain kinds of jobs.</a:t>
            </a:r>
            <a:r>
              <a:rPr lang="en-US" dirty="0"/>
              <a:t>”</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4173810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740832" y="408101"/>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Debates: One group argues in favor and another against the following statements</a:t>
            </a:r>
            <a:endParaRPr dirty="0"/>
          </a:p>
        </p:txBody>
      </p:sp>
      <p:sp>
        <p:nvSpPr>
          <p:cNvPr id="163" name="Google Shape;163;p27"/>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G1 (in favor), G2 (against): </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a:t>
            </a:r>
            <a:r>
              <a:rPr lang="en-US" i="1" dirty="0"/>
              <a:t>Occupational health assessments are a necessary tool to determine whether a person is capable of working.</a:t>
            </a:r>
            <a:r>
              <a:rPr lang="en-US" dirty="0"/>
              <a:t>”</a:t>
            </a:r>
            <a:endParaRPr dirty="0"/>
          </a:p>
          <a:p>
            <a:pPr marL="0" lvl="0" indent="0" algn="l" rtl="0">
              <a:spcBef>
                <a:spcPts val="360"/>
              </a:spcBef>
              <a:spcAft>
                <a:spcPts val="0"/>
              </a:spcAft>
              <a:buNone/>
            </a:pPr>
            <a:endParaRPr dirty="0"/>
          </a:p>
          <a:p>
            <a:pPr marL="0" lvl="0" indent="0" algn="l" rtl="0">
              <a:spcBef>
                <a:spcPts val="360"/>
              </a:spcBef>
              <a:spcAft>
                <a:spcPts val="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8"/>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Debates: One group argues in favor and another against the following statements</a:t>
            </a:r>
            <a:endParaRPr/>
          </a:p>
        </p:txBody>
      </p:sp>
      <p:sp>
        <p:nvSpPr>
          <p:cNvPr id="169" name="Google Shape;169;p28"/>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a:p>
            <a:pPr marL="0" lvl="0" indent="0" algn="l" rtl="0">
              <a:spcBef>
                <a:spcPts val="360"/>
              </a:spcBef>
              <a:spcAft>
                <a:spcPts val="0"/>
              </a:spcAft>
              <a:buNone/>
            </a:pP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G3 (in favor), G4 (against): </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a:t>
            </a:r>
            <a:r>
              <a:rPr lang="en-US" i="1" dirty="0"/>
              <a:t>Hiring people with disabilities is good for business</a:t>
            </a:r>
            <a:r>
              <a:rPr lang="en-US" dirty="0"/>
              <a:t>”</a:t>
            </a:r>
            <a:endParaRPr dirty="0"/>
          </a:p>
          <a:p>
            <a:pPr marL="0" lvl="0" indent="0" algn="l" rtl="0">
              <a:spcBef>
                <a:spcPts val="360"/>
              </a:spcBef>
              <a:spcAft>
                <a:spcPts val="0"/>
              </a:spcAft>
              <a:buNone/>
            </a:pP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9"/>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Debates: One group argues in favor and another against the following statements</a:t>
            </a:r>
            <a:endParaRPr/>
          </a:p>
        </p:txBody>
      </p:sp>
      <p:sp>
        <p:nvSpPr>
          <p:cNvPr id="175" name="Google Shape;175;p29"/>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G5 (in favor), G6 (against): </a:t>
            </a:r>
            <a:endParaRPr dirty="0"/>
          </a:p>
          <a:p>
            <a:pPr marL="0" lvl="0" indent="0" algn="l" rtl="0">
              <a:spcBef>
                <a:spcPts val="360"/>
              </a:spcBef>
              <a:spcAft>
                <a:spcPts val="0"/>
              </a:spcAft>
              <a:buNone/>
            </a:pPr>
            <a:endParaRPr dirty="0"/>
          </a:p>
          <a:p>
            <a:pPr marL="0" lvl="0" indent="0" algn="l" rtl="0">
              <a:spcBef>
                <a:spcPts val="360"/>
              </a:spcBef>
              <a:spcAft>
                <a:spcPts val="0"/>
              </a:spcAft>
              <a:buNone/>
            </a:pPr>
            <a:r>
              <a:rPr lang="en-US" dirty="0"/>
              <a:t>“</a:t>
            </a:r>
            <a:r>
              <a:rPr lang="en-US" i="1" dirty="0"/>
              <a:t>Because of their impairment, people with disabilities can only do certain kinds of jobs.</a:t>
            </a:r>
            <a:r>
              <a:rPr lang="en-US" dirty="0"/>
              <a:t>”</a:t>
            </a:r>
            <a:endParaRPr dirty="0"/>
          </a:p>
          <a:p>
            <a:pPr marL="0" lvl="0" indent="0" algn="l" rtl="0">
              <a:spcBef>
                <a:spcPts val="360"/>
              </a:spcBef>
              <a:spcAft>
                <a:spcPts val="0"/>
              </a:spcAft>
              <a:buNone/>
            </a:pP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Short Video</a:t>
            </a:r>
            <a:endParaRPr/>
          </a:p>
        </p:txBody>
      </p:sp>
      <p:sp>
        <p:nvSpPr>
          <p:cNvPr id="181" name="Google Shape;181;p30"/>
          <p:cNvSpPr txBox="1">
            <a:spLocks noGrp="1"/>
          </p:cNvSpPr>
          <p:nvPr>
            <p:ph type="body" idx="1"/>
          </p:nvPr>
        </p:nvSpPr>
        <p:spPr>
          <a:xfrm>
            <a:off x="788400" y="2623101"/>
            <a:ext cx="7567200" cy="15000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As you watch and listen, pay attention to the different situations highlighted and the issues shared and proposed. </a:t>
            </a:r>
            <a:endParaRPr/>
          </a:p>
          <a:p>
            <a:pPr marL="0" lvl="0" indent="0" algn="l" rtl="0">
              <a:spcBef>
                <a:spcPts val="360"/>
              </a:spcBef>
              <a:spcAft>
                <a:spcPts val="0"/>
              </a:spcAft>
              <a:buNone/>
            </a:pP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741350" y="274631"/>
            <a:ext cx="7566000" cy="572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Map the actors in your country: </a:t>
            </a:r>
            <a:endParaRPr/>
          </a:p>
        </p:txBody>
      </p:sp>
      <p:sp>
        <p:nvSpPr>
          <p:cNvPr id="187" name="Google Shape;187;p31"/>
          <p:cNvSpPr txBox="1">
            <a:spLocks noGrp="1"/>
          </p:cNvSpPr>
          <p:nvPr>
            <p:ph type="body" idx="1"/>
          </p:nvPr>
        </p:nvSpPr>
        <p:spPr>
          <a:xfrm>
            <a:off x="740750" y="2526301"/>
            <a:ext cx="7567200" cy="18054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Individually: draft a map of actors in the employment system for your country.  Keep it with you.</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4"/>
          <p:cNvSpPr txBox="1">
            <a:spLocks noGrp="1"/>
          </p:cNvSpPr>
          <p:nvPr>
            <p:ph type="ctrTitle"/>
          </p:nvPr>
        </p:nvSpPr>
        <p:spPr>
          <a:xfrm>
            <a:off x="1358400" y="2310690"/>
            <a:ext cx="6590100" cy="115020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lt1"/>
              </a:buClr>
              <a:buSzPts val="2800"/>
              <a:buFont typeface="Arial"/>
              <a:buNone/>
            </a:pPr>
            <a:r>
              <a:rPr lang="en-US"/>
              <a:t>LUNCH BREAK! </a:t>
            </a:r>
            <a:endParaRPr/>
          </a:p>
          <a:p>
            <a:pPr marL="0" lvl="0" indent="0" algn="ctr" rtl="0">
              <a:spcBef>
                <a:spcPts val="0"/>
              </a:spcBef>
              <a:spcAft>
                <a:spcPts val="0"/>
              </a:spcAft>
              <a:buClr>
                <a:schemeClr val="lt1"/>
              </a:buClr>
              <a:buSzPts val="2800"/>
              <a:buFont typeface="Arial"/>
              <a:buNone/>
            </a:pPr>
            <a:r>
              <a:rPr lang="en-US"/>
              <a:t>Come back at :00</a:t>
            </a:r>
            <a:endParaRPr/>
          </a:p>
          <a:p>
            <a:pPr marL="0" lvl="0" indent="0" algn="l" rtl="0">
              <a:lnSpc>
                <a:spcPct val="100000"/>
              </a:lnSpc>
              <a:spcBef>
                <a:spcPts val="0"/>
              </a:spcBef>
              <a:spcAft>
                <a:spcPts val="0"/>
              </a:spcAft>
              <a:buClr>
                <a:schemeClr val="lt1"/>
              </a:buClr>
              <a:buSzPts val="2800"/>
              <a:buFont typeface="Arial"/>
              <a:buNone/>
            </a:pP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2"/>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Team work: Employment Barriers</a:t>
            </a:r>
            <a:endParaRPr/>
          </a:p>
        </p:txBody>
      </p:sp>
      <p:sp>
        <p:nvSpPr>
          <p:cNvPr id="193" name="Google Shape;193;p32"/>
          <p:cNvSpPr txBox="1">
            <a:spLocks noGrp="1"/>
          </p:cNvSpPr>
          <p:nvPr>
            <p:ph type="body" idx="1"/>
          </p:nvPr>
        </p:nvSpPr>
        <p:spPr>
          <a:xfrm>
            <a:off x="344700" y="1534050"/>
            <a:ext cx="8454600" cy="37899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AutoNum type="arabicPeriod"/>
            </a:pPr>
            <a:r>
              <a:rPr lang="en-US"/>
              <a:t>Clara</a:t>
            </a:r>
            <a:endParaRPr/>
          </a:p>
          <a:p>
            <a:pPr marL="457200" lvl="0" indent="-342900" algn="l" rtl="0">
              <a:spcBef>
                <a:spcPts val="0"/>
              </a:spcBef>
              <a:spcAft>
                <a:spcPts val="0"/>
              </a:spcAft>
              <a:buSzPts val="1800"/>
              <a:buAutoNum type="arabicPeriod"/>
            </a:pPr>
            <a:r>
              <a:rPr lang="en-US"/>
              <a:t>Raj</a:t>
            </a:r>
            <a:endParaRPr/>
          </a:p>
          <a:p>
            <a:pPr marL="457200" lvl="0" indent="-342900" algn="l" rtl="0">
              <a:spcBef>
                <a:spcPts val="0"/>
              </a:spcBef>
              <a:spcAft>
                <a:spcPts val="0"/>
              </a:spcAft>
              <a:buSzPts val="1800"/>
              <a:buAutoNum type="arabicPeriod"/>
            </a:pPr>
            <a:r>
              <a:rPr lang="en-US"/>
              <a:t>Noah </a:t>
            </a:r>
            <a:endParaRPr/>
          </a:p>
          <a:p>
            <a:pPr marL="457200" lvl="0" indent="-342900" algn="l" rtl="0">
              <a:spcBef>
                <a:spcPts val="0"/>
              </a:spcBef>
              <a:spcAft>
                <a:spcPts val="0"/>
              </a:spcAft>
              <a:buSzPts val="1800"/>
              <a:buAutoNum type="arabicPeriod"/>
            </a:pPr>
            <a:r>
              <a:rPr lang="en-US"/>
              <a:t>Ana</a:t>
            </a:r>
            <a:endParaRPr/>
          </a:p>
          <a:p>
            <a:pPr marL="0" lvl="0" indent="0" algn="l" rtl="0">
              <a:spcBef>
                <a:spcPts val="360"/>
              </a:spcBef>
              <a:spcAft>
                <a:spcPts val="0"/>
              </a:spcAft>
              <a:buNone/>
            </a:pPr>
            <a:endParaRPr/>
          </a:p>
          <a:p>
            <a:pPr marL="0" lvl="0" indent="0" algn="l" rtl="0">
              <a:spcBef>
                <a:spcPts val="360"/>
              </a:spcBef>
              <a:spcAft>
                <a:spcPts val="0"/>
              </a:spcAft>
              <a:buNone/>
            </a:pPr>
            <a:r>
              <a:rPr lang="en-US"/>
              <a:t>Visit each station, read through the character card and write down specific barriers they and the actors in charge of making decisions might face. </a:t>
            </a:r>
            <a:endParaRPr/>
          </a:p>
          <a:p>
            <a:pPr marL="0" lvl="0" indent="0" algn="l" rtl="0">
              <a:spcBef>
                <a:spcPts val="36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2"/>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Objectives </a:t>
            </a:r>
            <a:r>
              <a:rPr lang="en-US" smtClean="0"/>
              <a:t>of </a:t>
            </a:r>
            <a:r>
              <a:rPr lang="en-US" dirty="0"/>
              <a:t>the </a:t>
            </a:r>
            <a:r>
              <a:rPr lang="en-US" dirty="0" smtClean="0"/>
              <a:t>module</a:t>
            </a:r>
            <a:endParaRPr dirty="0"/>
          </a:p>
        </p:txBody>
      </p:sp>
      <p:sp>
        <p:nvSpPr>
          <p:cNvPr id="74" name="Google Shape;74;p12"/>
          <p:cNvSpPr txBox="1">
            <a:spLocks noGrp="1"/>
          </p:cNvSpPr>
          <p:nvPr>
            <p:ph type="body" idx="1"/>
          </p:nvPr>
        </p:nvSpPr>
        <p:spPr>
          <a:xfrm>
            <a:off x="319300" y="874600"/>
            <a:ext cx="8551500" cy="5101800"/>
          </a:xfrm>
          <a:prstGeom prst="rect">
            <a:avLst/>
          </a:prstGeom>
        </p:spPr>
        <p:txBody>
          <a:bodyPr spcFirstLastPara="1" wrap="square" lIns="91425" tIns="45700" rIns="91425" bIns="45700" anchor="t" anchorCtr="0">
            <a:noAutofit/>
          </a:bodyPr>
          <a:lstStyle/>
          <a:p>
            <a:pPr marL="457200" lvl="0" indent="-355600" algn="l" rtl="0">
              <a:spcBef>
                <a:spcPts val="360"/>
              </a:spcBef>
              <a:spcAft>
                <a:spcPts val="0"/>
              </a:spcAft>
              <a:buSzPts val="2000"/>
              <a:buChar char="▪"/>
            </a:pPr>
            <a:r>
              <a:rPr lang="en-US" sz="2800"/>
              <a:t>Become familiar </a:t>
            </a:r>
            <a:r>
              <a:rPr lang="en-US" sz="2800" dirty="0"/>
              <a:t>with the SDG-CRPD resource package and its components.</a:t>
            </a:r>
            <a:endParaRPr sz="2800" dirty="0"/>
          </a:p>
          <a:p>
            <a:pPr marL="457200" lvl="0" indent="-355600" algn="l" rtl="0">
              <a:spcBef>
                <a:spcPts val="0"/>
              </a:spcBef>
              <a:spcAft>
                <a:spcPts val="0"/>
              </a:spcAft>
              <a:buSzPts val="2000"/>
              <a:buChar char="▪"/>
            </a:pPr>
            <a:r>
              <a:rPr lang="en-US" sz="2800" dirty="0"/>
              <a:t>Gain a better understanding of the situation of persons with disabilities with regards to employment.</a:t>
            </a:r>
            <a:endParaRPr sz="2800" dirty="0"/>
          </a:p>
          <a:p>
            <a:pPr marL="457200" lvl="0" indent="-355600" algn="l" rtl="0">
              <a:spcBef>
                <a:spcPts val="0"/>
              </a:spcBef>
              <a:spcAft>
                <a:spcPts val="0"/>
              </a:spcAft>
              <a:buSzPts val="2000"/>
              <a:buChar char="▪"/>
            </a:pPr>
            <a:r>
              <a:rPr lang="en-US" sz="2800" dirty="0"/>
              <a:t>Identify concrete actions that policymakers can take to implement SDG 8 in their own contexts.</a:t>
            </a:r>
            <a:endParaRPr sz="2800" dirty="0"/>
          </a:p>
          <a:p>
            <a:pPr marL="457200" lvl="0" indent="-355600" algn="l" rtl="0">
              <a:spcBef>
                <a:spcPts val="0"/>
              </a:spcBef>
              <a:spcAft>
                <a:spcPts val="0"/>
              </a:spcAft>
              <a:buSzPts val="2000"/>
              <a:buChar char="▪"/>
            </a:pPr>
            <a:r>
              <a:rPr lang="en-US" sz="2800" dirty="0"/>
              <a:t>Learn how to obtain additional information for supporting the process of implementation of SDG8.</a:t>
            </a:r>
            <a:endParaRPr sz="2800" dirty="0"/>
          </a:p>
          <a:p>
            <a:pPr marL="457200" lvl="0" indent="0" algn="l" rtl="0">
              <a:spcBef>
                <a:spcPts val="360"/>
              </a:spcBef>
              <a:spcAft>
                <a:spcPts val="0"/>
              </a:spcAft>
              <a:buNone/>
            </a:pPr>
            <a:endParaRPr sz="2800" dirty="0"/>
          </a:p>
          <a:p>
            <a:pPr marL="457200" lvl="0" indent="0" algn="l" rtl="0">
              <a:spcBef>
                <a:spcPts val="360"/>
              </a:spcBef>
              <a:spcAft>
                <a:spcPts val="0"/>
              </a:spcAft>
              <a:buNone/>
            </a:pPr>
            <a:endParaRPr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3"/>
          <p:cNvSpPr txBox="1">
            <a:spLocks noGrp="1"/>
          </p:cNvSpPr>
          <p:nvPr>
            <p:ph type="title"/>
          </p:nvPr>
        </p:nvSpPr>
        <p:spPr>
          <a:xfrm>
            <a:off x="741362" y="274637"/>
            <a:ext cx="75660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Employment Barriers - Stations</a:t>
            </a:r>
            <a:endParaRPr/>
          </a:p>
        </p:txBody>
      </p:sp>
      <p:sp>
        <p:nvSpPr>
          <p:cNvPr id="199" name="Google Shape;199;p33"/>
          <p:cNvSpPr txBox="1">
            <a:spLocks noGrp="1"/>
          </p:cNvSpPr>
          <p:nvPr>
            <p:ph type="body" idx="1"/>
          </p:nvPr>
        </p:nvSpPr>
        <p:spPr>
          <a:xfrm>
            <a:off x="657032" y="900175"/>
            <a:ext cx="3756600" cy="676200"/>
          </a:xfrm>
          <a:prstGeom prst="rect">
            <a:avLst/>
          </a:prstGeom>
        </p:spPr>
        <p:txBody>
          <a:bodyPr spcFirstLastPara="1" wrap="square" lIns="91425" tIns="45700" rIns="91425" bIns="45700" anchor="b" anchorCtr="0">
            <a:noAutofit/>
          </a:bodyPr>
          <a:lstStyle/>
          <a:p>
            <a:pPr marL="0" lvl="0" indent="0" algn="l" rtl="0">
              <a:spcBef>
                <a:spcPts val="400"/>
              </a:spcBef>
              <a:spcAft>
                <a:spcPts val="0"/>
              </a:spcAft>
              <a:buNone/>
            </a:pPr>
            <a:r>
              <a:rPr lang="en-US"/>
              <a:t>Barriers faced by character</a:t>
            </a:r>
            <a:endParaRPr/>
          </a:p>
        </p:txBody>
      </p:sp>
      <p:sp>
        <p:nvSpPr>
          <p:cNvPr id="200" name="Google Shape;200;p33"/>
          <p:cNvSpPr txBox="1">
            <a:spLocks noGrp="1"/>
          </p:cNvSpPr>
          <p:nvPr>
            <p:ph type="body" idx="2"/>
          </p:nvPr>
        </p:nvSpPr>
        <p:spPr>
          <a:xfrm>
            <a:off x="740825" y="1682925"/>
            <a:ext cx="3756600" cy="4293300"/>
          </a:xfrm>
          <a:prstGeom prst="rect">
            <a:avLst/>
          </a:prstGeom>
        </p:spPr>
        <p:txBody>
          <a:bodyPr spcFirstLastPara="1" wrap="square" lIns="91425" tIns="45700" rIns="91425" bIns="45700" anchor="t" anchorCtr="0">
            <a:noAutofit/>
          </a:bodyPr>
          <a:lstStyle/>
          <a:p>
            <a:pPr marL="457200" lvl="0" indent="-355600" algn="l" rtl="0">
              <a:spcBef>
                <a:spcPts val="400"/>
              </a:spcBef>
              <a:spcAft>
                <a:spcPts val="0"/>
              </a:spcAft>
              <a:buSzPts val="2000"/>
              <a:buChar char="▪"/>
            </a:pPr>
            <a:r>
              <a:rPr lang="en-US"/>
              <a:t> </a:t>
            </a:r>
            <a:endParaRPr/>
          </a:p>
          <a:p>
            <a:pPr marL="457200" lvl="0" indent="-355600" algn="l" rtl="0">
              <a:spcBef>
                <a:spcPts val="0"/>
              </a:spcBef>
              <a:spcAft>
                <a:spcPts val="0"/>
              </a:spcAft>
              <a:buSzPts val="2000"/>
              <a:buChar char="▪"/>
            </a:pPr>
            <a:r>
              <a:rPr lang="en-US"/>
              <a:t> </a:t>
            </a:r>
            <a:endParaRPr/>
          </a:p>
          <a:p>
            <a:pPr marL="457200" lvl="0" indent="-355600" algn="l" rtl="0">
              <a:spcBef>
                <a:spcPts val="0"/>
              </a:spcBef>
              <a:spcAft>
                <a:spcPts val="0"/>
              </a:spcAft>
              <a:buSzPts val="2000"/>
              <a:buChar char="▪"/>
            </a:pPr>
            <a:r>
              <a:rPr lang="en-US"/>
              <a:t> </a:t>
            </a:r>
            <a:endParaRPr/>
          </a:p>
          <a:p>
            <a:pPr marL="457200" lvl="0" indent="-355600" algn="l" rtl="0">
              <a:spcBef>
                <a:spcPts val="0"/>
              </a:spcBef>
              <a:spcAft>
                <a:spcPts val="0"/>
              </a:spcAft>
              <a:buSzPts val="2000"/>
              <a:buChar char="▪"/>
            </a:pPr>
            <a:endParaRPr/>
          </a:p>
        </p:txBody>
      </p:sp>
      <p:sp>
        <p:nvSpPr>
          <p:cNvPr id="201" name="Google Shape;201;p33"/>
          <p:cNvSpPr txBox="1">
            <a:spLocks noGrp="1"/>
          </p:cNvSpPr>
          <p:nvPr>
            <p:ph type="body" idx="3"/>
          </p:nvPr>
        </p:nvSpPr>
        <p:spPr>
          <a:xfrm>
            <a:off x="4585176" y="900175"/>
            <a:ext cx="3663000" cy="676200"/>
          </a:xfrm>
          <a:prstGeom prst="rect">
            <a:avLst/>
          </a:prstGeom>
        </p:spPr>
        <p:txBody>
          <a:bodyPr spcFirstLastPara="1" wrap="square" lIns="91425" tIns="45700" rIns="91425" bIns="45700" anchor="b" anchorCtr="0">
            <a:noAutofit/>
          </a:bodyPr>
          <a:lstStyle/>
          <a:p>
            <a:pPr marL="0" lvl="0" indent="0" algn="l" rtl="0">
              <a:spcBef>
                <a:spcPts val="400"/>
              </a:spcBef>
              <a:spcAft>
                <a:spcPts val="0"/>
              </a:spcAft>
              <a:buNone/>
            </a:pPr>
            <a:r>
              <a:rPr lang="en-US"/>
              <a:t>Barriers faced by actors</a:t>
            </a:r>
            <a:endParaRPr/>
          </a:p>
        </p:txBody>
      </p:sp>
      <p:sp>
        <p:nvSpPr>
          <p:cNvPr id="202" name="Google Shape;202;p33"/>
          <p:cNvSpPr txBox="1">
            <a:spLocks noGrp="1"/>
          </p:cNvSpPr>
          <p:nvPr>
            <p:ph type="body" idx="4"/>
          </p:nvPr>
        </p:nvSpPr>
        <p:spPr>
          <a:xfrm>
            <a:off x="4645025" y="1682875"/>
            <a:ext cx="3663000" cy="4293300"/>
          </a:xfrm>
          <a:prstGeom prst="rect">
            <a:avLst/>
          </a:prstGeom>
        </p:spPr>
        <p:txBody>
          <a:bodyPr spcFirstLastPara="1" wrap="square" lIns="91425" tIns="45700" rIns="91425" bIns="45700" anchor="t" anchorCtr="0">
            <a:noAutofit/>
          </a:bodyPr>
          <a:lstStyle/>
          <a:p>
            <a:pPr marL="457200" lvl="0" indent="-355600" algn="l" rtl="0">
              <a:spcBef>
                <a:spcPts val="400"/>
              </a:spcBef>
              <a:spcAft>
                <a:spcPts val="0"/>
              </a:spcAft>
              <a:buSzPts val="2000"/>
              <a:buChar char="▪"/>
            </a:pPr>
            <a:r>
              <a:rPr lang="en-US"/>
              <a:t> </a:t>
            </a:r>
            <a:endParaRPr/>
          </a:p>
          <a:p>
            <a:pPr marL="457200" lvl="0" indent="-355600" algn="l" rtl="0">
              <a:spcBef>
                <a:spcPts val="0"/>
              </a:spcBef>
              <a:spcAft>
                <a:spcPts val="0"/>
              </a:spcAft>
              <a:buSzPts val="2000"/>
              <a:buChar char="▪"/>
            </a:pPr>
            <a:r>
              <a:rPr lang="en-US"/>
              <a:t> </a:t>
            </a:r>
            <a:endParaRPr/>
          </a:p>
          <a:p>
            <a:pPr marL="457200" lvl="0" indent="-355600" algn="l" rtl="0">
              <a:spcBef>
                <a:spcPts val="0"/>
              </a:spcBef>
              <a:spcAft>
                <a:spcPts val="0"/>
              </a:spcAft>
              <a:buSzPts val="2000"/>
              <a:buChar char="▪"/>
            </a:pPr>
            <a:r>
              <a:rPr lang="en-US"/>
              <a:t> </a:t>
            </a:r>
            <a:endParaRPr/>
          </a:p>
          <a:p>
            <a:pPr marL="457200" lvl="0" indent="-355600" algn="l" rtl="0">
              <a:spcBef>
                <a:spcPts val="0"/>
              </a:spcBef>
              <a:spcAft>
                <a:spcPts val="0"/>
              </a:spcAft>
              <a:buSzPts val="2000"/>
              <a:buChar char="▪"/>
            </a:pP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5"/>
          <p:cNvSpPr txBox="1">
            <a:spLocks noGrp="1"/>
          </p:cNvSpPr>
          <p:nvPr>
            <p:ph type="title"/>
          </p:nvPr>
        </p:nvSpPr>
        <p:spPr>
          <a:xfrm>
            <a:off x="741350" y="274630"/>
            <a:ext cx="7566000" cy="627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Maximize Employment</a:t>
            </a:r>
            <a:endParaRPr/>
          </a:p>
        </p:txBody>
      </p:sp>
      <p:sp>
        <p:nvSpPr>
          <p:cNvPr id="213" name="Google Shape;213;p35"/>
          <p:cNvSpPr txBox="1">
            <a:spLocks noGrp="1"/>
          </p:cNvSpPr>
          <p:nvPr>
            <p:ph type="body" idx="1"/>
          </p:nvPr>
        </p:nvSpPr>
        <p:spPr>
          <a:xfrm>
            <a:off x="416500" y="2720975"/>
            <a:ext cx="8454600" cy="777300"/>
          </a:xfrm>
          <a:prstGeom prst="rect">
            <a:avLst/>
          </a:prstGeom>
        </p:spPr>
        <p:txBody>
          <a:bodyPr spcFirstLastPara="1" wrap="square" lIns="91425" tIns="45700" rIns="91425" bIns="45700" anchor="t" anchorCtr="0">
            <a:noAutofit/>
          </a:bodyPr>
          <a:lstStyle/>
          <a:p>
            <a:pPr marL="0" lvl="0" indent="0" algn="ctr" rtl="0">
              <a:spcBef>
                <a:spcPts val="360"/>
              </a:spcBef>
              <a:spcAft>
                <a:spcPts val="0"/>
              </a:spcAft>
              <a:buNone/>
            </a:pPr>
            <a:r>
              <a:rPr lang="en-US"/>
              <a:t>What helps to have a good working experience?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6"/>
          <p:cNvSpPr txBox="1">
            <a:spLocks noGrp="1"/>
          </p:cNvSpPr>
          <p:nvPr>
            <p:ph type="title"/>
          </p:nvPr>
        </p:nvSpPr>
        <p:spPr>
          <a:xfrm>
            <a:off x="741350" y="274630"/>
            <a:ext cx="7566000" cy="627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Maximize Employment</a:t>
            </a:r>
            <a:endParaRPr/>
          </a:p>
        </p:txBody>
      </p:sp>
      <p:pic>
        <p:nvPicPr>
          <p:cNvPr id="5" name="image1.png" descr="SDG 8 icon">
            <a:extLst>
              <a:ext uri="{FF2B5EF4-FFF2-40B4-BE49-F238E27FC236}">
                <a16:creationId xmlns:a16="http://schemas.microsoft.com/office/drawing/2014/main" id="{22F96D34-E7B3-054A-A961-DA18B289C6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418" y="1672206"/>
            <a:ext cx="574675" cy="5746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descr="Full and productive employment of persons with disabilities. SDG target 8.5"/>
          <p:cNvGraphicFramePr>
            <a:graphicFrameLocks noGrp="1"/>
          </p:cNvGraphicFramePr>
          <p:nvPr>
            <p:extLst>
              <p:ext uri="{D42A27DB-BD31-4B8C-83A1-F6EECF244321}">
                <p14:modId xmlns:p14="http://schemas.microsoft.com/office/powerpoint/2010/main" val="3438784414"/>
              </p:ext>
            </p:extLst>
          </p:nvPr>
        </p:nvGraphicFramePr>
        <p:xfrm>
          <a:off x="741350" y="1198722"/>
          <a:ext cx="6986806" cy="3465576"/>
        </p:xfrm>
        <a:graphic>
          <a:graphicData uri="http://schemas.openxmlformats.org/drawingml/2006/table">
            <a:tbl>
              <a:tblPr bandRow="1">
                <a:tableStyleId>{19B5C898-B2AD-403D-97B8-568B172AF6D0}</a:tableStyleId>
              </a:tblPr>
              <a:tblGrid>
                <a:gridCol w="2198208">
                  <a:extLst>
                    <a:ext uri="{9D8B030D-6E8A-4147-A177-3AD203B41FA5}">
                      <a16:colId xmlns:a16="http://schemas.microsoft.com/office/drawing/2014/main" val="2169994122"/>
                    </a:ext>
                  </a:extLst>
                </a:gridCol>
                <a:gridCol w="1622612">
                  <a:extLst>
                    <a:ext uri="{9D8B030D-6E8A-4147-A177-3AD203B41FA5}">
                      <a16:colId xmlns:a16="http://schemas.microsoft.com/office/drawing/2014/main" val="3246022258"/>
                    </a:ext>
                  </a:extLst>
                </a:gridCol>
                <a:gridCol w="1568823">
                  <a:extLst>
                    <a:ext uri="{9D8B030D-6E8A-4147-A177-3AD203B41FA5}">
                      <a16:colId xmlns:a16="http://schemas.microsoft.com/office/drawing/2014/main" val="1352877295"/>
                    </a:ext>
                  </a:extLst>
                </a:gridCol>
                <a:gridCol w="1597163">
                  <a:extLst>
                    <a:ext uri="{9D8B030D-6E8A-4147-A177-3AD203B41FA5}">
                      <a16:colId xmlns:a16="http://schemas.microsoft.com/office/drawing/2014/main" val="2400088565"/>
                    </a:ext>
                  </a:extLst>
                </a:gridCol>
              </a:tblGrid>
              <a:tr h="274320">
                <a:tc gridSpan="4">
                  <a:txBody>
                    <a:bodyPr/>
                    <a:lstStyle/>
                    <a:p>
                      <a:pPr>
                        <a:lnSpc>
                          <a:spcPct val="115000"/>
                        </a:lnSpc>
                        <a:spcAft>
                          <a:spcPts val="0"/>
                        </a:spcAft>
                      </a:pPr>
                      <a:r>
                        <a:rPr lang="en-GB" sz="1200" b="1" i="0" dirty="0">
                          <a:latin typeface="Arial Black" panose="020B0604020202020204" pitchFamily="34" charset="0"/>
                          <a:cs typeface="Arial Black" panose="020B0604020202020204" pitchFamily="34" charset="0"/>
                        </a:rPr>
                        <a:t>Full and productive employment of persons with disabilities</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44679577"/>
                  </a:ext>
                </a:extLst>
              </a:tr>
              <a:tr h="274320">
                <a:tc gridSpan="4">
                  <a:txBody>
                    <a:bodyPr/>
                    <a:lstStyle/>
                    <a:p>
                      <a:pPr marL="687388" indent="0">
                        <a:lnSpc>
                          <a:spcPct val="115000"/>
                        </a:lnSpc>
                        <a:spcAft>
                          <a:spcPts val="0"/>
                        </a:spcAft>
                        <a:tabLst/>
                      </a:pPr>
                      <a:r>
                        <a:rPr lang="en-GB" sz="1200" dirty="0"/>
                        <a:t>8.5 By 2030, achieve full and productive employment and decent work for all women and men, including for young people and persons with disabilities, and equal pay for work of equal value</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62542321"/>
                  </a:ext>
                </a:extLst>
              </a:tr>
              <a:tr h="274320">
                <a:tc>
                  <a:txBody>
                    <a:bodyPr/>
                    <a:lstStyle/>
                    <a:p>
                      <a:pPr>
                        <a:lnSpc>
                          <a:spcPct val="115000"/>
                        </a:lnSpc>
                        <a:spcAft>
                          <a:spcPts val="0"/>
                        </a:spcAft>
                      </a:pPr>
                      <a:r>
                        <a:rPr lang="en-GB" sz="1200" dirty="0"/>
                        <a:t>Include the rights of persons with disabilities in labour law, including the prohibition of discrimination, the provision of reasonable accommodation and the right to return to work</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Adopt an action plan/strategy for the promotion of employment of persons with disabilities in both the private and public sector</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Carry out awareness-raising campaigns on the labour rights of persons with disabilities</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Measure and reduce the disability pay gap</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52065437"/>
                  </a:ext>
                </a:extLst>
              </a:tr>
              <a:tr h="274320">
                <a:tc gridSpan="4">
                  <a:txBody>
                    <a:bodyPr/>
                    <a:lstStyle/>
                    <a:p>
                      <a:pPr marL="285750" indent="-285750">
                        <a:lnSpc>
                          <a:spcPct val="115000"/>
                        </a:lnSpc>
                        <a:spcAft>
                          <a:spcPts val="0"/>
                        </a:spcAft>
                        <a:buClr>
                          <a:schemeClr val="bg2"/>
                        </a:buClr>
                        <a:buFont typeface="Arial" panose="020B0604020202020204" pitchFamily="34" charset="0"/>
                        <a:buChar char="•"/>
                      </a:pPr>
                      <a:r>
                        <a:rPr lang="en-GB" sz="1200" dirty="0"/>
                        <a:t>Related CRPD indicators:5.7, 5.11, 5.12, 13.14, 27.1, 27.4, 27.13, 27.16, 27.25</a:t>
                      </a:r>
                    </a:p>
                  </a:txBody>
                  <a:tcPr marL="182880" marR="182880"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2905325"/>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7"/>
          <p:cNvSpPr txBox="1">
            <a:spLocks noGrp="1"/>
          </p:cNvSpPr>
          <p:nvPr>
            <p:ph type="title"/>
          </p:nvPr>
        </p:nvSpPr>
        <p:spPr>
          <a:xfrm>
            <a:off x="741350" y="274630"/>
            <a:ext cx="7566000" cy="627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Maximize Employment</a:t>
            </a:r>
            <a:endParaRPr/>
          </a:p>
        </p:txBody>
      </p:sp>
      <p:pic>
        <p:nvPicPr>
          <p:cNvPr id="5" name="image1.png" descr="SDG goal 8 icon - Decent work and economic growth">
            <a:extLst>
              <a:ext uri="{FF2B5EF4-FFF2-40B4-BE49-F238E27FC236}">
                <a16:creationId xmlns:a16="http://schemas.microsoft.com/office/drawing/2014/main" id="{FD6BF637-6FFA-D945-ACD8-709B55E99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9028" y="1758050"/>
            <a:ext cx="574675" cy="5746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descr="Self employment of persons with disabilities. SDG target 8.3."/>
          <p:cNvGraphicFramePr>
            <a:graphicFrameLocks noGrp="1"/>
          </p:cNvGraphicFramePr>
          <p:nvPr>
            <p:extLst>
              <p:ext uri="{D42A27DB-BD31-4B8C-83A1-F6EECF244321}">
                <p14:modId xmlns:p14="http://schemas.microsoft.com/office/powerpoint/2010/main" val="1545502901"/>
              </p:ext>
            </p:extLst>
          </p:nvPr>
        </p:nvGraphicFramePr>
        <p:xfrm>
          <a:off x="741350" y="1247062"/>
          <a:ext cx="7184963" cy="4529591"/>
        </p:xfrm>
        <a:graphic>
          <a:graphicData uri="http://schemas.openxmlformats.org/drawingml/2006/table">
            <a:tbl>
              <a:tblPr bandRow="1">
                <a:tableStyleId>{19B5C898-B2AD-403D-97B8-568B172AF6D0}</a:tableStyleId>
              </a:tblPr>
              <a:tblGrid>
                <a:gridCol w="2394739">
                  <a:extLst>
                    <a:ext uri="{9D8B030D-6E8A-4147-A177-3AD203B41FA5}">
                      <a16:colId xmlns:a16="http://schemas.microsoft.com/office/drawing/2014/main" val="630983725"/>
                    </a:ext>
                  </a:extLst>
                </a:gridCol>
                <a:gridCol w="2394739">
                  <a:extLst>
                    <a:ext uri="{9D8B030D-6E8A-4147-A177-3AD203B41FA5}">
                      <a16:colId xmlns:a16="http://schemas.microsoft.com/office/drawing/2014/main" val="2277161718"/>
                    </a:ext>
                  </a:extLst>
                </a:gridCol>
                <a:gridCol w="2395485">
                  <a:extLst>
                    <a:ext uri="{9D8B030D-6E8A-4147-A177-3AD203B41FA5}">
                      <a16:colId xmlns:a16="http://schemas.microsoft.com/office/drawing/2014/main" val="2783833540"/>
                    </a:ext>
                  </a:extLst>
                </a:gridCol>
              </a:tblGrid>
              <a:tr h="232354">
                <a:tc gridSpan="3">
                  <a:txBody>
                    <a:bodyPr/>
                    <a:lstStyle/>
                    <a:p>
                      <a:pPr>
                        <a:lnSpc>
                          <a:spcPct val="115000"/>
                        </a:lnSpc>
                        <a:spcAft>
                          <a:spcPts val="0"/>
                        </a:spcAft>
                      </a:pPr>
                      <a:r>
                        <a:rPr lang="en-GB" sz="1200" b="1" i="0" dirty="0">
                          <a:latin typeface="Arial Black" panose="020B0604020202020204" pitchFamily="34" charset="0"/>
                          <a:cs typeface="Arial Black" panose="020B0604020202020204" pitchFamily="34" charset="0"/>
                        </a:rPr>
                        <a:t>Self-employment of persons with disabilities </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64094570"/>
                  </a:ext>
                </a:extLst>
              </a:tr>
              <a:tr h="1248088">
                <a:tc gridSpan="3">
                  <a:txBody>
                    <a:bodyPr/>
                    <a:lstStyle/>
                    <a:p>
                      <a:pPr marL="750888" indent="0">
                        <a:lnSpc>
                          <a:spcPct val="115000"/>
                        </a:lnSpc>
                        <a:spcAft>
                          <a:spcPts val="600"/>
                        </a:spcAft>
                        <a:tabLst/>
                      </a:pPr>
                      <a:r>
                        <a:rPr lang="en-GB" sz="1200" dirty="0"/>
                        <a:t>8.3 Promote development-oriented policies that support productive activities, decent job creation, entrepreneurship, creativity and innovation, and encourage the formalization and growth of micro-, small- and medium-sized enterprises, including through access to financial services</a:t>
                      </a:r>
                    </a:p>
                    <a:p>
                      <a:pPr marL="750888" indent="0">
                        <a:lnSpc>
                          <a:spcPct val="115000"/>
                        </a:lnSpc>
                        <a:spcAft>
                          <a:spcPts val="600"/>
                        </a:spcAft>
                        <a:tabLst/>
                      </a:pPr>
                      <a:r>
                        <a:rPr lang="en-GB" sz="1200" dirty="0"/>
                        <a:t>8.10 Strengthen the capacity of domestic financial institutions to encourage and expand access to banking, insurance and financial services for all</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88906108"/>
                  </a:ext>
                </a:extLst>
              </a:tr>
              <a:tr h="2009888">
                <a:tc>
                  <a:txBody>
                    <a:bodyPr/>
                    <a:lstStyle/>
                    <a:p>
                      <a:pPr>
                        <a:lnSpc>
                          <a:spcPct val="115000"/>
                        </a:lnSpc>
                        <a:spcAft>
                          <a:spcPts val="0"/>
                        </a:spcAft>
                      </a:pPr>
                      <a:r>
                        <a:rPr lang="en-GB" sz="1200" dirty="0"/>
                        <a:t>Ensure that mainstream vocational and entrepreneurship training are inclusive of persons with disabilities and that supportive targeted training is available to them</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Adopt legal and regulatory measures to ensure the equal participation of persons with disabilities in business organizations and equal access to financial services, including micro-finance and credit schemes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en-GB" sz="1200" dirty="0"/>
                        <a:t>Make business development services available for persons with disabilities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44155304"/>
                  </a:ext>
                </a:extLst>
              </a:tr>
              <a:tr h="605559">
                <a:tc gridSpan="3">
                  <a:txBody>
                    <a:bodyPr/>
                    <a:lstStyle/>
                    <a:p>
                      <a:pPr marL="285750" indent="-285750">
                        <a:lnSpc>
                          <a:spcPct val="115000"/>
                        </a:lnSpc>
                        <a:spcAft>
                          <a:spcPts val="0"/>
                        </a:spcAft>
                        <a:buClr>
                          <a:schemeClr val="bg2"/>
                        </a:buClr>
                        <a:buFont typeface="Arial" panose="020B0604020202020204" pitchFamily="34" charset="0"/>
                        <a:buChar char="•"/>
                      </a:pPr>
                      <a:r>
                        <a:rPr lang="en-GB" sz="1200" dirty="0"/>
                        <a:t>Related CRPD indicators: 9.3, 9.4, 12.1, 12.2, 12.15, 19.12, 19.13, 19.26, 24.5, 24.20, 24.27, 27.1, 27.4, 27.12, 27.15, 27.19, 28.3, 28.4, 28.5, 28.14</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38864693"/>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8"/>
          <p:cNvSpPr txBox="1">
            <a:spLocks noGrp="1"/>
          </p:cNvSpPr>
          <p:nvPr>
            <p:ph type="title"/>
          </p:nvPr>
        </p:nvSpPr>
        <p:spPr>
          <a:xfrm>
            <a:off x="741350" y="274630"/>
            <a:ext cx="7566000" cy="627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Maximize Employment</a:t>
            </a:r>
            <a:endParaRPr/>
          </a:p>
        </p:txBody>
      </p:sp>
      <p:pic>
        <p:nvPicPr>
          <p:cNvPr id="4097" name="image1.png" descr="SDG goal 8 icon - Decent work and economic grow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147" y="1851398"/>
            <a:ext cx="574675" cy="5746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descr="Protection of labour rights of persons with disabilities. SDG target 8.7, 8.8"/>
          <p:cNvGraphicFramePr>
            <a:graphicFrameLocks noGrp="1"/>
          </p:cNvGraphicFramePr>
          <p:nvPr>
            <p:extLst>
              <p:ext uri="{D42A27DB-BD31-4B8C-83A1-F6EECF244321}">
                <p14:modId xmlns:p14="http://schemas.microsoft.com/office/powerpoint/2010/main" val="238796813"/>
              </p:ext>
            </p:extLst>
          </p:nvPr>
        </p:nvGraphicFramePr>
        <p:xfrm>
          <a:off x="741350" y="1341501"/>
          <a:ext cx="7791157" cy="4004437"/>
        </p:xfrm>
        <a:graphic>
          <a:graphicData uri="http://schemas.openxmlformats.org/drawingml/2006/table">
            <a:tbl>
              <a:tblPr bandRow="1">
                <a:tableStyleId>{19B5C898-B2AD-403D-97B8-568B172AF6D0}</a:tableStyleId>
              </a:tblPr>
              <a:tblGrid>
                <a:gridCol w="2051280">
                  <a:extLst>
                    <a:ext uri="{9D8B030D-6E8A-4147-A177-3AD203B41FA5}">
                      <a16:colId xmlns:a16="http://schemas.microsoft.com/office/drawing/2014/main" val="575593487"/>
                    </a:ext>
                  </a:extLst>
                </a:gridCol>
                <a:gridCol w="1940943">
                  <a:extLst>
                    <a:ext uri="{9D8B030D-6E8A-4147-A177-3AD203B41FA5}">
                      <a16:colId xmlns:a16="http://schemas.microsoft.com/office/drawing/2014/main" val="297091766"/>
                    </a:ext>
                  </a:extLst>
                </a:gridCol>
                <a:gridCol w="1824164">
                  <a:extLst>
                    <a:ext uri="{9D8B030D-6E8A-4147-A177-3AD203B41FA5}">
                      <a16:colId xmlns:a16="http://schemas.microsoft.com/office/drawing/2014/main" val="3936927418"/>
                    </a:ext>
                  </a:extLst>
                </a:gridCol>
                <a:gridCol w="1974770">
                  <a:extLst>
                    <a:ext uri="{9D8B030D-6E8A-4147-A177-3AD203B41FA5}">
                      <a16:colId xmlns:a16="http://schemas.microsoft.com/office/drawing/2014/main" val="2881565959"/>
                    </a:ext>
                  </a:extLst>
                </a:gridCol>
              </a:tblGrid>
              <a:tr h="298058">
                <a:tc gridSpan="4">
                  <a:txBody>
                    <a:bodyPr/>
                    <a:lstStyle/>
                    <a:p>
                      <a:pPr>
                        <a:lnSpc>
                          <a:spcPct val="114000"/>
                        </a:lnSpc>
                        <a:spcAft>
                          <a:spcPts val="600"/>
                        </a:spcAft>
                      </a:pPr>
                      <a:r>
                        <a:rPr lang="en-GB" sz="1200" b="1" i="0" dirty="0">
                          <a:latin typeface="Arial Black" panose="020B0604020202020204" pitchFamily="34" charset="0"/>
                          <a:cs typeface="Arial Black" panose="020B0604020202020204" pitchFamily="34" charset="0"/>
                        </a:rPr>
                        <a:t>Protection of labour rights of persons with disabilities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9525" cap="flat" cmpd="sng">
                      <a:noFill/>
                      <a:prstDash val="solid"/>
                      <a:round/>
                      <a:headEnd type="none" w="sm" len="sm"/>
                      <a:tailEnd type="none" w="sm" len="sm"/>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67892341"/>
                  </a:ext>
                </a:extLst>
              </a:tr>
              <a:tr h="1542239">
                <a:tc gridSpan="4">
                  <a:txBody>
                    <a:bodyPr/>
                    <a:lstStyle/>
                    <a:p>
                      <a:pPr marL="687388" indent="0">
                        <a:lnSpc>
                          <a:spcPct val="114000"/>
                        </a:lnSpc>
                        <a:spcAft>
                          <a:spcPts val="600"/>
                        </a:spcAft>
                        <a:tabLst/>
                      </a:pPr>
                      <a:r>
                        <a:rPr lang="en-GB" sz="1200" dirty="0"/>
                        <a:t>8.8 Protect labour rights and promote safe and secure working environments for all workers, including migrant workers, in particular women migrants, and those in precarious employment</a:t>
                      </a:r>
                    </a:p>
                    <a:p>
                      <a:pPr marL="687388" indent="0">
                        <a:lnSpc>
                          <a:spcPct val="114000"/>
                        </a:lnSpc>
                        <a:spcAft>
                          <a:spcPts val="600"/>
                        </a:spcAft>
                        <a:tabLst/>
                      </a:pPr>
                      <a:r>
                        <a:rPr lang="en-GB" sz="1200" dirty="0"/>
                        <a:t>8.7 Take immediate and effective measures to eradicate forced labour, end modern slavery and human trafficking and secure the prohibition and elimination of the worst forms of child labour, including recruitment and use of child soldiers, and by 2025 end child labour in all its forms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02674740"/>
                  </a:ext>
                </a:extLst>
              </a:tr>
              <a:tr h="1613647">
                <a:tc>
                  <a:txBody>
                    <a:bodyPr/>
                    <a:lstStyle/>
                    <a:p>
                      <a:pPr>
                        <a:lnSpc>
                          <a:spcPct val="114000"/>
                        </a:lnSpc>
                        <a:spcAft>
                          <a:spcPts val="600"/>
                        </a:spcAft>
                      </a:pPr>
                      <a:r>
                        <a:rPr lang="en-GB" sz="1200" dirty="0"/>
                        <a:t>Ensure freedom of association to persons with disabilities to create and participate in trade unions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4000"/>
                        </a:lnSpc>
                        <a:spcAft>
                          <a:spcPts val="600"/>
                        </a:spcAft>
                      </a:pPr>
                      <a:r>
                        <a:rPr lang="en-GB" sz="1200" dirty="0"/>
                        <a:t>Ensure that occupational health assessments do not prevent access to employment, based on impairments</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4000"/>
                        </a:lnSpc>
                        <a:spcAft>
                          <a:spcPts val="600"/>
                        </a:spcAft>
                      </a:pPr>
                      <a:r>
                        <a:rPr lang="en-GB" sz="1200" dirty="0"/>
                        <a:t>Incorporate accessibility in all its dimensions as a key element of occupational health and safety</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4000"/>
                        </a:lnSpc>
                        <a:spcAft>
                          <a:spcPts val="600"/>
                        </a:spcAft>
                      </a:pPr>
                      <a:r>
                        <a:rPr lang="en-GB" sz="1200" dirty="0"/>
                        <a:t>Adopt disability inclusive strategies against forced labour, including measures to end forced begging and other forms of exploitation</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1952841"/>
                  </a:ext>
                </a:extLst>
              </a:tr>
              <a:tr h="375331">
                <a:tc gridSpan="4">
                  <a:txBody>
                    <a:bodyPr/>
                    <a:lstStyle/>
                    <a:p>
                      <a:pPr marL="285750" indent="-285750">
                        <a:lnSpc>
                          <a:spcPct val="150000"/>
                        </a:lnSpc>
                        <a:spcAft>
                          <a:spcPts val="600"/>
                        </a:spcAft>
                        <a:buClr>
                          <a:schemeClr val="bg2"/>
                        </a:buClr>
                        <a:buFont typeface="Arial" panose="020B0604020202020204" pitchFamily="34" charset="0"/>
                        <a:buChar char="•"/>
                      </a:pPr>
                      <a:r>
                        <a:rPr lang="en-GB" sz="1200" dirty="0"/>
                        <a:t>Related CRPD indicators:16.1, 16.3, 16.13, 27.1, 27.2, 27.5, 27.7, 29.9, 29.11, 29.23</a:t>
                      </a:r>
                    </a:p>
                  </a:txBody>
                  <a:tcPr marT="91440" marB="91440">
                    <a:lnL w="9525" cap="flat" cmpd="sng">
                      <a:noFill/>
                      <a:prstDash val="solid"/>
                      <a:round/>
                      <a:headEnd type="none" w="sm" len="sm"/>
                      <a:tailEnd type="none" w="sm" len="sm"/>
                    </a:lnL>
                    <a:lnR w="9525" cap="flat" cmpd="sng">
                      <a:noFill/>
                      <a:prstDash val="solid"/>
                      <a:round/>
                      <a:headEnd type="none" w="sm" len="sm"/>
                      <a:tailEnd type="none" w="sm" len="sm"/>
                    </a:lnR>
                    <a:lnT w="12700" cap="flat" cmpd="sng" algn="ctr">
                      <a:solidFill>
                        <a:schemeClr val="tx1"/>
                      </a:solidFill>
                      <a:prstDash val="solid"/>
                      <a:round/>
                      <a:headEnd type="none" w="med" len="med"/>
                      <a:tailEnd type="none" w="med" len="med"/>
                    </a:lnT>
                    <a:lnB w="9525" cap="flat" cmpd="sng">
                      <a:noFill/>
                      <a:prstDash val="solid"/>
                      <a:round/>
                      <a:headEnd type="none" w="sm" len="sm"/>
                      <a:tailEnd type="none" w="sm" len="sm"/>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68011644"/>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9"/>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Let’s Go On A Work Journey</a:t>
            </a:r>
            <a:endParaRPr/>
          </a:p>
        </p:txBody>
      </p:sp>
      <p:sp>
        <p:nvSpPr>
          <p:cNvPr id="240" name="Google Shape;240;p39"/>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lvl="1"/>
            <a:r>
              <a:rPr lang="en-PT" i="1" dirty="0"/>
              <a:t>What policies or practices should be in place to ensure that this character has a good working experience, and that the character’s job is accessible? </a:t>
            </a:r>
            <a:endParaRPr lang="en-PT" dirty="0"/>
          </a:p>
          <a:p>
            <a:pPr lvl="1"/>
            <a:r>
              <a:rPr lang="en-PT" i="1" dirty="0"/>
              <a:t>What policies or practices should be in place to prevent this situation from happening again? </a:t>
            </a:r>
            <a:endParaRPr lang="en-PT" dirty="0"/>
          </a:p>
          <a:p>
            <a:pPr lvl="1"/>
            <a:r>
              <a:rPr lang="en-PT" i="1" dirty="0"/>
              <a:t>Who, in your country, would have the power to put these in place?</a:t>
            </a:r>
            <a:endParaRPr lang="en-PT" dirty="0"/>
          </a:p>
          <a:p>
            <a:pPr lvl="1"/>
            <a:r>
              <a:rPr lang="en-PT" i="1" dirty="0"/>
              <a:t>What would be needed - to ensure consultation with people with disabilities - to have these policies in place?</a:t>
            </a:r>
            <a:endParaRPr lang="en-PT" dirty="0"/>
          </a:p>
          <a:p>
            <a:pPr marL="0" lvl="0" indent="0" algn="l" rtl="0">
              <a:spcBef>
                <a:spcPts val="360"/>
              </a:spcBef>
              <a:spcAft>
                <a:spcPts val="0"/>
              </a:spcAft>
              <a:buNone/>
            </a:pPr>
            <a:endParaRPr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0"/>
          <p:cNvSpPr txBox="1">
            <a:spLocks noGrp="1"/>
          </p:cNvSpPr>
          <p:nvPr>
            <p:ph type="ctrTitle"/>
          </p:nvPr>
        </p:nvSpPr>
        <p:spPr>
          <a:xfrm>
            <a:off x="723900" y="2041240"/>
            <a:ext cx="6590100" cy="11502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lt1"/>
              </a:buClr>
              <a:buSzPts val="2800"/>
              <a:buFont typeface="Arial"/>
              <a:buNone/>
            </a:pPr>
            <a:r>
              <a:rPr lang="en-US"/>
              <a:t>BREAK! Come back at :00</a:t>
            </a:r>
            <a:endParaRPr/>
          </a:p>
          <a:p>
            <a:pPr marL="0" lvl="0" indent="0" algn="l" rtl="0">
              <a:lnSpc>
                <a:spcPct val="100000"/>
              </a:lnSpc>
              <a:spcBef>
                <a:spcPts val="0"/>
              </a:spcBef>
              <a:spcAft>
                <a:spcPts val="0"/>
              </a:spcAft>
              <a:buClr>
                <a:schemeClr val="lt1"/>
              </a:buClr>
              <a:buSzPts val="2800"/>
              <a:buFont typeface="Arial"/>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1"/>
          <p:cNvSpPr txBox="1">
            <a:spLocks noGrp="1"/>
          </p:cNvSpPr>
          <p:nvPr>
            <p:ph type="title"/>
          </p:nvPr>
        </p:nvSpPr>
        <p:spPr>
          <a:xfrm>
            <a:off x="741362" y="274637"/>
            <a:ext cx="7566000" cy="10905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Gallery round in pairs</a:t>
            </a:r>
            <a:endParaRPr/>
          </a:p>
        </p:txBody>
      </p:sp>
      <p:sp>
        <p:nvSpPr>
          <p:cNvPr id="251" name="Google Shape;251;p41"/>
          <p:cNvSpPr txBox="1">
            <a:spLocks noGrp="1"/>
          </p:cNvSpPr>
          <p:nvPr>
            <p:ph type="body" idx="1"/>
          </p:nvPr>
        </p:nvSpPr>
        <p:spPr>
          <a:xfrm>
            <a:off x="741362" y="1498600"/>
            <a:ext cx="7566000" cy="46275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520"/>
              </a:spcBef>
              <a:spcAft>
                <a:spcPts val="0"/>
              </a:spcAft>
              <a:buClr>
                <a:schemeClr val="dk2"/>
              </a:buClr>
              <a:buSzPts val="2600"/>
              <a:buFont typeface="Noto Sans Symbols"/>
              <a:buNone/>
            </a:pPr>
            <a:r>
              <a:rPr lang="en-US"/>
              <a:t>Find one other person from a different team, go around the room and review the flipcharts.</a:t>
            </a:r>
            <a:endParaRPr/>
          </a:p>
          <a:p>
            <a:pPr marL="342900" marR="0" lvl="0" indent="-342900" algn="l" rtl="0">
              <a:lnSpc>
                <a:spcPct val="100000"/>
              </a:lnSpc>
              <a:spcBef>
                <a:spcPts val="520"/>
              </a:spcBef>
              <a:spcAft>
                <a:spcPts val="0"/>
              </a:spcAft>
              <a:buClr>
                <a:schemeClr val="dk2"/>
              </a:buClr>
              <a:buSzPts val="2600"/>
              <a:buFont typeface="Noto Sans Symbols"/>
              <a:buNone/>
            </a:pPr>
            <a:endParaRPr/>
          </a:p>
          <a:p>
            <a:pPr marL="342900" marR="0" lvl="0" indent="-342900" algn="l" rtl="0">
              <a:lnSpc>
                <a:spcPct val="100000"/>
              </a:lnSpc>
              <a:spcBef>
                <a:spcPts val="520"/>
              </a:spcBef>
              <a:spcAft>
                <a:spcPts val="0"/>
              </a:spcAft>
              <a:buClr>
                <a:schemeClr val="dk2"/>
              </a:buClr>
              <a:buSzPts val="2600"/>
              <a:buFont typeface="Noto Sans Symbols"/>
              <a:buNone/>
            </a:pPr>
            <a:r>
              <a:rPr lang="en-US"/>
              <a:t>Share: What new thing did you learn? What’s one thing that grabbed your attention? What feels doable in your country? What might be most difficult to accomplish?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2"/>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Wrap up and next steps</a:t>
            </a:r>
            <a:endParaRPr/>
          </a:p>
        </p:txBody>
      </p:sp>
      <p:sp>
        <p:nvSpPr>
          <p:cNvPr id="257" name="Google Shape;257;p42"/>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3"/>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Closing circle</a:t>
            </a:r>
            <a:endParaRPr/>
          </a:p>
        </p:txBody>
      </p:sp>
      <p:sp>
        <p:nvSpPr>
          <p:cNvPr id="263" name="Google Shape;263;p43"/>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r>
              <a:rPr lang="en-US" i="1"/>
              <a:t>One thing I commit to do in the next three months to advance inclusive employment in my context.</a:t>
            </a:r>
            <a:endParaRPr i="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What’s in the SDG-CRPD resource package?</a:t>
            </a:r>
            <a:endParaRPr dirty="0"/>
          </a:p>
        </p:txBody>
      </p:sp>
      <p:sp>
        <p:nvSpPr>
          <p:cNvPr id="68" name="Google Shape;68;p11"/>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Policy Guidelines</a:t>
            </a:r>
            <a:endParaRPr/>
          </a:p>
          <a:p>
            <a:pPr marL="457200" lvl="0" indent="-342900" algn="l" rtl="0">
              <a:spcBef>
                <a:spcPts val="0"/>
              </a:spcBef>
              <a:spcAft>
                <a:spcPts val="0"/>
              </a:spcAft>
              <a:buSzPts val="1800"/>
              <a:buChar char="▪"/>
            </a:pPr>
            <a:r>
              <a:rPr lang="en-US"/>
              <a:t>Human Rights Indicators for the CRPD</a:t>
            </a:r>
            <a:endParaRPr/>
          </a:p>
          <a:p>
            <a:pPr marL="457200" lvl="0" indent="-342900" algn="l" rtl="0">
              <a:spcBef>
                <a:spcPts val="0"/>
              </a:spcBef>
              <a:spcAft>
                <a:spcPts val="0"/>
              </a:spcAft>
              <a:buSzPts val="1800"/>
              <a:buChar char="▪"/>
            </a:pPr>
            <a:r>
              <a:rPr lang="en-US"/>
              <a:t>Data Sources Guidance</a:t>
            </a:r>
            <a:endParaRPr/>
          </a:p>
          <a:p>
            <a:pPr marL="457200" lvl="0" indent="-342900" algn="l" rtl="0">
              <a:spcBef>
                <a:spcPts val="0"/>
              </a:spcBef>
              <a:spcAft>
                <a:spcPts val="0"/>
              </a:spcAft>
              <a:buSzPts val="1800"/>
              <a:buChar char="▪"/>
            </a:pPr>
            <a:r>
              <a:rPr lang="en-US"/>
              <a:t>Training Materials</a:t>
            </a:r>
            <a:endParaRPr/>
          </a:p>
          <a:p>
            <a:pPr marL="457200" lvl="0" indent="-342900" algn="l" rtl="0">
              <a:spcBef>
                <a:spcPts val="0"/>
              </a:spcBef>
              <a:spcAft>
                <a:spcPts val="0"/>
              </a:spcAft>
              <a:buSzPts val="1800"/>
              <a:buChar char="▪"/>
            </a:pPr>
            <a:r>
              <a:rPr lang="en-US"/>
              <a:t>Videos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pic>
        <p:nvPicPr>
          <p:cNvPr id="268" name="Google Shape;268;p44">
            <a:extLst>
              <a:ext uri="{C183D7F6-B498-43B3-948B-1728B52AA6E4}">
                <adec:decorative xmlns:adec="http://schemas.microsoft.com/office/drawing/2017/decorative" xmlns="" val="1"/>
              </a:ext>
            </a:extLst>
          </p:cNvPr>
          <p:cNvPicPr preferRelativeResize="0"/>
          <p:nvPr/>
        </p:nvPicPr>
        <p:blipFill rotWithShape="1">
          <a:blip r:embed="rId3">
            <a:alphaModFix/>
          </a:blip>
          <a:srcRect/>
          <a:stretch/>
        </p:blipFill>
        <p:spPr>
          <a:xfrm>
            <a:off x="4130675" y="0"/>
            <a:ext cx="5013325" cy="4230687"/>
          </a:xfrm>
          <a:prstGeom prst="rect">
            <a:avLst/>
          </a:prstGeom>
          <a:noFill/>
          <a:ln>
            <a:noFill/>
          </a:ln>
        </p:spPr>
      </p:pic>
      <p:sp>
        <p:nvSpPr>
          <p:cNvPr id="269" name="Google Shape;269;p44"/>
          <p:cNvSpPr txBox="1">
            <a:spLocks noGrp="1"/>
          </p:cNvSpPr>
          <p:nvPr>
            <p:ph type="title"/>
          </p:nvPr>
        </p:nvSpPr>
        <p:spPr>
          <a:xfrm>
            <a:off x="741362" y="274637"/>
            <a:ext cx="7566025" cy="10906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2600"/>
              <a:buFont typeface="Arial"/>
              <a:buNone/>
            </a:pPr>
            <a:r>
              <a:rPr lang="en-US"/>
              <a:t>Thank you!</a:t>
            </a:r>
            <a:endParaRPr/>
          </a:p>
        </p:txBody>
      </p:sp>
      <p:sp>
        <p:nvSpPr>
          <p:cNvPr id="270" name="Google Shape;270;p44"/>
          <p:cNvSpPr txBox="1">
            <a:spLocks noGrp="1"/>
          </p:cNvSpPr>
          <p:nvPr>
            <p:ph type="body" idx="1"/>
          </p:nvPr>
        </p:nvSpPr>
        <p:spPr>
          <a:xfrm>
            <a:off x="741362" y="1498600"/>
            <a:ext cx="7566025" cy="4627562"/>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2"/>
              </a:buClr>
              <a:buSzPts val="2600"/>
              <a:buFont typeface="Noto Sans Symbols"/>
              <a:buNone/>
            </a:pPr>
            <a:endParaRPr sz="26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20"/>
              </a:spcBef>
              <a:spcAft>
                <a:spcPts val="0"/>
              </a:spcAft>
              <a:buClr>
                <a:schemeClr val="dk2"/>
              </a:buClr>
              <a:buSzPts val="2600"/>
              <a:buFont typeface="Noto Sans Symbols"/>
              <a:buNone/>
            </a:pPr>
            <a:r>
              <a:rPr lang="en-US" sz="2600" b="0" i="0" u="none" strike="noStrike" cap="none" dirty="0">
                <a:solidFill>
                  <a:schemeClr val="dk1"/>
                </a:solidFill>
                <a:latin typeface="Arial"/>
                <a:ea typeface="Arial"/>
                <a:cs typeface="Arial"/>
                <a:sym typeface="Arial"/>
              </a:rPr>
              <a:t>For further information, </a:t>
            </a:r>
            <a:endParaRPr dirty="0"/>
          </a:p>
          <a:p>
            <a:pPr marL="342900" marR="0" lvl="0" indent="-342900" algn="l" rtl="0">
              <a:lnSpc>
                <a:spcPct val="100000"/>
              </a:lnSpc>
              <a:spcBef>
                <a:spcPts val="520"/>
              </a:spcBef>
              <a:spcAft>
                <a:spcPts val="0"/>
              </a:spcAft>
              <a:buClr>
                <a:schemeClr val="dk2"/>
              </a:buClr>
              <a:buSzPts val="2600"/>
              <a:buFont typeface="Noto Sans Symbols"/>
              <a:buNone/>
            </a:pPr>
            <a:r>
              <a:rPr lang="en-US" sz="2600" b="0" i="0" u="none" strike="noStrike" cap="none" dirty="0">
                <a:solidFill>
                  <a:schemeClr val="dk1"/>
                </a:solidFill>
                <a:latin typeface="Arial"/>
                <a:ea typeface="Arial"/>
                <a:cs typeface="Arial"/>
                <a:sym typeface="Arial"/>
              </a:rPr>
              <a:t>please visit:</a:t>
            </a:r>
            <a:endParaRPr dirty="0"/>
          </a:p>
          <a:p>
            <a:pPr marL="342900" marR="0" lvl="0" indent="-342900" algn="l" rtl="0">
              <a:lnSpc>
                <a:spcPct val="100000"/>
              </a:lnSpc>
              <a:spcBef>
                <a:spcPts val="520"/>
              </a:spcBef>
              <a:spcAft>
                <a:spcPts val="0"/>
              </a:spcAft>
              <a:buClr>
                <a:schemeClr val="dk2"/>
              </a:buClr>
              <a:buSzPts val="2600"/>
              <a:buFont typeface="Noto Sans Symbols"/>
              <a:buNone/>
            </a:pPr>
            <a:endParaRPr sz="2600" b="0" i="0" u="none" strike="noStrike" cap="none" dirty="0">
              <a:solidFill>
                <a:schemeClr val="dk1"/>
              </a:solidFill>
              <a:latin typeface="Arial"/>
              <a:ea typeface="Arial"/>
              <a:cs typeface="Arial"/>
              <a:sym typeface="Arial"/>
            </a:endParaRPr>
          </a:p>
          <a:p>
            <a:pPr marL="342900" marR="0" lvl="0" indent="-342900" algn="l" rtl="0">
              <a:lnSpc>
                <a:spcPct val="100000"/>
              </a:lnSpc>
              <a:spcBef>
                <a:spcPts val="520"/>
              </a:spcBef>
              <a:spcAft>
                <a:spcPts val="0"/>
              </a:spcAft>
              <a:buClr>
                <a:schemeClr val="dk2"/>
              </a:buClr>
              <a:buSzPts val="2600"/>
              <a:buFont typeface="Noto Sans Symbols"/>
              <a:buNone/>
            </a:pPr>
            <a:r>
              <a:rPr lang="en-US" sz="2600" b="0" i="1" u="none" strike="noStrike" cap="none" dirty="0" err="1">
                <a:solidFill>
                  <a:schemeClr val="dk2"/>
                </a:solidFill>
                <a:latin typeface="Arial"/>
                <a:ea typeface="Arial"/>
                <a:cs typeface="Arial"/>
                <a:sym typeface="Arial"/>
              </a:rPr>
              <a:t>www.ohchr.org</a:t>
            </a:r>
            <a:endParaRPr dirty="0"/>
          </a:p>
          <a:p>
            <a:pPr marL="342900" marR="0" lvl="0" indent="-177800" algn="l" rtl="0">
              <a:spcBef>
                <a:spcPts val="520"/>
              </a:spcBef>
              <a:spcAft>
                <a:spcPts val="0"/>
              </a:spcAft>
              <a:buClr>
                <a:schemeClr val="dk2"/>
              </a:buClr>
              <a:buSzPts val="2600"/>
              <a:buFont typeface="Noto Sans Symbols"/>
              <a:buNone/>
            </a:pPr>
            <a:endParaRPr sz="2600" b="0" i="1" u="none" dirty="0">
              <a:solidFill>
                <a:schemeClr val="dk2"/>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741350" y="274630"/>
            <a:ext cx="7566000" cy="627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Agenda</a:t>
            </a:r>
            <a:endParaRPr/>
          </a:p>
        </p:txBody>
      </p:sp>
      <p:sp>
        <p:nvSpPr>
          <p:cNvPr id="80" name="Google Shape;80;p13"/>
          <p:cNvSpPr txBox="1">
            <a:spLocks noGrp="1"/>
          </p:cNvSpPr>
          <p:nvPr>
            <p:ph type="body" idx="1"/>
          </p:nvPr>
        </p:nvSpPr>
        <p:spPr>
          <a:xfrm>
            <a:off x="697375" y="902225"/>
            <a:ext cx="7567200" cy="52083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a:t>Start time: 00:00</a:t>
            </a:r>
            <a:endParaRPr/>
          </a:p>
          <a:p>
            <a:pPr marL="457200" lvl="0" indent="-342900" algn="l" rtl="0">
              <a:spcBef>
                <a:spcPts val="360"/>
              </a:spcBef>
              <a:spcAft>
                <a:spcPts val="0"/>
              </a:spcAft>
              <a:buSzPts val="1800"/>
              <a:buChar char="▪"/>
            </a:pPr>
            <a:r>
              <a:rPr lang="en-US"/>
              <a:t>Disability &amp; Ableism (if applicable)</a:t>
            </a:r>
            <a:endParaRPr/>
          </a:p>
          <a:p>
            <a:pPr marL="457200" lvl="0" indent="-342900" algn="l" rtl="0">
              <a:spcBef>
                <a:spcPts val="0"/>
              </a:spcBef>
              <a:spcAft>
                <a:spcPts val="0"/>
              </a:spcAft>
              <a:buSzPts val="1800"/>
              <a:buChar char="▪"/>
            </a:pPr>
            <a:r>
              <a:rPr lang="en-US"/>
              <a:t>Data contest!</a:t>
            </a:r>
            <a:endParaRPr/>
          </a:p>
          <a:p>
            <a:pPr marL="457200" lvl="0" indent="-342900" algn="l" rtl="0">
              <a:spcBef>
                <a:spcPts val="0"/>
              </a:spcBef>
              <a:spcAft>
                <a:spcPts val="0"/>
              </a:spcAft>
              <a:buSzPts val="1800"/>
              <a:buChar char="▪"/>
            </a:pPr>
            <a:r>
              <a:rPr lang="en-US"/>
              <a:t>Stereotypes</a:t>
            </a:r>
            <a:endParaRPr/>
          </a:p>
          <a:p>
            <a:pPr marL="457200" lvl="0" indent="0" algn="l" rtl="0">
              <a:spcBef>
                <a:spcPts val="360"/>
              </a:spcBef>
              <a:spcAft>
                <a:spcPts val="0"/>
              </a:spcAft>
              <a:buNone/>
            </a:pPr>
            <a:endParaRPr/>
          </a:p>
          <a:p>
            <a:pPr marL="0" lvl="0" indent="0" algn="l" rtl="0">
              <a:spcBef>
                <a:spcPts val="360"/>
              </a:spcBef>
              <a:spcAft>
                <a:spcPts val="0"/>
              </a:spcAft>
              <a:buNone/>
            </a:pPr>
            <a:r>
              <a:rPr lang="en-US"/>
              <a:t>Meal time: 00:00</a:t>
            </a:r>
            <a:endParaRPr/>
          </a:p>
          <a:p>
            <a:pPr marL="457200" lvl="0" indent="-342900" algn="l" rtl="0">
              <a:spcBef>
                <a:spcPts val="360"/>
              </a:spcBef>
              <a:spcAft>
                <a:spcPts val="0"/>
              </a:spcAft>
              <a:buSzPts val="1800"/>
              <a:buChar char="▪"/>
            </a:pPr>
            <a:r>
              <a:rPr lang="en-US"/>
              <a:t>Video Viewing</a:t>
            </a:r>
            <a:endParaRPr/>
          </a:p>
          <a:p>
            <a:pPr marL="457200" lvl="0" indent="-342900" algn="l" rtl="0">
              <a:spcBef>
                <a:spcPts val="0"/>
              </a:spcBef>
              <a:spcAft>
                <a:spcPts val="0"/>
              </a:spcAft>
              <a:buSzPts val="1800"/>
              <a:buChar char="▪"/>
            </a:pPr>
            <a:r>
              <a:rPr lang="en-US"/>
              <a:t>Employment Barriers</a:t>
            </a:r>
            <a:endParaRPr/>
          </a:p>
          <a:p>
            <a:pPr marL="457200" lvl="0" indent="-342900" algn="l" rtl="0">
              <a:spcBef>
                <a:spcPts val="0"/>
              </a:spcBef>
              <a:spcAft>
                <a:spcPts val="0"/>
              </a:spcAft>
              <a:buSzPts val="1800"/>
              <a:buChar char="▪"/>
            </a:pPr>
            <a:r>
              <a:rPr lang="en-US"/>
              <a:t>Let’s go on a work journey! </a:t>
            </a:r>
            <a:endParaRPr/>
          </a:p>
          <a:p>
            <a:pPr marL="457200" lvl="0" indent="-342900" algn="l" rtl="0">
              <a:spcBef>
                <a:spcPts val="0"/>
              </a:spcBef>
              <a:spcAft>
                <a:spcPts val="0"/>
              </a:spcAft>
              <a:buSzPts val="1800"/>
              <a:buChar char="▪"/>
            </a:pPr>
            <a:r>
              <a:rPr lang="en-US"/>
              <a:t>Next Steps</a:t>
            </a:r>
            <a:endParaRPr/>
          </a:p>
          <a:p>
            <a:pPr marL="457200" lvl="0" indent="0" algn="l" rtl="0">
              <a:spcBef>
                <a:spcPts val="360"/>
              </a:spcBef>
              <a:spcAft>
                <a:spcPts val="0"/>
              </a:spcAft>
              <a:buNone/>
            </a:pPr>
            <a:endParaRPr/>
          </a:p>
          <a:p>
            <a:pPr marL="0" lvl="0" indent="0" algn="l" rtl="0">
              <a:spcBef>
                <a:spcPts val="360"/>
              </a:spcBef>
              <a:spcAft>
                <a:spcPts val="0"/>
              </a:spcAft>
              <a:buNone/>
            </a:pPr>
            <a:r>
              <a:rPr lang="en-US"/>
              <a:t>Closing time: 00:00</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6" name="Google Shape;86;p14"/>
          <p:cNvSpPr txBox="1">
            <a:spLocks noGrp="1"/>
          </p:cNvSpPr>
          <p:nvPr>
            <p:ph type="title"/>
          </p:nvPr>
        </p:nvSpPr>
        <p:spPr>
          <a:xfrm>
            <a:off x="741350" y="274630"/>
            <a:ext cx="7566000" cy="613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Disability and Ableism:</a:t>
            </a:r>
            <a:endParaRPr/>
          </a:p>
        </p:txBody>
      </p:sp>
      <p:sp>
        <p:nvSpPr>
          <p:cNvPr id="85" name="Google Shape;85;p14"/>
          <p:cNvSpPr txBox="1">
            <a:spLocks noGrp="1"/>
          </p:cNvSpPr>
          <p:nvPr>
            <p:ph type="title"/>
          </p:nvPr>
        </p:nvSpPr>
        <p:spPr>
          <a:xfrm>
            <a:off x="922187" y="2366912"/>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What did you think about disability </a:t>
            </a:r>
            <a:r>
              <a:rPr lang="en-US"/>
              <a:t>when you were </a:t>
            </a:r>
            <a:r>
              <a:rPr lang="en-US" dirty="0"/>
              <a:t>8-12 years old?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5"/>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In trios:</a:t>
            </a:r>
            <a:endParaRPr/>
          </a:p>
        </p:txBody>
      </p:sp>
      <p:sp>
        <p:nvSpPr>
          <p:cNvPr id="92" name="Google Shape;92;p15"/>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US"/>
              <a:t>Share what you remembered</a:t>
            </a:r>
            <a:endParaRPr/>
          </a:p>
          <a:p>
            <a:pPr marL="457200" lvl="0" indent="-342900" algn="l" rtl="0">
              <a:spcBef>
                <a:spcPts val="0"/>
              </a:spcBef>
              <a:spcAft>
                <a:spcPts val="0"/>
              </a:spcAft>
              <a:buSzPts val="1800"/>
              <a:buChar char="▪"/>
            </a:pPr>
            <a:r>
              <a:rPr lang="en-US"/>
              <a:t>What do you notice in common between the stories?</a:t>
            </a:r>
            <a:endParaRPr/>
          </a:p>
          <a:p>
            <a:pPr marL="457200" lvl="0" indent="-342900" algn="l" rtl="0">
              <a:spcBef>
                <a:spcPts val="0"/>
              </a:spcBef>
              <a:spcAft>
                <a:spcPts val="0"/>
              </a:spcAft>
              <a:buSzPts val="1800"/>
              <a:buChar char="▪"/>
            </a:pPr>
            <a:r>
              <a:rPr lang="en-US"/>
              <a:t>Come up with a list of words that you associated with disability during that time of your life.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741362" y="274637"/>
            <a:ext cx="7566000" cy="10905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Ableism</a:t>
            </a:r>
            <a:endParaRPr/>
          </a:p>
        </p:txBody>
      </p:sp>
      <p:sp>
        <p:nvSpPr>
          <p:cNvPr id="98" name="Google Shape;98;p16"/>
          <p:cNvSpPr txBox="1">
            <a:spLocks noGrp="1"/>
          </p:cNvSpPr>
          <p:nvPr>
            <p:ph type="body" idx="1"/>
          </p:nvPr>
        </p:nvSpPr>
        <p:spPr>
          <a:xfrm>
            <a:off x="740832" y="1498601"/>
            <a:ext cx="7567200" cy="4477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dirty="0"/>
              <a:t>“a value system that considers certain typical characteristics of body and mind as essential for living a life of value. Based on strict standards of appearance, functioning and </a:t>
            </a:r>
            <a:r>
              <a:rPr lang="en-US" dirty="0" err="1"/>
              <a:t>behaviour</a:t>
            </a:r>
            <a:r>
              <a:rPr lang="en-US" dirty="0"/>
              <a:t>, </a:t>
            </a:r>
            <a:r>
              <a:rPr lang="en-US" dirty="0" err="1"/>
              <a:t>ableist</a:t>
            </a:r>
            <a:r>
              <a:rPr lang="en-US" dirty="0"/>
              <a:t> ways of thinking consider the disability experience as a misfortune that leads to suffering and disadvantage and invariably devalues human life”.</a:t>
            </a:r>
            <a:endParaRPr dirty="0"/>
          </a:p>
          <a:p>
            <a:pPr marL="0" lvl="0" indent="0" algn="l" rtl="0">
              <a:spcBef>
                <a:spcPts val="360"/>
              </a:spcBef>
              <a:spcAft>
                <a:spcPts val="0"/>
              </a:spcAft>
              <a:buNone/>
            </a:pPr>
            <a:endParaRPr dirty="0"/>
          </a:p>
          <a:p>
            <a:pPr marL="0" lvl="0" indent="0" algn="r">
              <a:buClr>
                <a:srgbClr val="006FB7"/>
              </a:buClr>
              <a:buNone/>
            </a:pPr>
            <a:r>
              <a:rPr lang="en-US" sz="2000" dirty="0">
                <a:solidFill>
                  <a:srgbClr val="333333"/>
                </a:solidFill>
              </a:rPr>
              <a:t>Special Rapporteur on the rights of persons with disabilities, Report on the impact of ableism in medical and scientific practice, </a:t>
            </a:r>
            <a:r>
              <a:rPr lang="en-US" sz="2000" u="sng" dirty="0">
                <a:solidFill>
                  <a:srgbClr val="333333"/>
                </a:solidFill>
                <a:hlinkClick r:id="rId3"/>
              </a:rPr>
              <a:t>A/HRC/43/41</a:t>
            </a:r>
            <a:r>
              <a:rPr lang="en-US" sz="2000" dirty="0">
                <a:solidFill>
                  <a:srgbClr val="333333"/>
                </a:solidFill>
              </a:rPr>
              <a:t>, 2019</a:t>
            </a:r>
          </a:p>
        </p:txBody>
      </p:sp>
    </p:spTree>
    <p:extLst>
      <p:ext uri="{BB962C8B-B14F-4D97-AF65-F5344CB8AC3E}">
        <p14:creationId xmlns:p14="http://schemas.microsoft.com/office/powerpoint/2010/main" val="924868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7"/>
          <p:cNvSpPr txBox="1">
            <a:spLocks noGrp="1"/>
          </p:cNvSpPr>
          <p:nvPr>
            <p:ph type="title"/>
          </p:nvPr>
        </p:nvSpPr>
        <p:spPr>
          <a:xfrm>
            <a:off x="789000" y="2031112"/>
            <a:ext cx="7566000" cy="10905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2"/>
              </a:buClr>
              <a:buSzPts val="2600"/>
              <a:buFont typeface="Arial"/>
              <a:buNone/>
            </a:pPr>
            <a:r>
              <a:rPr lang="en-US"/>
              <a:t>WELCOME TO THE DATA CONTEST!</a:t>
            </a:r>
            <a:endParaRPr/>
          </a:p>
        </p:txBody>
      </p:sp>
      <p:sp>
        <p:nvSpPr>
          <p:cNvPr id="104" name="Google Shape;104;p17"/>
          <p:cNvSpPr txBox="1"/>
          <p:nvPr/>
        </p:nvSpPr>
        <p:spPr>
          <a:xfrm>
            <a:off x="3719725" y="3817900"/>
            <a:ext cx="4894800" cy="182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a:t>The team with most points will win a prize!</a:t>
            </a:r>
            <a:endParaRPr sz="2400"/>
          </a:p>
        </p:txBody>
      </p:sp>
    </p:spTree>
  </p:cSld>
  <p:clrMapOvr>
    <a:masterClrMapping/>
  </p:clrMapOvr>
</p:sld>
</file>

<file path=ppt/theme/theme1.xml><?xml version="1.0" encoding="utf-8"?>
<a:theme xmlns:a="http://schemas.openxmlformats.org/drawingml/2006/main" name="1_Thème Office">
  <a:themeElements>
    <a:clrScheme name="Personnalisée 7">
      <a:dk1>
        <a:srgbClr val="333333"/>
      </a:dk1>
      <a:lt1>
        <a:srgbClr val="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Personnalisée 7">
      <a:dk1>
        <a:srgbClr val="333333"/>
      </a:dk1>
      <a:lt1>
        <a:srgbClr val="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11C71E7-43F4-486E-8A51-E8082B6AFE21}"/>
</file>

<file path=customXml/itemProps2.xml><?xml version="1.0" encoding="utf-8"?>
<ds:datastoreItem xmlns:ds="http://schemas.openxmlformats.org/officeDocument/2006/customXml" ds:itemID="{145562A4-2C5D-4A5D-9183-515D39C7DA45}"/>
</file>

<file path=customXml/itemProps3.xml><?xml version="1.0" encoding="utf-8"?>
<ds:datastoreItem xmlns:ds="http://schemas.openxmlformats.org/officeDocument/2006/customXml" ds:itemID="{E2EF366E-5278-42BD-B407-AD78AE02EA8A}"/>
</file>

<file path=docProps/app.xml><?xml version="1.0" encoding="utf-8"?>
<Properties xmlns="http://schemas.openxmlformats.org/officeDocument/2006/extended-properties" xmlns:vt="http://schemas.openxmlformats.org/officeDocument/2006/docPropsVTypes">
  <TotalTime>309</TotalTime>
  <Words>1759</Words>
  <Application>Microsoft Office PowerPoint</Application>
  <PresentationFormat>On-screen Show (4:3)</PresentationFormat>
  <Paragraphs>164</Paragraphs>
  <Slides>40</Slides>
  <Notes>39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40</vt:i4>
      </vt:variant>
    </vt:vector>
  </HeadingPairs>
  <TitlesOfParts>
    <vt:vector size="47" baseType="lpstr">
      <vt:lpstr>Arial</vt:lpstr>
      <vt:lpstr>Arial Black</vt:lpstr>
      <vt:lpstr>Calibri</vt:lpstr>
      <vt:lpstr>Noto Sans Symbols</vt:lpstr>
      <vt:lpstr>Sabon LT Pro</vt:lpstr>
      <vt:lpstr>1_Thème Office</vt:lpstr>
      <vt:lpstr>Thème Office</vt:lpstr>
      <vt:lpstr>Policy Guideline on inclusive employment - SDG 8</vt:lpstr>
      <vt:lpstr>Welcome!</vt:lpstr>
      <vt:lpstr>Objectives of the module</vt:lpstr>
      <vt:lpstr>What’s in the SDG-CRPD resource package?</vt:lpstr>
      <vt:lpstr>Agenda</vt:lpstr>
      <vt:lpstr>Disability and Ableism:</vt:lpstr>
      <vt:lpstr>In trios:</vt:lpstr>
      <vt:lpstr>Ableism</vt:lpstr>
      <vt:lpstr>WELCOME TO THE DATA CONTEST!</vt:lpstr>
      <vt:lpstr>Question 1 - What is the average employment rate for persons with disabilities across 8 regions? (5 points)  </vt:lpstr>
      <vt:lpstr>Question 1 - What is the average employment rate for persons with disabilities across 8 regions? (5 points)  </vt:lpstr>
      <vt:lpstr>Question 2: true or false - In many countries, restrictions to legal capacity prevent some persons with disabilities from opening bank accounts  (5 points)  </vt:lpstr>
      <vt:lpstr>Question 2: true or false - In many countries, restrictions to legal capacity prevent some persons with disabilities from opening bank accounts  (5 points)  </vt:lpstr>
      <vt:lpstr>Question 3 - What is the proportion of persons with disabilities who are economically inactive in comparison to persons without disabilities?  (5 points)</vt:lpstr>
      <vt:lpstr>Question 3 - What is the proportion of persons with disabilities who are economically inactive in comparison to persons without disabilities? (5 points)</vt:lpstr>
      <vt:lpstr>Question 4 - What is the wage gap range for persons with disabilities? (7 points)  </vt:lpstr>
      <vt:lpstr>Question 4 - What is the wage gap range for persons with disabilities? (7 points)  </vt:lpstr>
      <vt:lpstr>Question 5: Challenge! (10 points)  </vt:lpstr>
      <vt:lpstr>In pairs, discuss:</vt:lpstr>
      <vt:lpstr>BREAK! Come back at :00 </vt:lpstr>
      <vt:lpstr>Stereotypes - In Trios</vt:lpstr>
      <vt:lpstr>PowerPoint Presentation</vt:lpstr>
      <vt:lpstr>Debates: One group argues in favor and another against the following statements</vt:lpstr>
      <vt:lpstr>Debates: One group argues in favor and another against the following statements</vt:lpstr>
      <vt:lpstr>Debates: One group argues in favor and another against the following statements</vt:lpstr>
      <vt:lpstr>Short Video</vt:lpstr>
      <vt:lpstr>Map the actors in your country: </vt:lpstr>
      <vt:lpstr>LUNCH BREAK!  Come back at :00 </vt:lpstr>
      <vt:lpstr>Team work: Employment Barriers</vt:lpstr>
      <vt:lpstr>Employment Barriers - Stations</vt:lpstr>
      <vt:lpstr>Maximize Employment</vt:lpstr>
      <vt:lpstr>Maximize Employment</vt:lpstr>
      <vt:lpstr>Maximize Employment</vt:lpstr>
      <vt:lpstr>Maximize Employment</vt:lpstr>
      <vt:lpstr>Let’s Go On A Work Journey</vt:lpstr>
      <vt:lpstr>BREAK! Come back at :00 </vt:lpstr>
      <vt:lpstr>Gallery round in pairs</vt:lpstr>
      <vt:lpstr>Wrap up and next steps</vt:lpstr>
      <vt:lpstr>Closing circle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Guideline on inclusive employment - SDG 8</dc:title>
  <dc:creator>LEE Victoria</dc:creator>
  <cp:lastModifiedBy>LEE Victoria</cp:lastModifiedBy>
  <cp:revision>32</cp:revision>
  <dcterms:modified xsi:type="dcterms:W3CDTF">2021-01-25T16:25:38Z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