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27" autoAdjust="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A8040-5558-41E9-9082-30621F10541F}" type="datetimeFigureOut">
              <a:rPr lang="en-GB" smtClean="0"/>
              <a:t>23/01/2012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96811-CBA2-4FC8-B484-113D624B180B}" type="slidenum">
              <a:rPr lang="en-GB" smtClean="0"/>
              <a:t>‹#›</a:t>
            </a:fld>
            <a:endParaRPr lang="en-GB"/>
          </a:p>
        </p:txBody>
      </p:sp>
    </p:spTree>
    <p:extLst>
      <p:ext uri="{BB962C8B-B14F-4D97-AF65-F5344CB8AC3E}">
        <p14:creationId xmlns:p14="http://schemas.microsoft.com/office/powerpoint/2010/main" val="60972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6C1E909-C1C8-4B54-8190-B819403F0DA0}" type="slidenum">
              <a:rPr lang="en-GB">
                <a:solidFill>
                  <a:prstClr val="black"/>
                </a:solidFill>
              </a:rPr>
              <a:pPr eaLnBrk="1" hangingPunct="1"/>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ED8400E-B99A-4380-A5CC-4B04574936BF}" type="slidenum">
              <a:rPr lang="en-GB">
                <a:solidFill>
                  <a:prstClr val="black"/>
                </a:solidFill>
              </a:rPr>
              <a:pPr eaLnBrk="1" hangingPunct="1"/>
              <a:t>11</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8E128FA-3C52-468E-A3AC-48F4969BF237}" type="slidenum">
              <a:rPr lang="en-GB">
                <a:solidFill>
                  <a:prstClr val="black"/>
                </a:solidFill>
              </a:rPr>
              <a:pPr eaLnBrk="1" hangingPunct="1"/>
              <a:t>13</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3DBC24E-9058-41D7-BD3F-C4B5A24517FD}" type="slidenum">
              <a:rPr lang="en-GB">
                <a:solidFill>
                  <a:prstClr val="black"/>
                </a:solidFill>
              </a:rPr>
              <a:pPr eaLnBrk="1" hangingPunct="1"/>
              <a:t>15</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0BC2BA3-528E-49B6-9DB5-54E8DD309774}" type="slidenum">
              <a:rPr lang="en-GB">
                <a:solidFill>
                  <a:prstClr val="black"/>
                </a:solidFill>
              </a:rPr>
              <a:pPr eaLnBrk="1" hangingPunct="1"/>
              <a:t>16</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01F68BD-B79C-4D47-AB9C-4F3AB0CF4A3F}" type="slidenum">
              <a:rPr lang="en-GB">
                <a:solidFill>
                  <a:prstClr val="black"/>
                </a:solidFill>
              </a:rPr>
              <a:pPr eaLnBrk="1" hangingPunct="1"/>
              <a:t>19</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3051EF2-48C4-4395-9C14-C5A00F78BEF9}" type="slidenum">
              <a:rPr lang="en-GB">
                <a:solidFill>
                  <a:prstClr val="black"/>
                </a:solidFill>
              </a:rPr>
              <a:pPr eaLnBrk="1" hangingPunct="1"/>
              <a:t>20</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FB9C692-5FC7-4C0D-874A-630C220904F0}" type="slidenum">
              <a:rPr lang="en-GB">
                <a:solidFill>
                  <a:prstClr val="black"/>
                </a:solidFill>
              </a:rPr>
              <a:pPr eaLnBrk="1" hangingPunct="1"/>
              <a:t>47</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34A4866-A228-4101-906A-336F4A951D40}" type="slidenum">
              <a:rPr lang="en-GB">
                <a:solidFill>
                  <a:prstClr val="black"/>
                </a:solidFill>
              </a:rPr>
              <a:pPr eaLnBrk="1" hangingPunct="1"/>
              <a:t>2</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fr-CH" b="1" dirty="0" smtClean="0"/>
              <a:t>Further Background:</a:t>
            </a:r>
          </a:p>
          <a:p>
            <a:pPr eaLnBrk="1" fontAlgn="auto" hangingPunct="1">
              <a:spcBef>
                <a:spcPts val="0"/>
              </a:spcBef>
              <a:spcAft>
                <a:spcPts val="0"/>
              </a:spcAft>
              <a:defRPr/>
            </a:pPr>
            <a:endParaRPr lang="fr-CH" b="1" dirty="0" smtClean="0"/>
          </a:p>
          <a:p>
            <a:pPr eaLnBrk="1" fontAlgn="auto" hangingPunct="1">
              <a:spcBef>
                <a:spcPts val="0"/>
              </a:spcBef>
              <a:spcAft>
                <a:spcPts val="0"/>
              </a:spcAft>
              <a:defRPr/>
            </a:pPr>
            <a:r>
              <a:rPr lang="fr-CH" dirty="0" smtClean="0"/>
              <a:t>1920s: representatives of Maori and Haudenosaunee brought their concerns to the League of Nations</a:t>
            </a:r>
          </a:p>
          <a:p>
            <a:pPr eaLnBrk="1" fontAlgn="auto" hangingPunct="1">
              <a:spcBef>
                <a:spcPts val="0"/>
              </a:spcBef>
              <a:spcAft>
                <a:spcPts val="0"/>
              </a:spcAft>
              <a:defRPr/>
            </a:pPr>
            <a:r>
              <a:rPr lang="fr-CH" dirty="0" smtClean="0"/>
              <a:t>1950s: first international treaty on indigenous peoples’ rights: ILO Convention 107 on Indigenous and Tribal Peoples</a:t>
            </a:r>
          </a:p>
          <a:p>
            <a:pPr eaLnBrk="1" fontAlgn="auto" hangingPunct="1">
              <a:spcBef>
                <a:spcPts val="0"/>
              </a:spcBef>
              <a:spcAft>
                <a:spcPts val="0"/>
              </a:spcAft>
              <a:defRPr/>
            </a:pPr>
            <a:r>
              <a:rPr lang="fr-CH" dirty="0" smtClean="0"/>
              <a:t>1970s: Sub-Commission on the Promotion and Protection of Human Rights authorised the preparation of a study on discrimination against indigenous peoples</a:t>
            </a:r>
          </a:p>
          <a:p>
            <a:pPr eaLnBrk="1" fontAlgn="auto" hangingPunct="1">
              <a:spcBef>
                <a:spcPts val="0"/>
              </a:spcBef>
              <a:spcAft>
                <a:spcPts val="0"/>
              </a:spcAft>
              <a:defRPr/>
            </a:pPr>
            <a:r>
              <a:rPr lang="fr-CH" dirty="0" smtClean="0"/>
              <a:t>1980: </a:t>
            </a:r>
          </a:p>
          <a:p>
            <a:pPr marL="171450" indent="-171450" eaLnBrk="1" fontAlgn="auto" hangingPunct="1">
              <a:spcBef>
                <a:spcPts val="0"/>
              </a:spcBef>
              <a:spcAft>
                <a:spcPts val="0"/>
              </a:spcAft>
              <a:buFont typeface="Arial" pitchFamily="34" charset="0"/>
              <a:buChar char="•"/>
              <a:defRPr/>
            </a:pPr>
            <a:r>
              <a:rPr lang="fr-CH" dirty="0" smtClean="0"/>
              <a:t>Study on discrimination against indigenous peoples finalised (Cobo Study)</a:t>
            </a:r>
          </a:p>
          <a:p>
            <a:pPr marL="171450" indent="-171450" eaLnBrk="1" fontAlgn="auto" hangingPunct="1">
              <a:spcBef>
                <a:spcPts val="0"/>
              </a:spcBef>
              <a:spcAft>
                <a:spcPts val="0"/>
              </a:spcAft>
              <a:buFont typeface="Arial" pitchFamily="34" charset="0"/>
              <a:buChar char="•"/>
              <a:defRPr/>
            </a:pPr>
            <a:r>
              <a:rPr lang="fr-CH" dirty="0" smtClean="0"/>
              <a:t>Working Group on Indigenous Populations established</a:t>
            </a:r>
          </a:p>
          <a:p>
            <a:pPr eaLnBrk="1" fontAlgn="auto" hangingPunct="1">
              <a:spcBef>
                <a:spcPts val="0"/>
              </a:spcBef>
              <a:spcAft>
                <a:spcPts val="0"/>
              </a:spcAft>
              <a:defRPr/>
            </a:pPr>
            <a:endParaRPr lang="fr-CH" dirty="0" smtClean="0"/>
          </a:p>
          <a:p>
            <a:pPr eaLnBrk="1" fontAlgn="auto" hangingPunct="1">
              <a:spcBef>
                <a:spcPts val="0"/>
              </a:spcBef>
              <a:spcAft>
                <a:spcPts val="0"/>
              </a:spcAft>
              <a:defRPr/>
            </a:pPr>
            <a:endParaRPr lang="en-GB"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45C4779-B879-4FA5-9563-197A3AD082AC}" type="slidenum">
              <a:rPr lang="en-GB">
                <a:solidFill>
                  <a:prstClr val="black"/>
                </a:solidFill>
              </a:rPr>
              <a:pPr eaLnBrk="1" hangingPunct="1"/>
              <a:t>4</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smtClean="0"/>
              <a:t>Human Rights Council institution building: </a:t>
            </a:r>
          </a:p>
          <a:p>
            <a:pPr eaLnBrk="1" hangingPunct="1">
              <a:spcBef>
                <a:spcPct val="0"/>
              </a:spcBef>
            </a:pPr>
            <a:endParaRPr lang="fr-CH" smtClean="0"/>
          </a:p>
          <a:p>
            <a:pPr eaLnBrk="1" hangingPunct="1">
              <a:spcBef>
                <a:spcPct val="0"/>
              </a:spcBef>
            </a:pPr>
            <a:r>
              <a:rPr lang="fr-CH" smtClean="0"/>
              <a:t>The organisation of the structure of the Human Rights Council including its subsidiary bodies.  </a:t>
            </a:r>
            <a:endParaRPr lang="en-GB"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3556137-BEFB-485E-BAB2-3C2B93F96A61}" type="slidenum">
              <a:rPr lang="en-GB">
                <a:solidFill>
                  <a:prstClr val="black"/>
                </a:solidFill>
              </a:rPr>
              <a:pPr eaLnBrk="1" hangingPunct="1"/>
              <a:t>5</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95F0AA3-B63C-4B25-BE58-CE1937B3C780}" type="slidenum">
              <a:rPr lang="en-GB">
                <a:solidFill>
                  <a:prstClr val="black"/>
                </a:solidFill>
              </a:rPr>
              <a:pPr eaLnBrk="1" hangingPunct="1"/>
              <a:t>6</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dirty="0" smtClean="0"/>
              <a:t>Information sur</a:t>
            </a:r>
            <a:r>
              <a:rPr lang="fr-CH" baseline="0" dirty="0" smtClean="0"/>
              <a:t> la réunion informelle </a:t>
            </a:r>
            <a:r>
              <a:rPr lang="fr-CH" dirty="0" smtClean="0"/>
              <a:t> qui précédent</a:t>
            </a:r>
            <a:r>
              <a:rPr lang="fr-CH" baseline="0" dirty="0" smtClean="0"/>
              <a:t> l’</a:t>
            </a:r>
            <a:r>
              <a:rPr lang="fr-CH" baseline="0" dirty="0" err="1" smtClean="0"/>
              <a:t>etablissement</a:t>
            </a:r>
            <a:r>
              <a:rPr lang="fr-CH" baseline="0" dirty="0" smtClean="0"/>
              <a:t> du Mécanisme d’experts  par le Conseil de droits de l’homme est disponible ici</a:t>
            </a:r>
            <a:r>
              <a:rPr lang="fr-CH" dirty="0" smtClean="0"/>
              <a:t>: http://www2.ohchr.org/french/issues/indigenous/groups/groups-01.htm.</a:t>
            </a:r>
            <a:endParaRPr lang="en-GB"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2B09BB4-447B-4044-AF1B-00376EA36F54}" type="slidenum">
              <a:rPr lang="en-GB">
                <a:solidFill>
                  <a:prstClr val="black"/>
                </a:solidFill>
              </a:rPr>
              <a:pPr eaLnBrk="1" hangingPunct="1"/>
              <a:t>7</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0A19CB0-BEF2-4A6C-B253-B7F6F93FEBA8}" type="slidenum">
              <a:rPr lang="en-GB">
                <a:solidFill>
                  <a:prstClr val="black"/>
                </a:solidFill>
              </a:rPr>
              <a:pPr eaLnBrk="1" hangingPunct="1"/>
              <a:t>8</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03D6A67-0797-486D-A307-A9B27E94CDEC}" type="slidenum">
              <a:rPr lang="en-GB">
                <a:solidFill>
                  <a:prstClr val="black"/>
                </a:solidFill>
              </a:rPr>
              <a:pPr eaLnBrk="1" hangingPunct="1"/>
              <a:t>9</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59AF93D-F515-4D3B-8B87-4B228C7BD7F9}" type="slidenum">
              <a:rPr lang="en-GB">
                <a:solidFill>
                  <a:prstClr val="black"/>
                </a:solidFill>
              </a:rPr>
              <a:pPr eaLnBrk="1" hangingPunct="1"/>
              <a:t>10</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5F2F26B3-DEA1-4D71-9BA5-AC3C146A50C4}"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44262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F21C1199-7570-40F7-9047-AB72946BF393}"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46194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AF4A0C44-E57D-423E-9609-BD787967DE55}"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325993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F0A84D0B-B43B-4F16-BCA2-CA38680E101E}"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406885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BB450B4E-7052-47A1-979C-457C008BE37D}"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7656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AE79ACC3-E032-4338-AB01-3BE0F6783757}"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90437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7359B237-01BF-4A80-9598-7E4008FEA064}"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311811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27952A98-C3C6-4DD0-92FD-E1786AF83708}"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47848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grpSp>
      <p:sp>
        <p:nvSpPr>
          <p:cNvPr id="9" name="Date Placeholder 1"/>
          <p:cNvSpPr>
            <a:spLocks noGrp="1"/>
          </p:cNvSpPr>
          <p:nvPr>
            <p:ph type="dt" sz="half" idx="10"/>
          </p:nvPr>
        </p:nvSpPr>
        <p:spPr/>
        <p:txBody>
          <a:bodyPr/>
          <a:lstStyle>
            <a:lvl1pPr>
              <a:defRPr/>
            </a:lvl1pPr>
          </a:lstStyle>
          <a:p>
            <a:pPr>
              <a:defRPr/>
            </a:pPr>
            <a:endParaRPr lang="en-US">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7D6AA2CB-5042-456B-B93C-4E4C0FF5DE5F}"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86253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294C0A0-DF0E-4F6B-A177-7B5455F0E1D7}"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381144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698B677-426C-4480-A085-E35B8EFE4F48}"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333340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endParaRPr lang="en-US">
              <a:solidFill>
                <a:srgbClr val="073E87"/>
              </a:solidFill>
              <a:latin typeface="Tahoma" pitchFamily="34" charset="0"/>
              <a:cs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solidFill>
                <a:srgbClr val="073E87"/>
              </a:solidFill>
              <a:latin typeface="Tahoma" pitchFamily="34" charset="0"/>
              <a:cs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16F12CC0-D2C5-434C-B59F-12317A6100C3}" type="slidenum">
              <a:rPr lang="en-US">
                <a:solidFill>
                  <a:srgbClr val="073E87"/>
                </a:solidFill>
                <a:latin typeface="Tahoma" pitchFamily="34" charset="0"/>
                <a:cs typeface="Arial" charset="0"/>
              </a:rPr>
              <a:pPr fontAlgn="base">
                <a:spcBef>
                  <a:spcPct val="0"/>
                </a:spcBef>
                <a:spcAft>
                  <a:spcPct val="0"/>
                </a:spcAft>
                <a:defRPr/>
              </a:pPr>
              <a:t>‹#›</a:t>
            </a:fld>
            <a:endParaRPr lang="en-US">
              <a:solidFill>
                <a:srgbClr val="073E87"/>
              </a:solidFill>
              <a:latin typeface="Tahoma" pitchFamily="34" charset="0"/>
              <a:cs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12844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libri" pitchFamily="34" charset="0"/>
        </a:defRPr>
      </a:lvl2pPr>
      <a:lvl3pPr algn="ctr" rtl="0" eaLnBrk="0" fontAlgn="base" hangingPunct="0">
        <a:spcBef>
          <a:spcPct val="0"/>
        </a:spcBef>
        <a:spcAft>
          <a:spcPct val="0"/>
        </a:spcAft>
        <a:defRPr sz="4400">
          <a:solidFill>
            <a:srgbClr val="FFFFFF"/>
          </a:solidFill>
          <a:latin typeface="Calibri" pitchFamily="34" charset="0"/>
        </a:defRPr>
      </a:lvl3pPr>
      <a:lvl4pPr algn="ctr" rtl="0" eaLnBrk="0" fontAlgn="base" hangingPunct="0">
        <a:spcBef>
          <a:spcPct val="0"/>
        </a:spcBef>
        <a:spcAft>
          <a:spcPct val="0"/>
        </a:spcAft>
        <a:defRPr sz="4400">
          <a:solidFill>
            <a:srgbClr val="FFFFFF"/>
          </a:solidFill>
          <a:latin typeface="Calibri" pitchFamily="34" charset="0"/>
        </a:defRPr>
      </a:lvl4pPr>
      <a:lvl5pPr algn="ctr" rtl="0" eaLnBrk="0" fontAlgn="base" hangingPunct="0">
        <a:spcBef>
          <a:spcPct val="0"/>
        </a:spcBef>
        <a:spcAft>
          <a:spcPct val="0"/>
        </a:spcAft>
        <a:defRPr sz="4400">
          <a:solidFill>
            <a:srgbClr val="FFFFFF"/>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2.ohchr.org/french/issues/indigenous/index.htm" TargetMode="External"/><Relationship Id="rId2" Type="http://schemas.openxmlformats.org/officeDocument/2006/relationships/hyperlink" Target="http://www2.ohchr.org/french/issues/indigenous/ExpertMechanism/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00113" y="2565400"/>
            <a:ext cx="8243887" cy="2592388"/>
          </a:xfrm>
        </p:spPr>
        <p:txBody>
          <a:bodyPr/>
          <a:lstStyle/>
          <a:p>
            <a:pPr algn="l" eaLnBrk="1" hangingPunct="1"/>
            <a:r>
              <a:rPr lang="fr-FR" sz="4800" b="1" dirty="0">
                <a:solidFill>
                  <a:schemeClr val="tx1"/>
                </a:solidFill>
              </a:rPr>
              <a:t>Mécanisme d’experts sur les droits des peuples autochtones</a:t>
            </a:r>
            <a:endParaRPr lang="en-US" sz="4800" b="1" dirty="0" smtClean="0">
              <a:solidFill>
                <a:schemeClr val="tx1"/>
              </a:solidFill>
              <a:cs typeface="Calibri" pitchFamily="34" charset="0"/>
            </a:endParaRPr>
          </a:p>
        </p:txBody>
      </p:sp>
      <p:sp>
        <p:nvSpPr>
          <p:cNvPr id="8195" name="Text Box 4"/>
          <p:cNvSpPr txBox="1">
            <a:spLocks noChangeArrowheads="1"/>
          </p:cNvSpPr>
          <p:nvPr/>
        </p:nvSpPr>
        <p:spPr bwMode="auto">
          <a:xfrm>
            <a:off x="468313" y="188913"/>
            <a:ext cx="1871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endParaRPr lang="en-US">
              <a:solidFill>
                <a:prstClr val="black"/>
              </a:solidFill>
              <a:latin typeface="Arial" charset="0"/>
            </a:endParaRPr>
          </a:p>
        </p:txBody>
      </p:sp>
      <p:pic>
        <p:nvPicPr>
          <p:cNvPr id="8196" name="Picture 5" descr="OHCHR-BLUE2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836613"/>
            <a:ext cx="1476375" cy="1655762"/>
          </a:xfrm>
          <a:prstGeom prst="rect">
            <a:avLst/>
          </a:prstGeom>
          <a:solidFill>
            <a:schemeClr val="bg2">
              <a:alpha val="47842"/>
            </a:schemeClr>
          </a:solidFill>
          <a:ln w="9525">
            <a:solidFill>
              <a:schemeClr val="accent1"/>
            </a:solidFill>
            <a:miter lim="800000"/>
            <a:headEnd/>
            <a:tailEnd/>
          </a:ln>
        </p:spPr>
      </p:pic>
      <p:sp>
        <p:nvSpPr>
          <p:cNvPr id="8197" name="Text Box 6"/>
          <p:cNvSpPr txBox="1">
            <a:spLocks noChangeArrowheads="1"/>
          </p:cNvSpPr>
          <p:nvPr/>
        </p:nvSpPr>
        <p:spPr bwMode="auto">
          <a:xfrm>
            <a:off x="2843213" y="765175"/>
            <a:ext cx="53292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fr-FR" sz="2400" dirty="0" smtClean="0">
                <a:effectLst/>
              </a:rPr>
              <a:t>Haut-Commissariat des Nations Unies aux droits de l‘homme</a:t>
            </a:r>
            <a:endParaRPr lang="en-US" sz="20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617802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solidFill>
                  <a:srgbClr val="EAEAEA"/>
                </a:solidFill>
                <a:cs typeface="Calibri" pitchFamily="34" charset="0"/>
              </a:rPr>
              <a:t>Rapports au </a:t>
            </a:r>
            <a:r>
              <a:rPr lang="en-US" dirty="0" err="1" smtClean="0">
                <a:solidFill>
                  <a:srgbClr val="EAEAEA"/>
                </a:solidFill>
                <a:cs typeface="Calibri" pitchFamily="34" charset="0"/>
              </a:rPr>
              <a:t>Conseil</a:t>
            </a:r>
            <a:endParaRPr lang="en-US" dirty="0" smtClean="0">
              <a:solidFill>
                <a:srgbClr val="EAEAEA"/>
              </a:solidFill>
              <a:cs typeface="Calibri" pitchFamily="34" charset="0"/>
            </a:endParaRPr>
          </a:p>
        </p:txBody>
      </p:sp>
      <p:sp>
        <p:nvSpPr>
          <p:cNvPr id="17411" name="Rectangle 3"/>
          <p:cNvSpPr>
            <a:spLocks noGrp="1" noChangeArrowheads="1"/>
          </p:cNvSpPr>
          <p:nvPr>
            <p:ph sz="quarter" idx="13"/>
          </p:nvPr>
        </p:nvSpPr>
        <p:spPr>
          <a:xfrm>
            <a:off x="457200" y="1981200"/>
            <a:ext cx="4032250" cy="4114800"/>
          </a:xfrm>
        </p:spPr>
        <p:txBody>
          <a:bodyPr/>
          <a:lstStyle/>
          <a:p>
            <a:pPr eaLnBrk="1" hangingPunct="1">
              <a:buClr>
                <a:srgbClr val="EAEAEA"/>
              </a:buClr>
              <a:buSzPct val="60000"/>
              <a:buFont typeface="Wingdings" pitchFamily="2" charset="2"/>
              <a:buNone/>
            </a:pPr>
            <a:endParaRPr lang="es-ES" sz="2600" u="sng" dirty="0" smtClean="0">
              <a:latin typeface="Calisto MT" pitchFamily="18" charset="0"/>
            </a:endParaRPr>
          </a:p>
          <a:p>
            <a:endParaRPr lang="en-GB" dirty="0"/>
          </a:p>
          <a:p>
            <a:r>
              <a:rPr lang="fr-FR" dirty="0"/>
              <a:t> 2. </a:t>
            </a:r>
            <a:r>
              <a:rPr lang="fr-FR" i="1" dirty="0"/>
              <a:t>Décide également </a:t>
            </a:r>
            <a:r>
              <a:rPr lang="fr-FR" dirty="0"/>
              <a:t>que ce mécanisme fera tous les ans rapport au Conseil sur ses travaux; </a:t>
            </a:r>
            <a:endParaRPr lang="es-ES" dirty="0" smtClean="0"/>
          </a:p>
        </p:txBody>
      </p:sp>
      <p:sp>
        <p:nvSpPr>
          <p:cNvPr id="90116" name="Rectangle 4"/>
          <p:cNvSpPr>
            <a:spLocks noGrp="1" noChangeArrowheads="1"/>
          </p:cNvSpPr>
          <p:nvPr>
            <p:ph sz="quarter" idx="14"/>
          </p:nvPr>
        </p:nvSpPr>
        <p:spPr>
          <a:xfrm>
            <a:off x="4654550" y="1981200"/>
            <a:ext cx="4032250" cy="4114800"/>
          </a:xfrm>
        </p:spPr>
        <p:txBody>
          <a:bodyPr rtlCol="0">
            <a:normAutofit fontScale="92500" lnSpcReduction="10000"/>
          </a:bodyPr>
          <a:lstStyle/>
          <a:p>
            <a:pPr marL="274320" indent="-274320" eaLnBrk="1" fontAlgn="auto" hangingPunct="1">
              <a:lnSpc>
                <a:spcPct val="90000"/>
              </a:lnSpc>
              <a:spcAft>
                <a:spcPts val="0"/>
              </a:spcAft>
              <a:defRPr/>
            </a:pPr>
            <a:r>
              <a:rPr lang="en-GB" sz="2000" dirty="0" err="1" smtClean="0"/>
              <a:t>Présentation</a:t>
            </a:r>
            <a:r>
              <a:rPr lang="en-GB" sz="2000" dirty="0" smtClean="0"/>
              <a:t> </a:t>
            </a:r>
            <a:r>
              <a:rPr lang="en-GB" sz="2000" dirty="0" err="1" smtClean="0"/>
              <a:t>formelle</a:t>
            </a:r>
            <a:r>
              <a:rPr lang="en-GB" sz="2000" dirty="0" smtClean="0"/>
              <a:t> pendant les  10</a:t>
            </a:r>
            <a:r>
              <a:rPr lang="en-GB" sz="2000" baseline="30000" dirty="0" smtClean="0"/>
              <a:t>e</a:t>
            </a:r>
            <a:r>
              <a:rPr lang="en-GB" sz="2000" dirty="0" smtClean="0"/>
              <a:t>  (2008), 12</a:t>
            </a:r>
            <a:r>
              <a:rPr lang="en-GB" sz="2000" baseline="30000" dirty="0"/>
              <a:t>e</a:t>
            </a:r>
            <a:r>
              <a:rPr lang="en-GB" sz="2000" baseline="30000" dirty="0" smtClean="0"/>
              <a:t> </a:t>
            </a:r>
            <a:r>
              <a:rPr lang="en-GB" sz="2000" dirty="0" smtClean="0"/>
              <a:t> (2009), 15</a:t>
            </a:r>
            <a:r>
              <a:rPr lang="en-GB" sz="2000" baseline="30000" dirty="0"/>
              <a:t>e</a:t>
            </a:r>
            <a:r>
              <a:rPr lang="en-GB" sz="2000" dirty="0" smtClean="0"/>
              <a:t> (2010) and 18</a:t>
            </a:r>
            <a:r>
              <a:rPr lang="en-GB" sz="2000" baseline="30000" dirty="0"/>
              <a:t>e</a:t>
            </a:r>
            <a:r>
              <a:rPr lang="en-GB" sz="2000" dirty="0" smtClean="0"/>
              <a:t> (2011) sessions du </a:t>
            </a:r>
            <a:r>
              <a:rPr lang="en-GB" sz="2000" dirty="0" err="1" smtClean="0"/>
              <a:t>Conseil</a:t>
            </a:r>
            <a:r>
              <a:rPr lang="en-GB" sz="2000" dirty="0" smtClean="0"/>
              <a:t> des </a:t>
            </a:r>
            <a:r>
              <a:rPr lang="en-GB" sz="2000" dirty="0" err="1" smtClean="0"/>
              <a:t>droits</a:t>
            </a:r>
            <a:r>
              <a:rPr lang="en-GB" sz="2000" dirty="0" smtClean="0"/>
              <a:t> de </a:t>
            </a:r>
            <a:r>
              <a:rPr lang="en-GB" sz="2000" dirty="0" err="1" smtClean="0"/>
              <a:t>l’homme</a:t>
            </a:r>
            <a:r>
              <a:rPr lang="en-GB" sz="2000" dirty="0" smtClean="0"/>
              <a:t> </a:t>
            </a:r>
          </a:p>
          <a:p>
            <a:pPr marL="274320" indent="-274320" eaLnBrk="1" fontAlgn="auto" hangingPunct="1">
              <a:lnSpc>
                <a:spcPct val="90000"/>
              </a:lnSpc>
              <a:spcAft>
                <a:spcPts val="0"/>
              </a:spcAft>
              <a:defRPr/>
            </a:pPr>
            <a:endParaRPr lang="en-GB" sz="2000" dirty="0" smtClean="0"/>
          </a:p>
          <a:p>
            <a:pPr marL="274320" indent="-274320" eaLnBrk="1" fontAlgn="auto" hangingPunct="1">
              <a:lnSpc>
                <a:spcPct val="90000"/>
              </a:lnSpc>
              <a:spcAft>
                <a:spcPts val="0"/>
              </a:spcAft>
              <a:defRPr/>
            </a:pPr>
            <a:r>
              <a:rPr lang="en-GB" sz="2000" dirty="0" smtClean="0"/>
              <a:t>Nouveau: dialogue </a:t>
            </a:r>
            <a:r>
              <a:rPr lang="en-GB" sz="2000" dirty="0" err="1" smtClean="0"/>
              <a:t>interactif</a:t>
            </a:r>
            <a:r>
              <a:rPr lang="en-GB" sz="2000" dirty="0" smtClean="0"/>
              <a:t> (18</a:t>
            </a:r>
            <a:r>
              <a:rPr lang="en-GB" sz="2000" baseline="30000" dirty="0"/>
              <a:t>e</a:t>
            </a:r>
            <a:r>
              <a:rPr lang="en-GB" sz="2000" dirty="0" smtClean="0"/>
              <a:t> session), </a:t>
            </a:r>
            <a:r>
              <a:rPr lang="en-GB" sz="2000" dirty="0" err="1" smtClean="0"/>
              <a:t>disponible</a:t>
            </a:r>
            <a:r>
              <a:rPr lang="en-GB" sz="2000" dirty="0" smtClean="0"/>
              <a:t> en direct </a:t>
            </a:r>
            <a:r>
              <a:rPr lang="en-GB" sz="2000" dirty="0" err="1" smtClean="0"/>
              <a:t>sur</a:t>
            </a:r>
            <a:r>
              <a:rPr lang="en-GB" sz="2000" dirty="0" smtClean="0"/>
              <a:t> le webcast du </a:t>
            </a:r>
            <a:r>
              <a:rPr lang="en-GB" sz="2000" dirty="0" err="1" smtClean="0"/>
              <a:t>Conseil</a:t>
            </a:r>
            <a:r>
              <a:rPr lang="en-GB" sz="2000" dirty="0" smtClean="0"/>
              <a:t> des </a:t>
            </a:r>
            <a:r>
              <a:rPr lang="en-GB" sz="2000" dirty="0" err="1" smtClean="0"/>
              <a:t>droits</a:t>
            </a:r>
            <a:r>
              <a:rPr lang="en-GB" sz="2000" dirty="0" smtClean="0"/>
              <a:t> de </a:t>
            </a:r>
            <a:r>
              <a:rPr lang="en-GB" sz="2000" dirty="0" err="1" smtClean="0"/>
              <a:t>l’homme</a:t>
            </a:r>
            <a:r>
              <a:rPr lang="en-GB" sz="2000" dirty="0"/>
              <a:t> </a:t>
            </a:r>
            <a:r>
              <a:rPr lang="en-GB" sz="2000" dirty="0" smtClean="0"/>
              <a:t>(http</a:t>
            </a:r>
            <a:r>
              <a:rPr lang="en-GB" sz="2000" dirty="0"/>
              <a:t>://www.un.org/webcast/unhrc</a:t>
            </a:r>
            <a:r>
              <a:rPr lang="en-GB" sz="2000" dirty="0" smtClean="0"/>
              <a:t>/)</a:t>
            </a:r>
          </a:p>
          <a:p>
            <a:pPr marL="274320" indent="-274320" eaLnBrk="1" fontAlgn="auto" hangingPunct="1">
              <a:lnSpc>
                <a:spcPct val="90000"/>
              </a:lnSpc>
              <a:spcAft>
                <a:spcPts val="0"/>
              </a:spcAft>
              <a:defRPr/>
            </a:pPr>
            <a:endParaRPr lang="fr-CH" sz="2000" dirty="0"/>
          </a:p>
          <a:p>
            <a:pPr marL="274320" indent="-274320" eaLnBrk="1" fontAlgn="auto" hangingPunct="1">
              <a:lnSpc>
                <a:spcPct val="90000"/>
              </a:lnSpc>
              <a:spcAft>
                <a:spcPts val="0"/>
              </a:spcAft>
              <a:defRPr/>
            </a:pPr>
            <a:r>
              <a:rPr lang="fr-CH" sz="2000" dirty="0" smtClean="0"/>
              <a:t>Rapports </a:t>
            </a:r>
            <a:r>
              <a:rPr lang="fr-FR" sz="2000" dirty="0" smtClean="0"/>
              <a:t>en </a:t>
            </a:r>
            <a:r>
              <a:rPr lang="fr-FR" sz="2000" dirty="0"/>
              <a:t>même </a:t>
            </a:r>
            <a:r>
              <a:rPr lang="fr-FR" sz="2000" dirty="0" smtClean="0"/>
              <a:t>temps que ceux du Rapporteur Spécial sur les droits des peuples autochtones </a:t>
            </a:r>
            <a:endParaRPr lang="fr-CH" sz="2000" dirty="0" smtClean="0"/>
          </a:p>
          <a:p>
            <a:pPr marL="274320" indent="-274320" eaLnBrk="1" fontAlgn="auto" hangingPunct="1">
              <a:lnSpc>
                <a:spcPct val="90000"/>
              </a:lnSpc>
              <a:spcAft>
                <a:spcPts val="0"/>
              </a:spcAft>
              <a:defRPr/>
            </a:pPr>
            <a:endParaRPr lang="fr-CH" sz="2000" dirty="0"/>
          </a:p>
          <a:p>
            <a:pPr marL="0" indent="0" eaLnBrk="1" fontAlgn="auto" hangingPunct="1">
              <a:lnSpc>
                <a:spcPct val="90000"/>
              </a:lnSpc>
              <a:spcAft>
                <a:spcPts val="0"/>
              </a:spcAft>
              <a:buFont typeface="Symbol" pitchFamily="18" charset="2"/>
              <a:buNone/>
              <a:defRPr/>
            </a:pPr>
            <a:endParaRPr lang="en-GB" sz="2000" dirty="0" smtClean="0"/>
          </a:p>
          <a:p>
            <a:pPr marL="274320" indent="-274320" eaLnBrk="1" fontAlgn="auto" hangingPunct="1">
              <a:lnSpc>
                <a:spcPct val="90000"/>
              </a:lnSpc>
              <a:spcAft>
                <a:spcPts val="0"/>
              </a:spcAft>
              <a:buFont typeface="Wingdings" pitchFamily="2" charset="2"/>
              <a:buNone/>
              <a:defRPr/>
            </a:pPr>
            <a:endParaRPr lang="en-GB" sz="2000" dirty="0" smtClean="0"/>
          </a:p>
        </p:txBody>
      </p:sp>
    </p:spTree>
    <p:extLst>
      <p:ext uri="{BB962C8B-B14F-4D97-AF65-F5344CB8AC3E}">
        <p14:creationId xmlns:p14="http://schemas.microsoft.com/office/powerpoint/2010/main" val="887119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CH" smtClean="0">
                <a:solidFill>
                  <a:srgbClr val="EAEAEA"/>
                </a:solidFill>
                <a:cs typeface="Calibri" pitchFamily="34" charset="0"/>
              </a:rPr>
              <a:t>Composition </a:t>
            </a:r>
            <a:endParaRPr lang="en-US" sz="2400" smtClean="0">
              <a:solidFill>
                <a:srgbClr val="EAEAEA"/>
              </a:solidFill>
              <a:cs typeface="Calibri" pitchFamily="34" charset="0"/>
            </a:endParaRPr>
          </a:p>
        </p:txBody>
      </p:sp>
      <p:sp>
        <p:nvSpPr>
          <p:cNvPr id="91139" name="Rectangle 3"/>
          <p:cNvSpPr>
            <a:spLocks noGrp="1" noChangeArrowheads="1"/>
          </p:cNvSpPr>
          <p:nvPr>
            <p:ph sz="quarter" idx="13"/>
          </p:nvPr>
        </p:nvSpPr>
        <p:spPr>
          <a:xfrm>
            <a:off x="468313" y="1700213"/>
            <a:ext cx="3695700" cy="4824412"/>
          </a:xfrm>
        </p:spPr>
        <p:txBody>
          <a:bodyPr rtlCol="0">
            <a:normAutofit fontScale="85000" lnSpcReduction="20000"/>
          </a:bodyPr>
          <a:lstStyle/>
          <a:p>
            <a:pPr marL="274320" indent="-274320" eaLnBrk="1" fontAlgn="auto" hangingPunct="1">
              <a:lnSpc>
                <a:spcPct val="80000"/>
              </a:lnSpc>
              <a:spcAft>
                <a:spcPts val="0"/>
              </a:spcAft>
              <a:buClr>
                <a:srgbClr val="EAEAEA"/>
              </a:buClr>
              <a:buSzPct val="60000"/>
              <a:buFont typeface="Wingdings" pitchFamily="2" charset="2"/>
              <a:buNone/>
              <a:defRPr/>
            </a:pPr>
            <a:endParaRPr lang="es-ES" sz="700" u="sng" dirty="0" smtClean="0">
              <a:latin typeface="Calisto MT" pitchFamily="18" charset="0"/>
            </a:endParaRPr>
          </a:p>
          <a:p>
            <a:pPr marL="0" indent="0" eaLnBrk="1" fontAlgn="auto" hangingPunct="1">
              <a:lnSpc>
                <a:spcPct val="80000"/>
              </a:lnSpc>
              <a:spcAft>
                <a:spcPts val="0"/>
              </a:spcAft>
              <a:buNone/>
              <a:defRPr/>
            </a:pPr>
            <a:r>
              <a:rPr lang="es-ES" sz="2000" dirty="0" err="1" smtClean="0"/>
              <a:t>Résolution</a:t>
            </a:r>
            <a:r>
              <a:rPr lang="es-ES" sz="2000" dirty="0" smtClean="0"/>
              <a:t> </a:t>
            </a:r>
            <a:r>
              <a:rPr lang="es-ES" sz="2000" dirty="0"/>
              <a:t>6/36 </a:t>
            </a:r>
            <a:r>
              <a:rPr lang="es-ES" sz="2000" dirty="0" smtClean="0"/>
              <a:t> du </a:t>
            </a:r>
            <a:r>
              <a:rPr lang="es-ES" sz="2000" dirty="0" err="1" smtClean="0"/>
              <a:t>Conseil</a:t>
            </a:r>
            <a:r>
              <a:rPr lang="es-ES" sz="2000" dirty="0" smtClean="0"/>
              <a:t> des </a:t>
            </a:r>
            <a:r>
              <a:rPr lang="es-ES" sz="2000" dirty="0" err="1" smtClean="0"/>
              <a:t>droits</a:t>
            </a:r>
            <a:r>
              <a:rPr lang="es-ES" sz="2000" dirty="0" smtClean="0"/>
              <a:t> de </a:t>
            </a:r>
            <a:r>
              <a:rPr lang="es-ES" sz="2000" dirty="0" err="1" smtClean="0"/>
              <a:t>l’homme</a:t>
            </a:r>
            <a:r>
              <a:rPr lang="es-ES" sz="2000" dirty="0" smtClean="0"/>
              <a:t> (2007)</a:t>
            </a:r>
          </a:p>
          <a:p>
            <a:pPr marL="274320" indent="-274320" eaLnBrk="1" fontAlgn="auto" hangingPunct="1">
              <a:lnSpc>
                <a:spcPct val="80000"/>
              </a:lnSpc>
              <a:spcAft>
                <a:spcPts val="0"/>
              </a:spcAft>
              <a:defRPr/>
            </a:pPr>
            <a:endParaRPr lang="es-ES" sz="2000" dirty="0"/>
          </a:p>
          <a:p>
            <a:r>
              <a:rPr lang="fr-FR" sz="2000" dirty="0"/>
              <a:t>3. </a:t>
            </a:r>
            <a:r>
              <a:rPr lang="fr-FR" sz="2000" i="1" dirty="0"/>
              <a:t>Décide en outre </a:t>
            </a:r>
            <a:r>
              <a:rPr lang="fr-FR" sz="2000" dirty="0"/>
              <a:t>que le mécanisme d’experts sera composé de cinq experts indépendants qui seront sélectionnés conformément à la procédure que le Conseil a établie dans les paragraphes 39 à 53 de l’annexe de sa résolution 5/1 en date du 18 juin 2007; </a:t>
            </a:r>
            <a:endParaRPr lang="fr-FR" sz="2000" dirty="0" smtClean="0"/>
          </a:p>
          <a:p>
            <a:endParaRPr lang="fr-FR" sz="2000" dirty="0"/>
          </a:p>
          <a:p>
            <a:r>
              <a:rPr lang="fr-FR" sz="2000" dirty="0"/>
              <a:t>4. </a:t>
            </a:r>
            <a:r>
              <a:rPr lang="fr-FR" sz="2000" i="1" dirty="0"/>
              <a:t>Recommande vivement </a:t>
            </a:r>
            <a:r>
              <a:rPr lang="fr-FR" sz="2000" dirty="0"/>
              <a:t>que, dans le processus de sélection et de nomination, le Conseil tienne dûment compte des candidatures de personnes d’origine autochtone</a:t>
            </a:r>
            <a:r>
              <a:rPr lang="fr-FR" sz="2000" dirty="0" smtClean="0"/>
              <a:t>;</a:t>
            </a:r>
          </a:p>
          <a:p>
            <a:endParaRPr lang="fr-FR" sz="2000" dirty="0" smtClean="0"/>
          </a:p>
          <a:p>
            <a:r>
              <a:rPr lang="fr-FR" sz="1800" dirty="0"/>
              <a:t>6. </a:t>
            </a:r>
            <a:r>
              <a:rPr lang="fr-FR" sz="1800" i="1" dirty="0"/>
              <a:t>Décide en outre </a:t>
            </a:r>
            <a:r>
              <a:rPr lang="fr-FR" sz="1800" dirty="0"/>
              <a:t>que les membres du mécanisme d’experts exerceront leurs fonctions pendant une période de trois ans qui peut être renouvelée une fois;</a:t>
            </a:r>
            <a:endParaRPr lang="es-ES" sz="1600" dirty="0" smtClean="0"/>
          </a:p>
          <a:p>
            <a:pPr marL="274320" indent="-274320" eaLnBrk="1" fontAlgn="auto" hangingPunct="1">
              <a:lnSpc>
                <a:spcPct val="80000"/>
              </a:lnSpc>
              <a:spcAft>
                <a:spcPts val="0"/>
              </a:spcAft>
              <a:defRPr/>
            </a:pPr>
            <a:endParaRPr lang="es-ES" sz="1600" dirty="0" smtClean="0"/>
          </a:p>
          <a:p>
            <a:pPr marL="274320" indent="-274320" eaLnBrk="1" fontAlgn="auto" hangingPunct="1">
              <a:lnSpc>
                <a:spcPct val="80000"/>
              </a:lnSpc>
              <a:spcAft>
                <a:spcPts val="0"/>
              </a:spcAft>
              <a:defRPr/>
            </a:pPr>
            <a:endParaRPr lang="es-ES" sz="1600" dirty="0" smtClean="0"/>
          </a:p>
        </p:txBody>
      </p:sp>
      <p:sp>
        <p:nvSpPr>
          <p:cNvPr id="10244" name="Rectangle 4"/>
          <p:cNvSpPr>
            <a:spLocks noGrp="1" noChangeArrowheads="1"/>
          </p:cNvSpPr>
          <p:nvPr>
            <p:ph sz="quarter" idx="14"/>
          </p:nvPr>
        </p:nvSpPr>
        <p:spPr>
          <a:xfrm>
            <a:off x="4643438" y="1773238"/>
            <a:ext cx="4032250" cy="4535487"/>
          </a:xfrm>
        </p:spPr>
        <p:txBody>
          <a:bodyPr rtlCol="0">
            <a:normAutofit fontScale="62500" lnSpcReduction="20000"/>
          </a:bodyPr>
          <a:lstStyle/>
          <a:p>
            <a:pPr marL="274320" indent="-274320" eaLnBrk="1" fontAlgn="auto" hangingPunct="1">
              <a:lnSpc>
                <a:spcPct val="80000"/>
              </a:lnSpc>
              <a:spcAft>
                <a:spcPts val="0"/>
              </a:spcAft>
              <a:buClr>
                <a:srgbClr val="EAEAEA"/>
              </a:buClr>
              <a:buSzPct val="60000"/>
              <a:buFont typeface="Wingdings" pitchFamily="2" charset="2"/>
              <a:buNone/>
              <a:defRPr/>
            </a:pPr>
            <a:endParaRPr lang="fr-CH" sz="1400" dirty="0" smtClean="0">
              <a:cs typeface="Calibri" pitchFamily="34" charset="0"/>
            </a:endParaRPr>
          </a:p>
          <a:p>
            <a:pPr marL="274320" indent="-274320" eaLnBrk="1" fontAlgn="auto" hangingPunct="1">
              <a:lnSpc>
                <a:spcPct val="80000"/>
              </a:lnSpc>
              <a:spcAft>
                <a:spcPts val="0"/>
              </a:spcAft>
              <a:buClr>
                <a:srgbClr val="EAEAEA"/>
              </a:buClr>
              <a:buSzPct val="60000"/>
              <a:buFont typeface="Wingdings" pitchFamily="2" charset="2"/>
              <a:buNone/>
              <a:defRPr/>
            </a:pPr>
            <a:r>
              <a:rPr lang="fr-CH" sz="2900" b="1" dirty="0" smtClean="0">
                <a:cs typeface="Calibri" pitchFamily="34" charset="0"/>
              </a:rPr>
              <a:t>Experts (2008-2011)</a:t>
            </a:r>
          </a:p>
          <a:p>
            <a:pPr marL="274320" indent="-274320" eaLnBrk="1" fontAlgn="auto" hangingPunct="1">
              <a:lnSpc>
                <a:spcPct val="80000"/>
              </a:lnSpc>
              <a:spcAft>
                <a:spcPts val="0"/>
              </a:spcAft>
              <a:buClr>
                <a:srgbClr val="EAEAEA"/>
              </a:buClr>
              <a:buSzPct val="60000"/>
              <a:buFont typeface="Wingdings" pitchFamily="2" charset="2"/>
              <a:buNone/>
              <a:defRPr/>
            </a:pPr>
            <a:endParaRPr lang="fr-CH" sz="2900" dirty="0" smtClean="0">
              <a:cs typeface="Calibri" pitchFamily="34" charset="0"/>
            </a:endParaRPr>
          </a:p>
          <a:p>
            <a:pPr marL="274320" indent="-274320" eaLnBrk="1" fontAlgn="auto" hangingPunct="1">
              <a:lnSpc>
                <a:spcPct val="80000"/>
              </a:lnSpc>
              <a:spcAft>
                <a:spcPts val="0"/>
              </a:spcAft>
              <a:buClr>
                <a:srgbClr val="EAEAEA"/>
              </a:buClr>
              <a:buSzPct val="60000"/>
              <a:buFont typeface="Wingdings" pitchFamily="2" charset="2"/>
              <a:buNone/>
              <a:defRPr/>
            </a:pPr>
            <a:r>
              <a:rPr lang="fr-CH" sz="2900" dirty="0" smtClean="0">
                <a:cs typeface="Calibri" pitchFamily="34" charset="0"/>
              </a:rPr>
              <a:t>John </a:t>
            </a:r>
            <a:r>
              <a:rPr lang="fr-CH" sz="2900" dirty="0" err="1" smtClean="0">
                <a:cs typeface="Calibri" pitchFamily="34" charset="0"/>
              </a:rPr>
              <a:t>Henriksen</a:t>
            </a:r>
            <a:r>
              <a:rPr lang="fr-CH" sz="2900" dirty="0" smtClean="0">
                <a:cs typeface="Calibri" pitchFamily="34" charset="0"/>
              </a:rPr>
              <a:t> (Norvège) </a:t>
            </a:r>
          </a:p>
          <a:p>
            <a:pPr marL="0" indent="0" eaLnBrk="1" fontAlgn="auto" hangingPunct="1">
              <a:lnSpc>
                <a:spcPct val="80000"/>
              </a:lnSpc>
              <a:spcAft>
                <a:spcPts val="0"/>
              </a:spcAft>
              <a:buClr>
                <a:srgbClr val="EAEAEA"/>
              </a:buClr>
              <a:buSzPct val="60000"/>
              <a:buNone/>
              <a:defRPr/>
            </a:pPr>
            <a:r>
              <a:rPr lang="fr-CH" sz="2900" dirty="0" err="1" smtClean="0">
                <a:cs typeface="Calibri" pitchFamily="34" charset="0"/>
              </a:rPr>
              <a:t>Jannie</a:t>
            </a:r>
            <a:r>
              <a:rPr lang="fr-CH" sz="2900" dirty="0" smtClean="0">
                <a:cs typeface="Calibri" pitchFamily="34" charset="0"/>
              </a:rPr>
              <a:t> </a:t>
            </a:r>
            <a:r>
              <a:rPr lang="fr-CH" sz="2900" dirty="0" err="1" smtClean="0">
                <a:cs typeface="Calibri" pitchFamily="34" charset="0"/>
              </a:rPr>
              <a:t>Lasimbang</a:t>
            </a:r>
            <a:r>
              <a:rPr lang="fr-CH" sz="2900" dirty="0" smtClean="0">
                <a:cs typeface="Calibri" pitchFamily="34" charset="0"/>
              </a:rPr>
              <a:t> (</a:t>
            </a:r>
            <a:r>
              <a:rPr lang="fr-FR" sz="2900" dirty="0"/>
              <a:t>Malaisie</a:t>
            </a:r>
            <a:r>
              <a:rPr lang="fr-CH" sz="2900" dirty="0" smtClean="0">
                <a:cs typeface="Calibri" pitchFamily="34" charset="0"/>
              </a:rPr>
              <a:t>)</a:t>
            </a:r>
          </a:p>
          <a:p>
            <a:pPr marL="274320" indent="-274320" eaLnBrk="1" fontAlgn="auto" hangingPunct="1">
              <a:lnSpc>
                <a:spcPct val="80000"/>
              </a:lnSpc>
              <a:spcAft>
                <a:spcPts val="0"/>
              </a:spcAft>
              <a:buClr>
                <a:srgbClr val="EAEAEA"/>
              </a:buClr>
              <a:buSzPct val="60000"/>
              <a:buFont typeface="Wingdings" pitchFamily="2" charset="2"/>
              <a:buNone/>
              <a:defRPr/>
            </a:pPr>
            <a:r>
              <a:rPr lang="fr-CH" sz="2900" dirty="0" smtClean="0">
                <a:cs typeface="Calibri" pitchFamily="34" charset="0"/>
              </a:rPr>
              <a:t>José </a:t>
            </a:r>
            <a:r>
              <a:rPr lang="fr-CH" sz="2900" dirty="0" err="1" smtClean="0">
                <a:cs typeface="Calibri" pitchFamily="34" charset="0"/>
              </a:rPr>
              <a:t>Mencio</a:t>
            </a:r>
            <a:r>
              <a:rPr lang="fr-CH" sz="2900" dirty="0" smtClean="0">
                <a:cs typeface="Calibri" pitchFamily="34" charset="0"/>
              </a:rPr>
              <a:t> </a:t>
            </a:r>
            <a:r>
              <a:rPr lang="fr-CH" sz="2900" dirty="0" err="1" smtClean="0">
                <a:cs typeface="Calibri" pitchFamily="34" charset="0"/>
              </a:rPr>
              <a:t>Molintas</a:t>
            </a:r>
            <a:r>
              <a:rPr lang="fr-CH" sz="2900" dirty="0" smtClean="0">
                <a:cs typeface="Calibri" pitchFamily="34" charset="0"/>
              </a:rPr>
              <a:t> (Philippines)</a:t>
            </a:r>
          </a:p>
          <a:p>
            <a:pPr marL="274320" indent="-274320" eaLnBrk="1" fontAlgn="auto" hangingPunct="1">
              <a:lnSpc>
                <a:spcPct val="80000"/>
              </a:lnSpc>
              <a:spcAft>
                <a:spcPts val="0"/>
              </a:spcAft>
              <a:buClr>
                <a:srgbClr val="EAEAEA"/>
              </a:buClr>
              <a:buSzPct val="60000"/>
              <a:buFont typeface="Wingdings" pitchFamily="2" charset="2"/>
              <a:buNone/>
              <a:defRPr/>
            </a:pPr>
            <a:r>
              <a:rPr lang="fr-CH" sz="2900" dirty="0" smtClean="0">
                <a:cs typeface="Calibri" pitchFamily="34" charset="0"/>
              </a:rPr>
              <a:t>José Carlos Morales </a:t>
            </a:r>
            <a:r>
              <a:rPr lang="fr-CH" sz="2900" dirty="0" err="1" smtClean="0">
                <a:cs typeface="Calibri" pitchFamily="34" charset="0"/>
              </a:rPr>
              <a:t>Morales</a:t>
            </a:r>
            <a:r>
              <a:rPr lang="fr-CH" sz="2900" dirty="0" smtClean="0">
                <a:cs typeface="Calibri" pitchFamily="34" charset="0"/>
              </a:rPr>
              <a:t> (Costa</a:t>
            </a:r>
          </a:p>
          <a:p>
            <a:pPr marL="274320" indent="-274320" eaLnBrk="1" fontAlgn="auto" hangingPunct="1">
              <a:lnSpc>
                <a:spcPct val="80000"/>
              </a:lnSpc>
              <a:spcAft>
                <a:spcPts val="0"/>
              </a:spcAft>
              <a:buClr>
                <a:srgbClr val="EAEAEA"/>
              </a:buClr>
              <a:buSzPct val="60000"/>
              <a:buFont typeface="Wingdings" pitchFamily="2" charset="2"/>
              <a:buNone/>
              <a:defRPr/>
            </a:pPr>
            <a:r>
              <a:rPr lang="fr-CH" sz="2900" dirty="0" smtClean="0">
                <a:cs typeface="Calibri" pitchFamily="34" charset="0"/>
              </a:rPr>
              <a:t>Rica)</a:t>
            </a:r>
          </a:p>
          <a:p>
            <a:pPr marL="274320" indent="-274320" eaLnBrk="1" fontAlgn="auto" hangingPunct="1">
              <a:lnSpc>
                <a:spcPct val="80000"/>
              </a:lnSpc>
              <a:spcAft>
                <a:spcPts val="0"/>
              </a:spcAft>
              <a:buClr>
                <a:srgbClr val="EAEAEA"/>
              </a:buClr>
              <a:buSzPct val="60000"/>
              <a:buFont typeface="Wingdings" pitchFamily="2" charset="2"/>
              <a:buNone/>
              <a:defRPr/>
            </a:pPr>
            <a:r>
              <a:rPr lang="fr-CH" sz="2900" dirty="0" smtClean="0">
                <a:cs typeface="Calibri" pitchFamily="34" charset="0"/>
              </a:rPr>
              <a:t>Catherine </a:t>
            </a:r>
            <a:r>
              <a:rPr lang="fr-CH" sz="2900" dirty="0" err="1" smtClean="0">
                <a:cs typeface="Calibri" pitchFamily="34" charset="0"/>
              </a:rPr>
              <a:t>Odimba</a:t>
            </a:r>
            <a:r>
              <a:rPr lang="fr-CH" sz="2900" dirty="0" smtClean="0">
                <a:cs typeface="Calibri" pitchFamily="34" charset="0"/>
              </a:rPr>
              <a:t> </a:t>
            </a:r>
            <a:endParaRPr lang="fr-CH" sz="2900" dirty="0">
              <a:cs typeface="Calibri" pitchFamily="34" charset="0"/>
            </a:endParaRPr>
          </a:p>
          <a:p>
            <a:pPr marL="274320" indent="-274320" eaLnBrk="1" fontAlgn="auto" hangingPunct="1">
              <a:lnSpc>
                <a:spcPct val="80000"/>
              </a:lnSpc>
              <a:spcAft>
                <a:spcPts val="0"/>
              </a:spcAft>
              <a:buClr>
                <a:srgbClr val="EAEAEA"/>
              </a:buClr>
              <a:buSzPct val="60000"/>
              <a:buFont typeface="Wingdings" pitchFamily="2" charset="2"/>
              <a:buNone/>
              <a:defRPr/>
            </a:pPr>
            <a:r>
              <a:rPr lang="fr-CH" sz="2900" dirty="0" smtClean="0">
                <a:cs typeface="Calibri" pitchFamily="34" charset="0"/>
              </a:rPr>
              <a:t>(</a:t>
            </a:r>
            <a:r>
              <a:rPr lang="fr-CH" sz="2900" dirty="0" err="1" smtClean="0">
                <a:cs typeface="Calibri" pitchFamily="34" charset="0"/>
              </a:rPr>
              <a:t>Republique</a:t>
            </a:r>
            <a:r>
              <a:rPr lang="fr-CH" sz="2900" dirty="0" smtClean="0">
                <a:cs typeface="Calibri" pitchFamily="34" charset="0"/>
              </a:rPr>
              <a:t> Démocratique du Congo)</a:t>
            </a:r>
          </a:p>
          <a:p>
            <a:pPr marL="274320" indent="-274320" eaLnBrk="1" fontAlgn="auto" hangingPunct="1">
              <a:lnSpc>
                <a:spcPct val="80000"/>
              </a:lnSpc>
              <a:spcAft>
                <a:spcPts val="0"/>
              </a:spcAft>
              <a:buClr>
                <a:srgbClr val="EAEAEA"/>
              </a:buClr>
              <a:buSzPct val="60000"/>
              <a:buFont typeface="Wingdings" pitchFamily="2" charset="2"/>
              <a:buNone/>
              <a:defRPr/>
            </a:pPr>
            <a:endParaRPr lang="en-GB" sz="2900" dirty="0" smtClean="0">
              <a:cs typeface="Calibri" pitchFamily="34" charset="0"/>
            </a:endParaRPr>
          </a:p>
          <a:p>
            <a:pPr marL="274320" indent="-274320" eaLnBrk="1" fontAlgn="auto" hangingPunct="1">
              <a:lnSpc>
                <a:spcPct val="80000"/>
              </a:lnSpc>
              <a:spcAft>
                <a:spcPts val="0"/>
              </a:spcAft>
              <a:buClr>
                <a:srgbClr val="EAEAEA"/>
              </a:buClr>
              <a:buSzPct val="60000"/>
              <a:buFont typeface="Wingdings" pitchFamily="2" charset="2"/>
              <a:buNone/>
              <a:defRPr/>
            </a:pPr>
            <a:r>
              <a:rPr lang="en-GB" sz="2900" b="1" dirty="0" smtClean="0">
                <a:cs typeface="Calibri" pitchFamily="34" charset="0"/>
              </a:rPr>
              <a:t>2011</a:t>
            </a:r>
          </a:p>
          <a:p>
            <a:pPr marL="0" indent="0" eaLnBrk="1" fontAlgn="auto" hangingPunct="1">
              <a:lnSpc>
                <a:spcPct val="120000"/>
              </a:lnSpc>
              <a:spcAft>
                <a:spcPts val="0"/>
              </a:spcAft>
              <a:buClr>
                <a:srgbClr val="EAEAEA"/>
              </a:buClr>
              <a:buSzPct val="60000"/>
              <a:buFont typeface="Symbol" pitchFamily="18" charset="2"/>
              <a:buNone/>
              <a:defRPr/>
            </a:pPr>
            <a:r>
              <a:rPr lang="en-GB" sz="2900" dirty="0">
                <a:cs typeface="Calibri" pitchFamily="34" charset="0"/>
              </a:rPr>
              <a:t>Vital </a:t>
            </a:r>
            <a:r>
              <a:rPr lang="en-GB" sz="2900" dirty="0" err="1">
                <a:cs typeface="Calibri" pitchFamily="34" charset="0"/>
              </a:rPr>
              <a:t>Bambanze</a:t>
            </a:r>
            <a:r>
              <a:rPr lang="en-GB" sz="2900" dirty="0">
                <a:cs typeface="Calibri" pitchFamily="34" charset="0"/>
              </a:rPr>
              <a:t> (Burundi): 1 </a:t>
            </a:r>
            <a:r>
              <a:rPr lang="en-GB" sz="2900" dirty="0" err="1" smtClean="0">
                <a:cs typeface="Calibri" pitchFamily="34" charset="0"/>
              </a:rPr>
              <a:t>année</a:t>
            </a:r>
            <a:r>
              <a:rPr lang="en-GB" sz="2900" dirty="0" smtClean="0">
                <a:cs typeface="Calibri" pitchFamily="34" charset="0"/>
              </a:rPr>
              <a:t> (</a:t>
            </a:r>
            <a:r>
              <a:rPr lang="en-GB" sz="2900" dirty="0" err="1" smtClean="0">
                <a:cs typeface="Calibri" pitchFamily="34" charset="0"/>
              </a:rPr>
              <a:t>Président</a:t>
            </a:r>
            <a:r>
              <a:rPr lang="en-GB" sz="2900" dirty="0" smtClean="0">
                <a:cs typeface="Calibri" pitchFamily="34" charset="0"/>
              </a:rPr>
              <a:t> 2011)</a:t>
            </a:r>
            <a:endParaRPr lang="en-GB" sz="2900" dirty="0">
              <a:cs typeface="Calibri" pitchFamily="34" charset="0"/>
            </a:endParaRPr>
          </a:p>
          <a:p>
            <a:pPr marL="0" indent="0" eaLnBrk="1" fontAlgn="auto" hangingPunct="1">
              <a:lnSpc>
                <a:spcPct val="80000"/>
              </a:lnSpc>
              <a:spcAft>
                <a:spcPts val="0"/>
              </a:spcAft>
              <a:buClr>
                <a:srgbClr val="EAEAEA"/>
              </a:buClr>
              <a:buSzPct val="60000"/>
              <a:buFont typeface="Symbol" pitchFamily="18" charset="2"/>
              <a:buNone/>
              <a:defRPr/>
            </a:pPr>
            <a:r>
              <a:rPr lang="en-GB" sz="2900" dirty="0">
                <a:cs typeface="Calibri" pitchFamily="34" charset="0"/>
              </a:rPr>
              <a:t>Anastasia </a:t>
            </a:r>
            <a:r>
              <a:rPr lang="en-GB" sz="2900" dirty="0" err="1">
                <a:cs typeface="Calibri" pitchFamily="34" charset="0"/>
              </a:rPr>
              <a:t>Chukhman</a:t>
            </a:r>
            <a:r>
              <a:rPr lang="en-GB" sz="2900" dirty="0">
                <a:cs typeface="Calibri" pitchFamily="34" charset="0"/>
              </a:rPr>
              <a:t> </a:t>
            </a:r>
            <a:r>
              <a:rPr lang="en-GB" sz="2900" dirty="0" smtClean="0">
                <a:cs typeface="Calibri" pitchFamily="34" charset="0"/>
              </a:rPr>
              <a:t>(Fed. </a:t>
            </a:r>
            <a:r>
              <a:rPr lang="en-GB" sz="2900" dirty="0" err="1" smtClean="0">
                <a:cs typeface="Calibri" pitchFamily="34" charset="0"/>
              </a:rPr>
              <a:t>Russe</a:t>
            </a:r>
            <a:r>
              <a:rPr lang="en-GB" sz="2900" dirty="0" smtClean="0">
                <a:cs typeface="Calibri" pitchFamily="34" charset="0"/>
              </a:rPr>
              <a:t>): </a:t>
            </a:r>
            <a:r>
              <a:rPr lang="en-GB" sz="2900" dirty="0">
                <a:cs typeface="Calibri" pitchFamily="34" charset="0"/>
              </a:rPr>
              <a:t>2 </a:t>
            </a:r>
            <a:r>
              <a:rPr lang="en-GB" sz="2900" dirty="0" err="1" smtClean="0">
                <a:cs typeface="Calibri" pitchFamily="34" charset="0"/>
              </a:rPr>
              <a:t>ans</a:t>
            </a:r>
            <a:endParaRPr lang="en-GB" sz="2900" dirty="0">
              <a:cs typeface="Calibri" pitchFamily="34" charset="0"/>
            </a:endParaRPr>
          </a:p>
          <a:p>
            <a:pPr marL="0" indent="0" eaLnBrk="1" fontAlgn="auto" hangingPunct="1">
              <a:lnSpc>
                <a:spcPct val="80000"/>
              </a:lnSpc>
              <a:spcAft>
                <a:spcPts val="0"/>
              </a:spcAft>
              <a:buClr>
                <a:srgbClr val="EAEAEA"/>
              </a:buClr>
              <a:buSzPct val="60000"/>
              <a:buFont typeface="Symbol" pitchFamily="18" charset="2"/>
              <a:buNone/>
              <a:defRPr/>
            </a:pPr>
            <a:r>
              <a:rPr lang="fr-CH" sz="2900" dirty="0" err="1" smtClean="0">
                <a:cs typeface="Calibri" pitchFamily="34" charset="0"/>
              </a:rPr>
              <a:t>Jannie</a:t>
            </a:r>
            <a:r>
              <a:rPr lang="fr-CH" sz="2900" dirty="0" smtClean="0">
                <a:cs typeface="Calibri" pitchFamily="34" charset="0"/>
              </a:rPr>
              <a:t> </a:t>
            </a:r>
            <a:r>
              <a:rPr lang="fr-CH" sz="2900" dirty="0" err="1" smtClean="0">
                <a:cs typeface="Calibri" pitchFamily="34" charset="0"/>
              </a:rPr>
              <a:t>Lasimbang</a:t>
            </a:r>
            <a:r>
              <a:rPr lang="fr-CH" sz="2900" dirty="0" smtClean="0">
                <a:cs typeface="Calibri" pitchFamily="34" charset="0"/>
              </a:rPr>
              <a:t> (Malaysia): 3 ans</a:t>
            </a:r>
          </a:p>
          <a:p>
            <a:pPr marL="0" indent="0" eaLnBrk="1" fontAlgn="auto" hangingPunct="1">
              <a:lnSpc>
                <a:spcPct val="80000"/>
              </a:lnSpc>
              <a:spcAft>
                <a:spcPts val="0"/>
              </a:spcAft>
              <a:buClr>
                <a:srgbClr val="EAEAEA"/>
              </a:buClr>
              <a:buSzPct val="60000"/>
              <a:buFont typeface="Symbol" pitchFamily="18" charset="2"/>
              <a:buNone/>
              <a:defRPr/>
            </a:pPr>
            <a:r>
              <a:rPr lang="en-GB" sz="2900" dirty="0" smtClean="0">
                <a:cs typeface="Calibri" pitchFamily="34" charset="0"/>
              </a:rPr>
              <a:t>Wilton </a:t>
            </a:r>
            <a:r>
              <a:rPr lang="en-GB" sz="2900" dirty="0" err="1" smtClean="0">
                <a:cs typeface="Calibri" pitchFamily="34" charset="0"/>
              </a:rPr>
              <a:t>Littlechild</a:t>
            </a:r>
            <a:r>
              <a:rPr lang="en-GB" sz="2900" dirty="0" smtClean="0">
                <a:cs typeface="Calibri" pitchFamily="34" charset="0"/>
              </a:rPr>
              <a:t> (Canada): 3 </a:t>
            </a:r>
            <a:r>
              <a:rPr lang="en-GB" sz="2900" dirty="0" err="1" smtClean="0">
                <a:cs typeface="Calibri" pitchFamily="34" charset="0"/>
              </a:rPr>
              <a:t>ans</a:t>
            </a:r>
            <a:endParaRPr lang="en-GB" sz="2900" dirty="0" smtClean="0">
              <a:cs typeface="Calibri" pitchFamily="34" charset="0"/>
            </a:endParaRPr>
          </a:p>
          <a:p>
            <a:pPr marL="0" indent="0" eaLnBrk="1" fontAlgn="auto" hangingPunct="1">
              <a:lnSpc>
                <a:spcPct val="80000"/>
              </a:lnSpc>
              <a:spcAft>
                <a:spcPts val="0"/>
              </a:spcAft>
              <a:buClr>
                <a:srgbClr val="EAEAEA"/>
              </a:buClr>
              <a:buSzPct val="60000"/>
              <a:buFont typeface="Symbol" pitchFamily="18" charset="2"/>
              <a:buNone/>
              <a:defRPr/>
            </a:pPr>
            <a:r>
              <a:rPr lang="fr-CH" sz="2900" dirty="0" smtClean="0">
                <a:cs typeface="Calibri" pitchFamily="34" charset="0"/>
              </a:rPr>
              <a:t>José Carlos Morales </a:t>
            </a:r>
            <a:r>
              <a:rPr lang="fr-CH" sz="2900" dirty="0" err="1" smtClean="0">
                <a:cs typeface="Calibri" pitchFamily="34" charset="0"/>
              </a:rPr>
              <a:t>Morales</a:t>
            </a:r>
            <a:r>
              <a:rPr lang="fr-CH" sz="2900" dirty="0" smtClean="0">
                <a:cs typeface="Calibri" pitchFamily="34" charset="0"/>
              </a:rPr>
              <a:t> (Costa Rica): 2 ans</a:t>
            </a:r>
          </a:p>
          <a:p>
            <a:pPr marL="274320" indent="-274320" eaLnBrk="1" fontAlgn="auto" hangingPunct="1">
              <a:lnSpc>
                <a:spcPct val="80000"/>
              </a:lnSpc>
              <a:spcAft>
                <a:spcPts val="0"/>
              </a:spcAft>
              <a:buClr>
                <a:srgbClr val="EAEAEA"/>
              </a:buClr>
              <a:buSzPct val="60000"/>
              <a:buFontTx/>
              <a:buChar char="-"/>
              <a:defRPr/>
            </a:pPr>
            <a:endParaRPr lang="en-US" sz="1400" dirty="0" smtClean="0">
              <a:cs typeface="Calibri" pitchFamily="34" charset="0"/>
            </a:endParaRPr>
          </a:p>
        </p:txBody>
      </p:sp>
    </p:spTree>
    <p:extLst>
      <p:ext uri="{BB962C8B-B14F-4D97-AF65-F5344CB8AC3E}">
        <p14:creationId xmlns:p14="http://schemas.microsoft.com/office/powerpoint/2010/main" val="326218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N0204 expe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2205038"/>
            <a:ext cx="74866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714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CH" smtClean="0">
                <a:solidFill>
                  <a:srgbClr val="EAEAEA"/>
                </a:solidFill>
                <a:cs typeface="Calibri" pitchFamily="34" charset="0"/>
              </a:rPr>
              <a:t>Coordination </a:t>
            </a:r>
            <a:endParaRPr lang="en-US" sz="2400" smtClean="0">
              <a:solidFill>
                <a:srgbClr val="EAEAEA"/>
              </a:solidFill>
              <a:cs typeface="Calibri" pitchFamily="34" charset="0"/>
            </a:endParaRPr>
          </a:p>
        </p:txBody>
      </p:sp>
      <p:sp>
        <p:nvSpPr>
          <p:cNvPr id="20483" name="Rectangle 3"/>
          <p:cNvSpPr>
            <a:spLocks noGrp="1" noChangeArrowheads="1"/>
          </p:cNvSpPr>
          <p:nvPr>
            <p:ph sz="quarter" idx="13"/>
          </p:nvPr>
        </p:nvSpPr>
        <p:spPr>
          <a:xfrm>
            <a:off x="457200" y="1981200"/>
            <a:ext cx="4032250" cy="4114800"/>
          </a:xfrm>
        </p:spPr>
        <p:txBody>
          <a:bodyPr/>
          <a:lstStyle/>
          <a:p>
            <a:pPr eaLnBrk="1" hangingPunct="1">
              <a:lnSpc>
                <a:spcPct val="80000"/>
              </a:lnSpc>
              <a:buClr>
                <a:srgbClr val="EAEAEA"/>
              </a:buClr>
              <a:buSzPct val="60000"/>
              <a:buFont typeface="Wingdings" pitchFamily="2" charset="2"/>
              <a:buNone/>
            </a:pPr>
            <a:endParaRPr lang="es-ES" sz="2200" u="sng" dirty="0" smtClean="0">
              <a:latin typeface="Calisto MT" pitchFamily="18" charset="0"/>
            </a:endParaRPr>
          </a:p>
          <a:p>
            <a:pPr eaLnBrk="1" hangingPunct="1">
              <a:lnSpc>
                <a:spcPct val="80000"/>
              </a:lnSpc>
              <a:spcBef>
                <a:spcPct val="0"/>
              </a:spcBef>
              <a:spcAft>
                <a:spcPts val="1200"/>
              </a:spcAft>
              <a:buClr>
                <a:srgbClr val="EAEAEA"/>
              </a:buClr>
              <a:buSzPct val="60000"/>
              <a:buFont typeface="Wingdings" pitchFamily="2" charset="2"/>
              <a:buNone/>
            </a:pPr>
            <a:r>
              <a:rPr lang="fr-FR" sz="2000" dirty="0"/>
              <a:t>5. </a:t>
            </a:r>
            <a:r>
              <a:rPr lang="fr-FR" sz="2000" i="1" dirty="0"/>
              <a:t>Décide</a:t>
            </a:r>
            <a:r>
              <a:rPr lang="fr-FR" sz="2000" dirty="0"/>
              <a:t>, afin que le mécanisme d’experts renforce la coopération et évite les doubles emplois avec l’activité du Rapporteur spécial sur la situation des droits de l’homme et des libertés fondamentales des populations autochtones et celle de l’Instance permanente sur les questions autochtones, que le mécanisme d’experts invitera le Rapporteur spécial et un membre de l’Instance permanente à assister et à participer à sa réunion annuelle;</a:t>
            </a:r>
            <a:endParaRPr lang="es-ES" sz="2000" dirty="0" smtClean="0"/>
          </a:p>
        </p:txBody>
      </p:sp>
      <p:sp>
        <p:nvSpPr>
          <p:cNvPr id="20484" name="Rectangle 4"/>
          <p:cNvSpPr>
            <a:spLocks noGrp="1" noChangeArrowheads="1"/>
          </p:cNvSpPr>
          <p:nvPr>
            <p:ph sz="quarter" idx="14"/>
          </p:nvPr>
        </p:nvSpPr>
        <p:spPr>
          <a:xfrm>
            <a:off x="4654550" y="1981200"/>
            <a:ext cx="4032250" cy="4114800"/>
          </a:xfrm>
        </p:spPr>
        <p:txBody>
          <a:bodyPr/>
          <a:lstStyle/>
          <a:p>
            <a:pPr eaLnBrk="1" hangingPunct="1">
              <a:lnSpc>
                <a:spcPct val="80000"/>
              </a:lnSpc>
            </a:pPr>
            <a:endParaRPr lang="en-GB" sz="2000" dirty="0" smtClean="0"/>
          </a:p>
          <a:p>
            <a:pPr eaLnBrk="1" hangingPunct="1">
              <a:lnSpc>
                <a:spcPct val="80000"/>
              </a:lnSpc>
            </a:pPr>
            <a:r>
              <a:rPr lang="en-GB" sz="2000" dirty="0"/>
              <a:t>C</a:t>
            </a:r>
            <a:r>
              <a:rPr lang="en-GB" sz="2000" dirty="0" smtClean="0"/>
              <a:t>oordination </a:t>
            </a:r>
            <a:r>
              <a:rPr lang="en-GB" sz="2000" dirty="0" err="1" smtClean="0"/>
              <a:t>étroite</a:t>
            </a:r>
            <a:r>
              <a:rPr lang="en-GB" sz="2000" dirty="0" smtClean="0"/>
              <a:t> entre les </a:t>
            </a:r>
            <a:r>
              <a:rPr lang="en-GB" sz="2000" dirty="0" err="1" smtClean="0"/>
              <a:t>mandats</a:t>
            </a:r>
            <a:r>
              <a:rPr lang="en-GB" sz="2000" dirty="0" smtClean="0"/>
              <a:t> </a:t>
            </a:r>
            <a:r>
              <a:rPr lang="en-GB" sz="2000" dirty="0" err="1" smtClean="0"/>
              <a:t>sur</a:t>
            </a:r>
            <a:r>
              <a:rPr lang="en-GB" sz="2000" dirty="0" smtClean="0"/>
              <a:t> </a:t>
            </a:r>
            <a:r>
              <a:rPr lang="en-GB" sz="2000" dirty="0" err="1" smtClean="0"/>
              <a:t>peuples</a:t>
            </a:r>
            <a:r>
              <a:rPr lang="en-GB" sz="2000" dirty="0" smtClean="0"/>
              <a:t> </a:t>
            </a:r>
            <a:r>
              <a:rPr lang="en-GB" sz="2000" dirty="0" err="1" smtClean="0"/>
              <a:t>autochtones</a:t>
            </a:r>
            <a:r>
              <a:rPr lang="en-GB" sz="2000" dirty="0" smtClean="0"/>
              <a:t> et </a:t>
            </a:r>
            <a:r>
              <a:rPr lang="en-GB" sz="2000" dirty="0"/>
              <a:t>l</a:t>
            </a:r>
            <a:r>
              <a:rPr lang="en-GB" sz="2000" dirty="0" smtClean="0"/>
              <a:t>es secretariats </a:t>
            </a:r>
            <a:r>
              <a:rPr lang="en-GB" sz="2000" dirty="0" err="1" smtClean="0"/>
              <a:t>respectifs</a:t>
            </a:r>
            <a:endParaRPr lang="en-GB" sz="2000" dirty="0" smtClean="0"/>
          </a:p>
          <a:p>
            <a:pPr eaLnBrk="1" hangingPunct="1">
              <a:lnSpc>
                <a:spcPct val="80000"/>
              </a:lnSpc>
            </a:pPr>
            <a:endParaRPr lang="en-GB" sz="2000" dirty="0" smtClean="0"/>
          </a:p>
          <a:p>
            <a:pPr eaLnBrk="1" hangingPunct="1">
              <a:lnSpc>
                <a:spcPct val="80000"/>
              </a:lnSpc>
            </a:pPr>
            <a:r>
              <a:rPr lang="fr-CH" sz="2000" dirty="0" smtClean="0"/>
              <a:t>La </a:t>
            </a:r>
            <a:r>
              <a:rPr lang="fr-CH" sz="2000" dirty="0" err="1" smtClean="0"/>
              <a:t>cooperation</a:t>
            </a:r>
            <a:r>
              <a:rPr lang="fr-CH" sz="2000" dirty="0" smtClean="0"/>
              <a:t> comprends:</a:t>
            </a:r>
          </a:p>
          <a:p>
            <a:pPr lvl="1" eaLnBrk="1" hangingPunct="1">
              <a:lnSpc>
                <a:spcPct val="80000"/>
              </a:lnSpc>
            </a:pPr>
            <a:r>
              <a:rPr lang="fr-FR" sz="1800" dirty="0" smtClean="0">
                <a:effectLst/>
              </a:rPr>
              <a:t>participation aux sessions respectives </a:t>
            </a:r>
            <a:r>
              <a:rPr lang="fr-CH" sz="1800" dirty="0" smtClean="0"/>
              <a:t>(</a:t>
            </a:r>
            <a:r>
              <a:rPr lang="fr-CH" sz="1800" dirty="0" err="1" smtClean="0"/>
              <a:t>p.e</a:t>
            </a:r>
            <a:r>
              <a:rPr lang="fr-CH" sz="1800" dirty="0" smtClean="0"/>
              <a:t>. ME et RS au IPQA et </a:t>
            </a:r>
            <a:r>
              <a:rPr lang="fr-CH" sz="1800" dirty="0" err="1" smtClean="0"/>
              <a:t>viceversa</a:t>
            </a:r>
            <a:r>
              <a:rPr lang="fr-CH" sz="1800" dirty="0" smtClean="0"/>
              <a:t>)</a:t>
            </a:r>
          </a:p>
          <a:p>
            <a:pPr lvl="1" eaLnBrk="1" hangingPunct="1">
              <a:lnSpc>
                <a:spcPct val="80000"/>
              </a:lnSpc>
            </a:pPr>
            <a:r>
              <a:rPr lang="fr-FR" sz="1800" dirty="0" smtClean="0">
                <a:effectLst/>
              </a:rPr>
              <a:t>Réunions annuelles de coordination</a:t>
            </a:r>
          </a:p>
          <a:p>
            <a:pPr lvl="1" eaLnBrk="1" hangingPunct="1">
              <a:lnSpc>
                <a:spcPct val="80000"/>
              </a:lnSpc>
            </a:pPr>
            <a:endParaRPr lang="en-GB" sz="2000" dirty="0" smtClean="0"/>
          </a:p>
          <a:p>
            <a:pPr eaLnBrk="1" hangingPunct="1">
              <a:lnSpc>
                <a:spcPct val="80000"/>
              </a:lnSpc>
            </a:pPr>
            <a:r>
              <a:rPr lang="en-GB" sz="2000" dirty="0" smtClean="0"/>
              <a:t>La </a:t>
            </a:r>
            <a:r>
              <a:rPr lang="en-GB" sz="2000" dirty="0" err="1"/>
              <a:t>d</a:t>
            </a:r>
            <a:r>
              <a:rPr lang="en-GB" sz="2000" dirty="0" err="1" smtClean="0"/>
              <a:t>éclaration</a:t>
            </a:r>
            <a:r>
              <a:rPr lang="en-GB" sz="2000" dirty="0" smtClean="0"/>
              <a:t> </a:t>
            </a:r>
            <a:r>
              <a:rPr lang="en-GB" sz="2000" dirty="0" err="1" smtClean="0"/>
              <a:t>sur</a:t>
            </a:r>
            <a:r>
              <a:rPr lang="en-GB" sz="2000" dirty="0" smtClean="0"/>
              <a:t> les </a:t>
            </a:r>
            <a:r>
              <a:rPr lang="en-GB" sz="2000" dirty="0" err="1" smtClean="0"/>
              <a:t>droits</a:t>
            </a:r>
            <a:r>
              <a:rPr lang="en-GB" sz="2000" dirty="0" smtClean="0"/>
              <a:t> des </a:t>
            </a:r>
            <a:r>
              <a:rPr lang="en-GB" sz="2000" dirty="0" err="1" smtClean="0"/>
              <a:t>peuples</a:t>
            </a:r>
            <a:r>
              <a:rPr lang="en-GB" sz="2000" dirty="0" smtClean="0"/>
              <a:t> </a:t>
            </a:r>
            <a:r>
              <a:rPr lang="en-GB" sz="2000" dirty="0" err="1" smtClean="0"/>
              <a:t>autochtones</a:t>
            </a:r>
            <a:r>
              <a:rPr lang="en-GB" sz="2000" dirty="0" smtClean="0"/>
              <a:t> </a:t>
            </a:r>
            <a:r>
              <a:rPr lang="en-GB" sz="2000" dirty="0" err="1" smtClean="0"/>
              <a:t>est</a:t>
            </a:r>
            <a:r>
              <a:rPr lang="en-GB" sz="2000" dirty="0" smtClean="0"/>
              <a:t> le </a:t>
            </a:r>
            <a:r>
              <a:rPr lang="fr-FR" sz="2000" dirty="0" smtClean="0">
                <a:effectLst/>
              </a:rPr>
              <a:t>cadre commun, conformément à l'article 42 de la Déclaration</a:t>
            </a:r>
            <a:endParaRPr lang="en-GB" sz="2000" dirty="0" smtClean="0"/>
          </a:p>
          <a:p>
            <a:pPr eaLnBrk="1" hangingPunct="1">
              <a:lnSpc>
                <a:spcPct val="80000"/>
              </a:lnSpc>
            </a:pPr>
            <a:endParaRPr lang="fr-CH" sz="2000" dirty="0" smtClean="0"/>
          </a:p>
          <a:p>
            <a:pPr eaLnBrk="1" hangingPunct="1">
              <a:lnSpc>
                <a:spcPct val="80000"/>
              </a:lnSpc>
              <a:buFont typeface="Wingdings" pitchFamily="2" charset="2"/>
              <a:buNone/>
            </a:pPr>
            <a:r>
              <a:rPr lang="en-GB" sz="2000" dirty="0" smtClean="0"/>
              <a:t> </a:t>
            </a:r>
          </a:p>
          <a:p>
            <a:pPr eaLnBrk="1" hangingPunct="1">
              <a:lnSpc>
                <a:spcPct val="80000"/>
              </a:lnSpc>
              <a:buFont typeface="Wingdings" pitchFamily="2" charset="2"/>
              <a:buNone/>
            </a:pPr>
            <a:r>
              <a:rPr lang="en-GB" sz="2000" dirty="0" smtClean="0"/>
              <a:t> </a:t>
            </a:r>
          </a:p>
          <a:p>
            <a:pPr eaLnBrk="1" hangingPunct="1">
              <a:lnSpc>
                <a:spcPct val="80000"/>
              </a:lnSpc>
            </a:pPr>
            <a:endParaRPr lang="en-US" sz="2000" dirty="0" smtClean="0"/>
          </a:p>
        </p:txBody>
      </p:sp>
    </p:spTree>
    <p:extLst>
      <p:ext uri="{BB962C8B-B14F-4D97-AF65-F5344CB8AC3E}">
        <p14:creationId xmlns:p14="http://schemas.microsoft.com/office/powerpoint/2010/main" val="3317487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1989138"/>
            <a:ext cx="8351837" cy="4752975"/>
          </a:xfrm>
        </p:spPr>
        <p:txBody>
          <a:bodyPr rtlCol="0">
            <a:normAutofit fontScale="85000" lnSpcReduction="10000"/>
          </a:bodyPr>
          <a:lstStyle/>
          <a:p>
            <a:pPr eaLnBrk="1" fontAlgn="auto" hangingPunct="1">
              <a:spcAft>
                <a:spcPts val="0"/>
              </a:spcAft>
              <a:defRPr/>
            </a:pPr>
            <a:r>
              <a:rPr lang="fr-CH" sz="2600" b="1" dirty="0" smtClean="0"/>
              <a:t>Mécanisme d’experts </a:t>
            </a:r>
          </a:p>
          <a:p>
            <a:pPr lvl="1" indent="-274320" eaLnBrk="1" fontAlgn="auto" hangingPunct="1">
              <a:spcAft>
                <a:spcPts val="0"/>
              </a:spcAft>
              <a:defRPr/>
            </a:pPr>
            <a:r>
              <a:rPr lang="fr-CH" sz="2600" dirty="0" smtClean="0"/>
              <a:t>Conseils thématiques au Conseil des droits de l’homme </a:t>
            </a:r>
          </a:p>
          <a:p>
            <a:pPr indent="-274320" eaLnBrk="1" fontAlgn="auto" hangingPunct="1">
              <a:spcAft>
                <a:spcPts val="0"/>
              </a:spcAft>
              <a:defRPr/>
            </a:pPr>
            <a:r>
              <a:rPr lang="fr-CH" sz="2600" b="1" dirty="0" smtClean="0"/>
              <a:t>Rapporteur Spécial sur les droits des peuples autochtones </a:t>
            </a:r>
          </a:p>
          <a:p>
            <a:pPr lvl="1" indent="-274320" eaLnBrk="1" fontAlgn="auto" hangingPunct="1">
              <a:spcAft>
                <a:spcPts val="0"/>
              </a:spcAft>
              <a:defRPr/>
            </a:pPr>
            <a:r>
              <a:rPr lang="fr-CH" sz="2600" dirty="0" smtClean="0"/>
              <a:t>Examine les obstacles qui existent pour la protection des droits des peuples autochtones, </a:t>
            </a:r>
            <a:r>
              <a:rPr lang="fr-FR" sz="2600" dirty="0"/>
              <a:t>rassemble des informations et des communications, formule des recommandations et travaille avec d'autres mandats tels que le Mécanisme </a:t>
            </a:r>
            <a:r>
              <a:rPr lang="fr-FR" sz="2600" dirty="0" smtClean="0"/>
              <a:t>d'experts</a:t>
            </a:r>
          </a:p>
          <a:p>
            <a:pPr lvl="1" indent="-274320" eaLnBrk="1" fontAlgn="auto" hangingPunct="1">
              <a:spcAft>
                <a:spcPts val="0"/>
              </a:spcAft>
              <a:defRPr/>
            </a:pPr>
            <a:r>
              <a:rPr lang="fr-FR" sz="2600" dirty="0"/>
              <a:t>Effectue des visites </a:t>
            </a:r>
            <a:r>
              <a:rPr lang="fr-FR" sz="2600" dirty="0" smtClean="0"/>
              <a:t>aux </a:t>
            </a:r>
            <a:r>
              <a:rPr lang="fr-FR" sz="2600" dirty="0"/>
              <a:t>pays, répond </a:t>
            </a:r>
            <a:r>
              <a:rPr lang="fr-FR" sz="2600" dirty="0" smtClean="0"/>
              <a:t>aux communications </a:t>
            </a:r>
            <a:r>
              <a:rPr lang="fr-FR" sz="2600" dirty="0"/>
              <a:t>et entreprend des études </a:t>
            </a:r>
            <a:r>
              <a:rPr lang="fr-FR" sz="2600" dirty="0" smtClean="0"/>
              <a:t>thématiques</a:t>
            </a:r>
          </a:p>
          <a:p>
            <a:pPr indent="-274320" eaLnBrk="1" fontAlgn="auto" hangingPunct="1">
              <a:spcAft>
                <a:spcPts val="0"/>
              </a:spcAft>
              <a:defRPr/>
            </a:pPr>
            <a:r>
              <a:rPr lang="fr-FR" sz="2600" b="1" dirty="0"/>
              <a:t>l’Instance permanente sur les questions </a:t>
            </a:r>
            <a:r>
              <a:rPr lang="fr-FR" sz="2600" b="1" dirty="0" smtClean="0"/>
              <a:t>autochtones</a:t>
            </a:r>
          </a:p>
          <a:p>
            <a:pPr lvl="1" indent="-274320" eaLnBrk="1" fontAlgn="auto" hangingPunct="1">
              <a:spcAft>
                <a:spcPts val="0"/>
              </a:spcAft>
              <a:defRPr/>
            </a:pPr>
            <a:r>
              <a:rPr lang="fr-FR" sz="2400" dirty="0"/>
              <a:t>Conseille le Conseil économique et social, sensibilise et encourage l'intégration et la coordination des activités sur les questions autochtones au sein du système des Nations Unies </a:t>
            </a:r>
            <a:r>
              <a:rPr lang="fr-FR" sz="2400" dirty="0" smtClean="0"/>
              <a:t>et prépare </a:t>
            </a:r>
            <a:r>
              <a:rPr lang="fr-FR" sz="2400" dirty="0"/>
              <a:t>et diffuse des informations sur les questions autochtones</a:t>
            </a:r>
            <a:endParaRPr lang="en-GB" dirty="0"/>
          </a:p>
        </p:txBody>
      </p:sp>
      <p:sp>
        <p:nvSpPr>
          <p:cNvPr id="21507" name="Title 2"/>
          <p:cNvSpPr>
            <a:spLocks noGrp="1"/>
          </p:cNvSpPr>
          <p:nvPr>
            <p:ph type="title"/>
          </p:nvPr>
        </p:nvSpPr>
        <p:spPr/>
        <p:txBody>
          <a:bodyPr/>
          <a:lstStyle/>
          <a:p>
            <a:pPr eaLnBrk="1" hangingPunct="1"/>
            <a:r>
              <a:rPr lang="fr-CH" sz="3200" dirty="0" smtClean="0"/>
              <a:t>Distinctions entre les mandats sur les peuples autochtones </a:t>
            </a:r>
            <a:endParaRPr lang="en-GB" sz="3200" dirty="0" smtClean="0"/>
          </a:p>
        </p:txBody>
      </p:sp>
    </p:spTree>
    <p:extLst>
      <p:ext uri="{BB962C8B-B14F-4D97-AF65-F5344CB8AC3E}">
        <p14:creationId xmlns:p14="http://schemas.microsoft.com/office/powerpoint/2010/main" val="415937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FR" sz="3200" dirty="0"/>
              <a:t>S</a:t>
            </a:r>
            <a:r>
              <a:rPr lang="fr-FR" sz="3200" dirty="0" smtClean="0">
                <a:effectLst/>
              </a:rPr>
              <a:t>essions </a:t>
            </a:r>
            <a:r>
              <a:rPr lang="fr-FR" sz="3200" dirty="0"/>
              <a:t>A</a:t>
            </a:r>
            <a:r>
              <a:rPr lang="fr-FR" sz="3200" dirty="0" smtClean="0">
                <a:effectLst/>
              </a:rPr>
              <a:t>nnuelles</a:t>
            </a:r>
            <a:endParaRPr lang="en-US" sz="3200" dirty="0" smtClean="0">
              <a:solidFill>
                <a:srgbClr val="EAEAEA"/>
              </a:solidFill>
              <a:cs typeface="Calibri" pitchFamily="34" charset="0"/>
            </a:endParaRPr>
          </a:p>
        </p:txBody>
      </p:sp>
      <p:sp>
        <p:nvSpPr>
          <p:cNvPr id="100355" name="Rectangle 3"/>
          <p:cNvSpPr>
            <a:spLocks noGrp="1" noChangeArrowheads="1"/>
          </p:cNvSpPr>
          <p:nvPr>
            <p:ph sz="quarter" idx="13"/>
          </p:nvPr>
        </p:nvSpPr>
        <p:spPr>
          <a:xfrm>
            <a:off x="457200" y="1981200"/>
            <a:ext cx="4032250" cy="4111625"/>
          </a:xfrm>
        </p:spPr>
        <p:txBody>
          <a:bodyPr rtlCol="0">
            <a:normAutofit fontScale="92500" lnSpcReduction="20000"/>
          </a:bodyPr>
          <a:lstStyle/>
          <a:p>
            <a:pPr marL="274320" indent="-274320" eaLnBrk="1" fontAlgn="auto" hangingPunct="1">
              <a:spcAft>
                <a:spcPts val="0"/>
              </a:spcAft>
              <a:buClr>
                <a:srgbClr val="EAEAEA"/>
              </a:buClr>
              <a:buSzPct val="60000"/>
              <a:buFont typeface="Wingdings" pitchFamily="2" charset="2"/>
              <a:buNone/>
              <a:defRPr/>
            </a:pPr>
            <a:endParaRPr lang="es-ES" sz="2600" u="sng" dirty="0" smtClean="0">
              <a:latin typeface="Calisto MT" pitchFamily="18" charset="0"/>
            </a:endParaRPr>
          </a:p>
          <a:p>
            <a:pPr marL="274320" indent="-274320" eaLnBrk="1" fontAlgn="auto" hangingPunct="1">
              <a:spcBef>
                <a:spcPct val="0"/>
              </a:spcBef>
              <a:spcAft>
                <a:spcPts val="1200"/>
              </a:spcAft>
              <a:buClr>
                <a:srgbClr val="EAEAEA"/>
              </a:buClr>
              <a:buSzPct val="60000"/>
              <a:buFont typeface="Wingdings" pitchFamily="2" charset="2"/>
              <a:buNone/>
              <a:defRPr/>
            </a:pPr>
            <a:r>
              <a:rPr lang="fr-FR" dirty="0"/>
              <a:t>Le Mécanisme d'experts se réunit </a:t>
            </a:r>
            <a:r>
              <a:rPr lang="fr-FR" dirty="0" smtClean="0"/>
              <a:t>annuellement </a:t>
            </a:r>
          </a:p>
          <a:p>
            <a:pPr marL="274320" indent="-274320" eaLnBrk="1" fontAlgn="auto" hangingPunct="1">
              <a:spcBef>
                <a:spcPct val="0"/>
              </a:spcBef>
              <a:spcAft>
                <a:spcPts val="1200"/>
              </a:spcAft>
              <a:buClr>
                <a:srgbClr val="EAEAEA"/>
              </a:buClr>
              <a:buSzPct val="60000"/>
              <a:buFont typeface="Wingdings" pitchFamily="2" charset="2"/>
              <a:buNone/>
              <a:defRPr/>
            </a:pPr>
            <a:r>
              <a:rPr lang="es-ES" dirty="0" smtClean="0"/>
              <a:t>À </a:t>
            </a:r>
            <a:r>
              <a:rPr lang="es-ES" dirty="0" err="1" smtClean="0"/>
              <a:t>Gèneve</a:t>
            </a:r>
            <a:r>
              <a:rPr lang="es-ES" dirty="0" smtClean="0"/>
              <a:t> </a:t>
            </a:r>
          </a:p>
          <a:p>
            <a:pPr marL="274320" indent="-274320" eaLnBrk="1" fontAlgn="auto" hangingPunct="1">
              <a:spcBef>
                <a:spcPct val="0"/>
              </a:spcBef>
              <a:spcAft>
                <a:spcPts val="1200"/>
              </a:spcAft>
              <a:buClr>
                <a:srgbClr val="EAEAEA"/>
              </a:buClr>
              <a:buSzPct val="60000"/>
              <a:defRPr/>
            </a:pPr>
            <a:r>
              <a:rPr lang="fr-FR" dirty="0"/>
              <a:t>normalement en </a:t>
            </a:r>
            <a:r>
              <a:rPr lang="fr-FR" dirty="0" smtClean="0"/>
              <a:t>Juillet</a:t>
            </a:r>
          </a:p>
          <a:p>
            <a:pPr marL="274320" indent="-274320" eaLnBrk="1" fontAlgn="auto" hangingPunct="1">
              <a:spcBef>
                <a:spcPct val="0"/>
              </a:spcBef>
              <a:spcAft>
                <a:spcPts val="1200"/>
              </a:spcAft>
              <a:buClr>
                <a:srgbClr val="EAEAEA"/>
              </a:buClr>
              <a:buSzPct val="60000"/>
              <a:defRPr/>
            </a:pPr>
            <a:r>
              <a:rPr lang="es-ES" dirty="0" err="1" smtClean="0"/>
              <a:t>pour</a:t>
            </a:r>
            <a:r>
              <a:rPr lang="es-ES" dirty="0" smtClean="0"/>
              <a:t> 5 </a:t>
            </a:r>
            <a:r>
              <a:rPr lang="es-ES" dirty="0" err="1" smtClean="0"/>
              <a:t>jours</a:t>
            </a:r>
            <a:endParaRPr lang="es-ES" dirty="0" smtClean="0"/>
          </a:p>
          <a:p>
            <a:pPr marL="0" indent="0" eaLnBrk="1" fontAlgn="auto" hangingPunct="1">
              <a:spcBef>
                <a:spcPct val="0"/>
              </a:spcBef>
              <a:spcAft>
                <a:spcPts val="1200"/>
              </a:spcAft>
              <a:buClr>
                <a:srgbClr val="EAEAEA"/>
              </a:buClr>
              <a:buSzPct val="60000"/>
              <a:buNone/>
              <a:defRPr/>
            </a:pPr>
            <a:r>
              <a:rPr lang="es-ES" dirty="0" smtClean="0"/>
              <a:t>Les </a:t>
            </a:r>
            <a:r>
              <a:rPr lang="es-ES" dirty="0" err="1" smtClean="0"/>
              <a:t>peuples</a:t>
            </a:r>
            <a:r>
              <a:rPr lang="es-ES" dirty="0" smtClean="0"/>
              <a:t> </a:t>
            </a:r>
            <a:r>
              <a:rPr lang="es-ES" dirty="0" err="1" smtClean="0"/>
              <a:t>autochtones</a:t>
            </a:r>
            <a:r>
              <a:rPr lang="es-ES" dirty="0" smtClean="0"/>
              <a:t>, les </a:t>
            </a:r>
            <a:r>
              <a:rPr lang="es-ES" dirty="0" err="1" smtClean="0"/>
              <a:t>Etats</a:t>
            </a:r>
            <a:r>
              <a:rPr lang="es-ES" dirty="0" smtClean="0"/>
              <a:t>, les </a:t>
            </a:r>
            <a:r>
              <a:rPr lang="fr-FR" dirty="0" smtClean="0"/>
              <a:t>acteurs non-étatiques</a:t>
            </a:r>
            <a:r>
              <a:rPr lang="es-ES" dirty="0" smtClean="0"/>
              <a:t>, </a:t>
            </a:r>
            <a:r>
              <a:rPr lang="es-ES" dirty="0" err="1" smtClean="0"/>
              <a:t>universités</a:t>
            </a:r>
            <a:r>
              <a:rPr lang="es-ES" dirty="0" smtClean="0"/>
              <a:t>, les </a:t>
            </a:r>
            <a:r>
              <a:rPr lang="es-ES" dirty="0" err="1" smtClean="0"/>
              <a:t>institutions</a:t>
            </a:r>
            <a:r>
              <a:rPr lang="es-ES" dirty="0" smtClean="0"/>
              <a:t> </a:t>
            </a:r>
            <a:r>
              <a:rPr lang="es-ES" dirty="0" err="1" smtClean="0"/>
              <a:t>nationales</a:t>
            </a:r>
            <a:r>
              <a:rPr lang="es-ES" dirty="0" smtClean="0"/>
              <a:t> des </a:t>
            </a:r>
            <a:r>
              <a:rPr lang="es-ES" dirty="0" err="1" smtClean="0"/>
              <a:t>droits</a:t>
            </a:r>
            <a:r>
              <a:rPr lang="es-ES" dirty="0" smtClean="0"/>
              <a:t> de </a:t>
            </a:r>
            <a:r>
              <a:rPr lang="es-ES" dirty="0" err="1" smtClean="0"/>
              <a:t>l’homme</a:t>
            </a:r>
            <a:r>
              <a:rPr lang="es-ES" dirty="0" smtClean="0"/>
              <a:t> et </a:t>
            </a:r>
            <a:r>
              <a:rPr lang="es-ES" dirty="0" err="1" smtClean="0"/>
              <a:t>autres</a:t>
            </a:r>
            <a:r>
              <a:rPr lang="es-ES" dirty="0" smtClean="0"/>
              <a:t> y </a:t>
            </a:r>
            <a:r>
              <a:rPr lang="es-ES" dirty="0" err="1" smtClean="0"/>
              <a:t>participent</a:t>
            </a:r>
            <a:r>
              <a:rPr lang="es-ES" dirty="0" smtClean="0"/>
              <a:t>.  </a:t>
            </a:r>
          </a:p>
          <a:p>
            <a:pPr marL="274320" indent="-274320" eaLnBrk="1" fontAlgn="auto" hangingPunct="1">
              <a:spcBef>
                <a:spcPct val="0"/>
              </a:spcBef>
              <a:spcAft>
                <a:spcPts val="1200"/>
              </a:spcAft>
              <a:buClr>
                <a:srgbClr val="EAEAEA"/>
              </a:buClr>
              <a:buSzPct val="60000"/>
              <a:buFont typeface="Wingdings" pitchFamily="2" charset="2"/>
              <a:buNone/>
              <a:defRPr/>
            </a:pPr>
            <a:endParaRPr lang="es-ES" dirty="0" smtClean="0"/>
          </a:p>
        </p:txBody>
      </p:sp>
      <p:sp>
        <p:nvSpPr>
          <p:cNvPr id="22532" name="Rectangle 4"/>
          <p:cNvSpPr>
            <a:spLocks noGrp="1" noChangeArrowheads="1"/>
          </p:cNvSpPr>
          <p:nvPr>
            <p:ph sz="quarter" idx="14"/>
          </p:nvPr>
        </p:nvSpPr>
        <p:spPr>
          <a:xfrm>
            <a:off x="4654550" y="1981200"/>
            <a:ext cx="4032250" cy="4114800"/>
          </a:xfrm>
        </p:spPr>
        <p:txBody>
          <a:bodyPr/>
          <a:lstStyle/>
          <a:p>
            <a:pPr eaLnBrk="1" hangingPunct="1"/>
            <a:endParaRPr lang="en-GB" smtClean="0"/>
          </a:p>
        </p:txBody>
      </p:sp>
      <p:pic>
        <p:nvPicPr>
          <p:cNvPr id="100357" name="Picture 5" descr="DSCN0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989138"/>
            <a:ext cx="41052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029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blinds(horizontal)">
                                      <p:cBhvr>
                                        <p:cTn id="7"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_MG_17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31073" flipV="1">
            <a:off x="3059113" y="1196975"/>
            <a:ext cx="5507037"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3"/>
          <p:cNvSpPr>
            <a:spLocks noChangeArrowheads="1"/>
          </p:cNvSpPr>
          <p:nvPr/>
        </p:nvSpPr>
        <p:spPr bwMode="auto">
          <a:xfrm>
            <a:off x="323850" y="188913"/>
            <a:ext cx="85693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s-ES_tradnl" sz="3200" dirty="0" err="1" smtClean="0">
                <a:solidFill>
                  <a:srgbClr val="073E87"/>
                </a:solidFill>
                <a:effectLst>
                  <a:outerShdw blurRad="38100" dist="38100" dir="2700000" algn="tl">
                    <a:srgbClr val="000000"/>
                  </a:outerShdw>
                </a:effectLst>
                <a:cs typeface="Arial" charset="0"/>
              </a:rPr>
              <a:t>Participation</a:t>
            </a:r>
            <a:r>
              <a:rPr lang="es-ES_tradnl" sz="3200" dirty="0" smtClean="0">
                <a:solidFill>
                  <a:srgbClr val="073E87"/>
                </a:solidFill>
                <a:effectLst>
                  <a:outerShdw blurRad="38100" dist="38100" dir="2700000" algn="tl">
                    <a:srgbClr val="000000"/>
                  </a:outerShdw>
                </a:effectLst>
                <a:cs typeface="Arial" charset="0"/>
              </a:rPr>
              <a:t> </a:t>
            </a:r>
            <a:r>
              <a:rPr lang="es-ES_tradnl" sz="3200" dirty="0" err="1" smtClean="0">
                <a:solidFill>
                  <a:srgbClr val="073E87"/>
                </a:solidFill>
                <a:effectLst>
                  <a:outerShdw blurRad="38100" dist="38100" dir="2700000" algn="tl">
                    <a:srgbClr val="000000"/>
                  </a:outerShdw>
                </a:effectLst>
                <a:cs typeface="Arial" charset="0"/>
              </a:rPr>
              <a:t>au</a:t>
            </a:r>
            <a:r>
              <a:rPr lang="es-ES_tradnl" sz="3200" dirty="0" smtClean="0">
                <a:solidFill>
                  <a:srgbClr val="073E87"/>
                </a:solidFill>
                <a:effectLst>
                  <a:outerShdw blurRad="38100" dist="38100" dir="2700000" algn="tl">
                    <a:srgbClr val="000000"/>
                  </a:outerShdw>
                </a:effectLst>
                <a:cs typeface="Arial" charset="0"/>
              </a:rPr>
              <a:t> </a:t>
            </a:r>
            <a:r>
              <a:rPr lang="es-ES_tradnl" sz="3200" dirty="0" err="1" smtClean="0">
                <a:solidFill>
                  <a:srgbClr val="073E87"/>
                </a:solidFill>
                <a:effectLst>
                  <a:outerShdw blurRad="38100" dist="38100" dir="2700000" algn="tl">
                    <a:srgbClr val="000000"/>
                  </a:outerShdw>
                </a:effectLst>
                <a:cs typeface="Arial" charset="0"/>
              </a:rPr>
              <a:t>Mécanisme</a:t>
            </a:r>
            <a:r>
              <a:rPr lang="es-ES_tradnl" sz="3200" dirty="0" smtClean="0">
                <a:solidFill>
                  <a:srgbClr val="073E87"/>
                </a:solidFill>
                <a:effectLst>
                  <a:outerShdw blurRad="38100" dist="38100" dir="2700000" algn="tl">
                    <a:srgbClr val="000000"/>
                  </a:outerShdw>
                </a:effectLst>
                <a:cs typeface="Arial" charset="0"/>
              </a:rPr>
              <a:t> </a:t>
            </a:r>
            <a:r>
              <a:rPr lang="es-ES_tradnl" sz="3200" dirty="0" err="1" smtClean="0">
                <a:solidFill>
                  <a:srgbClr val="073E87"/>
                </a:solidFill>
                <a:effectLst>
                  <a:outerShdw blurRad="38100" dist="38100" dir="2700000" algn="tl">
                    <a:srgbClr val="000000"/>
                  </a:outerShdw>
                </a:effectLst>
                <a:cs typeface="Arial" charset="0"/>
              </a:rPr>
              <a:t>d’experts</a:t>
            </a:r>
            <a:r>
              <a:rPr lang="es-ES_tradnl" sz="3200" dirty="0" smtClean="0">
                <a:solidFill>
                  <a:srgbClr val="073E87"/>
                </a:solidFill>
                <a:effectLst>
                  <a:outerShdw blurRad="38100" dist="38100" dir="2700000" algn="tl">
                    <a:srgbClr val="000000"/>
                  </a:outerShdw>
                </a:effectLst>
                <a:cs typeface="Arial" charset="0"/>
              </a:rPr>
              <a:t> </a:t>
            </a:r>
            <a:endParaRPr lang="es-ES_tradnl" sz="3200" dirty="0">
              <a:solidFill>
                <a:srgbClr val="073E87"/>
              </a:solidFill>
              <a:effectLst>
                <a:outerShdw blurRad="38100" dist="38100" dir="2700000" algn="tl">
                  <a:srgbClr val="000000"/>
                </a:outerShdw>
              </a:effectLst>
              <a:cs typeface="Arial" charset="0"/>
            </a:endParaRPr>
          </a:p>
        </p:txBody>
      </p:sp>
      <p:sp>
        <p:nvSpPr>
          <p:cNvPr id="166916" name="Rectangle 4"/>
          <p:cNvSpPr>
            <a:spLocks noChangeArrowheads="1"/>
          </p:cNvSpPr>
          <p:nvPr/>
        </p:nvSpPr>
        <p:spPr bwMode="auto">
          <a:xfrm>
            <a:off x="323850" y="1628775"/>
            <a:ext cx="8208963"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Low" fontAlgn="base">
              <a:spcBef>
                <a:spcPct val="20000"/>
              </a:spcBef>
              <a:spcAft>
                <a:spcPct val="0"/>
              </a:spcAft>
              <a:buClr>
                <a:srgbClr val="0080FF"/>
              </a:buClr>
              <a:buSzPct val="65000"/>
              <a:buFont typeface="Wingdings" pitchFamily="2" charset="2"/>
              <a:buNone/>
              <a:defRPr/>
            </a:pPr>
            <a:endParaRPr lang="en-US">
              <a:solidFill>
                <a:prstClr val="black"/>
              </a:solidFill>
              <a:effectLst>
                <a:outerShdw blurRad="38100" dist="38100" dir="2700000" algn="tl">
                  <a:srgbClr val="000000"/>
                </a:outerShdw>
              </a:effectLst>
              <a:cs typeface="Arial" charset="0"/>
            </a:endParaRPr>
          </a:p>
        </p:txBody>
      </p:sp>
      <p:sp>
        <p:nvSpPr>
          <p:cNvPr id="23557" name="Line 5"/>
          <p:cNvSpPr>
            <a:spLocks noChangeShapeType="1"/>
          </p:cNvSpPr>
          <p:nvPr/>
        </p:nvSpPr>
        <p:spPr bwMode="auto">
          <a:xfrm flipH="1" flipV="1">
            <a:off x="323850" y="1268413"/>
            <a:ext cx="8280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66918" name="Rectangle 6"/>
          <p:cNvSpPr>
            <a:spLocks noChangeArrowheads="1"/>
          </p:cNvSpPr>
          <p:nvPr/>
        </p:nvSpPr>
        <p:spPr bwMode="auto">
          <a:xfrm>
            <a:off x="2341563" y="3357563"/>
            <a:ext cx="619125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Low" fontAlgn="base">
              <a:lnSpc>
                <a:spcPct val="90000"/>
              </a:lnSpc>
              <a:spcBef>
                <a:spcPct val="0"/>
              </a:spcBef>
              <a:spcAft>
                <a:spcPts val="1200"/>
              </a:spcAft>
              <a:buClr>
                <a:srgbClr val="0080FF"/>
              </a:buClr>
              <a:buSzPct val="65000"/>
              <a:buFont typeface="Wingdings" pitchFamily="2" charset="2"/>
              <a:buNone/>
              <a:defRPr/>
            </a:pPr>
            <a:endParaRPr lang="en-US" sz="2000">
              <a:solidFill>
                <a:prstClr val="black"/>
              </a:solidFill>
              <a:effectLst>
                <a:outerShdw blurRad="38100" dist="38100" dir="2700000" algn="tl">
                  <a:srgbClr val="000000"/>
                </a:outerShdw>
              </a:effectLst>
              <a:latin typeface="Tahoma" pitchFamily="34" charset="0"/>
              <a:cs typeface="Arial" charset="0"/>
            </a:endParaRPr>
          </a:p>
        </p:txBody>
      </p:sp>
      <p:pic>
        <p:nvPicPr>
          <p:cNvPr id="166919" name="Picture 7" descr="DSCN0183 spanish 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68413"/>
            <a:ext cx="36718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0" name="Picture 8" descr="DSCN0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4641850"/>
            <a:ext cx="45434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1" name="Picture 9" descr="_MG_19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4194175"/>
            <a:ext cx="39957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2" name="Picture 10" descr="_MG_18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44900"/>
            <a:ext cx="31321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894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9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9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69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6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73238"/>
            <a:ext cx="8424862" cy="4968875"/>
          </a:xfrm>
        </p:spPr>
        <p:txBody>
          <a:bodyPr rtlCol="0">
            <a:normAutofit fontScale="55000" lnSpcReduction="20000"/>
          </a:bodyPr>
          <a:lstStyle/>
          <a:p>
            <a:pPr marL="274320" indent="-274320" eaLnBrk="1" fontAlgn="auto" hangingPunct="1">
              <a:lnSpc>
                <a:spcPct val="80000"/>
              </a:lnSpc>
              <a:spcBef>
                <a:spcPts val="0"/>
              </a:spcBef>
              <a:spcAft>
                <a:spcPts val="0"/>
              </a:spcAft>
              <a:defRPr/>
            </a:pPr>
            <a:endParaRPr lang="es-ES" sz="3600" spc="10" dirty="0"/>
          </a:p>
          <a:p>
            <a:pPr marL="274320" indent="-274320" eaLnBrk="1" fontAlgn="auto" hangingPunct="1">
              <a:lnSpc>
                <a:spcPct val="80000"/>
              </a:lnSpc>
              <a:spcBef>
                <a:spcPts val="0"/>
              </a:spcBef>
              <a:spcAft>
                <a:spcPts val="0"/>
              </a:spcAft>
              <a:defRPr/>
            </a:pPr>
            <a:r>
              <a:rPr lang="es-ES" sz="3600" spc="10" dirty="0" err="1" smtClean="0"/>
              <a:t>Résolution</a:t>
            </a:r>
            <a:r>
              <a:rPr lang="es-ES" sz="3600" spc="10" dirty="0" smtClean="0"/>
              <a:t> 6/36:</a:t>
            </a:r>
          </a:p>
          <a:p>
            <a:pPr marL="274320" indent="-274320" eaLnBrk="1" fontAlgn="auto" hangingPunct="1">
              <a:lnSpc>
                <a:spcPct val="80000"/>
              </a:lnSpc>
              <a:spcBef>
                <a:spcPts val="0"/>
              </a:spcBef>
              <a:spcAft>
                <a:spcPts val="0"/>
              </a:spcAft>
              <a:defRPr/>
            </a:pPr>
            <a:endParaRPr lang="es-ES" spc="10" dirty="0"/>
          </a:p>
          <a:p>
            <a:pPr marL="274320" indent="-274320" eaLnBrk="1" fontAlgn="auto" hangingPunct="1">
              <a:lnSpc>
                <a:spcPct val="120000"/>
              </a:lnSpc>
              <a:spcBef>
                <a:spcPts val="0"/>
              </a:spcBef>
              <a:spcAft>
                <a:spcPts val="0"/>
              </a:spcAft>
              <a:defRPr/>
            </a:pPr>
            <a:r>
              <a:rPr lang="fr-FR" sz="3100" dirty="0"/>
              <a:t>sera ouverte à la participation, en qualité d’observateurs, des États, des mécanismes, organismes et institutions spécialisées, fonds et programmes des Nations Unies, des organisations intergouvernementales, des organisations et mécanismes régionaux dans le domaine des droits de l’homme, des institutions nationales des droits de l’homme et autres organismes nationaux pertinents, des universitaires et des experts des questions autochtones, des organisations non gouvernementales dotées du statut consultatif auprès du Conseil économique et social</a:t>
            </a:r>
            <a:r>
              <a:rPr lang="fr-FR" sz="3100" dirty="0" smtClean="0"/>
              <a:t>;</a:t>
            </a:r>
          </a:p>
          <a:p>
            <a:pPr marL="274320" indent="-274320" eaLnBrk="1" fontAlgn="auto" hangingPunct="1">
              <a:lnSpc>
                <a:spcPct val="120000"/>
              </a:lnSpc>
              <a:spcBef>
                <a:spcPts val="0"/>
              </a:spcBef>
              <a:spcAft>
                <a:spcPts val="0"/>
              </a:spcAft>
              <a:defRPr/>
            </a:pPr>
            <a:endParaRPr lang="es-ES" sz="3100" spc="10" dirty="0" smtClean="0"/>
          </a:p>
          <a:p>
            <a:pPr marL="274320" indent="-274320" eaLnBrk="1" fontAlgn="auto" hangingPunct="1">
              <a:lnSpc>
                <a:spcPct val="120000"/>
              </a:lnSpc>
              <a:spcBef>
                <a:spcPts val="0"/>
              </a:spcBef>
              <a:spcAft>
                <a:spcPts val="0"/>
              </a:spcAft>
              <a:defRPr/>
            </a:pPr>
            <a:r>
              <a:rPr lang="fr-FR" sz="3100" dirty="0"/>
              <a:t>la réunion sera également ouverte aux organisations des peuples autochtones et aux organisations non gouvernementales dont les buts et objectifs sont conformes à l’esprit, aux buts et aux principes de </a:t>
            </a:r>
            <a:r>
              <a:rPr lang="fr-FR" sz="3100" dirty="0" smtClean="0"/>
              <a:t>la </a:t>
            </a:r>
            <a:r>
              <a:rPr lang="fr-FR" sz="3100" dirty="0"/>
              <a:t>Charte des Nations Unies, sur la base de certaines dispositions, notamment la résolution 1996/31 du Conseil économique et social en date du 25 juillet 1996, et des pratiques observées par la Commission des droits de l’homme, par le biais d’une procédure d’accréditation ouverte et transparente, conformément au Règlement intérieur du Conseil des droits de l’homme, qui veillera à fournir en temps utile des informations sur la participation et les consultations avec les États concernés; </a:t>
            </a:r>
            <a:endParaRPr lang="en-GB" sz="3100" dirty="0"/>
          </a:p>
        </p:txBody>
      </p:sp>
      <p:sp>
        <p:nvSpPr>
          <p:cNvPr id="24579" name="Title 2"/>
          <p:cNvSpPr>
            <a:spLocks noGrp="1"/>
          </p:cNvSpPr>
          <p:nvPr>
            <p:ph type="title"/>
          </p:nvPr>
        </p:nvSpPr>
        <p:spPr/>
        <p:txBody>
          <a:bodyPr/>
          <a:lstStyle/>
          <a:p>
            <a:pPr eaLnBrk="1" hangingPunct="1"/>
            <a:r>
              <a:rPr lang="fr-CH" sz="3200" dirty="0" smtClean="0"/>
              <a:t>Participation</a:t>
            </a:r>
            <a:endParaRPr lang="en-GB" sz="3200" dirty="0" smtClean="0"/>
          </a:p>
        </p:txBody>
      </p:sp>
    </p:spTree>
    <p:extLst>
      <p:ext uri="{BB962C8B-B14F-4D97-AF65-F5344CB8AC3E}">
        <p14:creationId xmlns:p14="http://schemas.microsoft.com/office/powerpoint/2010/main" val="2345066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179512" y="1844824"/>
            <a:ext cx="8713788" cy="3992563"/>
          </a:xfrm>
        </p:spPr>
        <p:txBody>
          <a:bodyPr/>
          <a:lstStyle/>
          <a:p>
            <a:pPr eaLnBrk="1" hangingPunct="1"/>
            <a:r>
              <a:rPr lang="fr-FR" dirty="0"/>
              <a:t>P</a:t>
            </a:r>
            <a:r>
              <a:rPr lang="fr-FR" dirty="0" smtClean="0">
                <a:effectLst/>
              </a:rPr>
              <a:t>rocédure d'accréditation</a:t>
            </a:r>
          </a:p>
          <a:p>
            <a:pPr eaLnBrk="1" hangingPunct="1"/>
            <a:r>
              <a:rPr lang="fr-CH" dirty="0" smtClean="0"/>
              <a:t>Ouvert </a:t>
            </a:r>
          </a:p>
          <a:p>
            <a:pPr lvl="1" eaLnBrk="1" hangingPunct="1"/>
            <a:r>
              <a:rPr lang="fr-CH" dirty="0" smtClean="0"/>
              <a:t>Basée sur l’internet</a:t>
            </a:r>
          </a:p>
          <a:p>
            <a:pPr lvl="1" eaLnBrk="1" hangingPunct="1"/>
            <a:r>
              <a:rPr lang="fr-CH" dirty="0" smtClean="0"/>
              <a:t>Disponible avant la session annuelle sur le site du Mécanisme d’experts</a:t>
            </a:r>
          </a:p>
          <a:p>
            <a:pPr eaLnBrk="1" hangingPunct="1"/>
            <a:r>
              <a:rPr lang="fr-FR" dirty="0" smtClean="0">
                <a:effectLst/>
              </a:rPr>
              <a:t>L'ordre du jour peuvent inclure: étude actuelle, les études passées, la Déclaration sur les droits des peuples autochtones</a:t>
            </a:r>
          </a:p>
          <a:p>
            <a:pPr eaLnBrk="1" hangingPunct="1"/>
            <a:r>
              <a:rPr lang="fr-FR" dirty="0" smtClean="0">
                <a:effectLst/>
              </a:rPr>
              <a:t>Le financement peut être trouvé a partir du Fonds de contribution volontaire des Nations Unies pour les peuples autochtones http://www.ohchr.org/FR/Issues/PAutochtones/FondsPopulationsAutochtones/Pages/Fondspopulationsautochtones.aspx</a:t>
            </a:r>
            <a:endParaRPr lang="en-GB" dirty="0" smtClean="0"/>
          </a:p>
        </p:txBody>
      </p:sp>
      <p:sp>
        <p:nvSpPr>
          <p:cNvPr id="25603" name="Title 2"/>
          <p:cNvSpPr>
            <a:spLocks noGrp="1"/>
          </p:cNvSpPr>
          <p:nvPr>
            <p:ph type="title"/>
          </p:nvPr>
        </p:nvSpPr>
        <p:spPr/>
        <p:txBody>
          <a:bodyPr/>
          <a:lstStyle/>
          <a:p>
            <a:pPr eaLnBrk="1" hangingPunct="1"/>
            <a:r>
              <a:rPr lang="fr-CH" sz="3200" smtClean="0"/>
              <a:t>Participation</a:t>
            </a:r>
            <a:endParaRPr lang="en-GB" sz="3200" smtClean="0"/>
          </a:p>
        </p:txBody>
      </p:sp>
    </p:spTree>
    <p:extLst>
      <p:ext uri="{BB962C8B-B14F-4D97-AF65-F5344CB8AC3E}">
        <p14:creationId xmlns:p14="http://schemas.microsoft.com/office/powerpoint/2010/main" val="1829674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989138"/>
            <a:ext cx="8229600" cy="4106862"/>
          </a:xfrm>
        </p:spPr>
        <p:txBody>
          <a:bodyPr/>
          <a:lstStyle/>
          <a:p>
            <a:pPr eaLnBrk="1" hangingPunct="1">
              <a:lnSpc>
                <a:spcPct val="80000"/>
              </a:lnSpc>
              <a:buFont typeface="Wingdings" pitchFamily="2" charset="2"/>
              <a:buNone/>
            </a:pPr>
            <a:endParaRPr lang="en-GB"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1800" dirty="0" smtClean="0"/>
          </a:p>
        </p:txBody>
      </p:sp>
      <p:sp>
        <p:nvSpPr>
          <p:cNvPr id="26627" name="Rectangle 2"/>
          <p:cNvSpPr>
            <a:spLocks noGrp="1" noChangeArrowheads="1"/>
          </p:cNvSpPr>
          <p:nvPr>
            <p:ph type="title"/>
          </p:nvPr>
        </p:nvSpPr>
        <p:spPr/>
        <p:txBody>
          <a:bodyPr/>
          <a:lstStyle/>
          <a:p>
            <a:pPr eaLnBrk="1" hangingPunct="1"/>
            <a:r>
              <a:rPr lang="en-US" sz="3200" b="1" dirty="0" smtClean="0"/>
              <a:t>Participation au </a:t>
            </a:r>
            <a:r>
              <a:rPr lang="en-US" sz="3200" b="1" dirty="0" err="1" smtClean="0"/>
              <a:t>Mécanisme</a:t>
            </a:r>
            <a:r>
              <a:rPr lang="en-US" sz="3200" b="1" dirty="0" smtClean="0"/>
              <a:t> </a:t>
            </a:r>
            <a:r>
              <a:rPr lang="en-US" sz="3200" b="1" dirty="0" err="1" smtClean="0"/>
              <a:t>d’experts</a:t>
            </a:r>
            <a:endParaRPr lang="en-US" sz="3200" b="1" dirty="0" smtClean="0"/>
          </a:p>
        </p:txBody>
      </p:sp>
      <p:sp>
        <p:nvSpPr>
          <p:cNvPr id="26628" name="Oval 4"/>
          <p:cNvSpPr>
            <a:spLocks noChangeArrowheads="1"/>
          </p:cNvSpPr>
          <p:nvPr/>
        </p:nvSpPr>
        <p:spPr bwMode="auto">
          <a:xfrm>
            <a:off x="3492500" y="3141663"/>
            <a:ext cx="1655763" cy="100806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9461" name="Text Box 5"/>
          <p:cNvSpPr txBox="1">
            <a:spLocks noChangeArrowheads="1"/>
          </p:cNvSpPr>
          <p:nvPr/>
        </p:nvSpPr>
        <p:spPr bwMode="auto">
          <a:xfrm>
            <a:off x="3635375" y="3357563"/>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defRPr/>
            </a:pPr>
            <a:r>
              <a:rPr lang="fr-CH" dirty="0" smtClean="0">
                <a:solidFill>
                  <a:prstClr val="black"/>
                </a:solidFill>
                <a:latin typeface="Calibri"/>
              </a:rPr>
              <a:t>MEDPA</a:t>
            </a:r>
            <a:endParaRPr lang="en-GB" dirty="0" smtClean="0">
              <a:solidFill>
                <a:prstClr val="black"/>
              </a:solidFill>
              <a:latin typeface="Calibri"/>
            </a:endParaRPr>
          </a:p>
          <a:p>
            <a:pPr eaLnBrk="1" fontAlgn="base" hangingPunct="1">
              <a:spcBef>
                <a:spcPct val="50000"/>
              </a:spcBef>
              <a:spcAft>
                <a:spcPct val="0"/>
              </a:spcAft>
              <a:defRPr/>
            </a:pPr>
            <a:endParaRPr lang="en-US" dirty="0" smtClean="0">
              <a:solidFill>
                <a:prstClr val="black"/>
              </a:solidFill>
            </a:endParaRPr>
          </a:p>
        </p:txBody>
      </p:sp>
      <p:sp>
        <p:nvSpPr>
          <p:cNvPr id="26630" name="Oval 6"/>
          <p:cNvSpPr>
            <a:spLocks noChangeArrowheads="1"/>
          </p:cNvSpPr>
          <p:nvPr/>
        </p:nvSpPr>
        <p:spPr bwMode="auto">
          <a:xfrm>
            <a:off x="3348038" y="1700213"/>
            <a:ext cx="1873250" cy="12969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6631" name="Oval 7"/>
          <p:cNvSpPr>
            <a:spLocks noChangeArrowheads="1"/>
          </p:cNvSpPr>
          <p:nvPr/>
        </p:nvSpPr>
        <p:spPr bwMode="auto">
          <a:xfrm>
            <a:off x="827088" y="2924175"/>
            <a:ext cx="2016125" cy="129698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6632" name="Oval 8"/>
          <p:cNvSpPr>
            <a:spLocks noChangeArrowheads="1"/>
          </p:cNvSpPr>
          <p:nvPr/>
        </p:nvSpPr>
        <p:spPr bwMode="auto">
          <a:xfrm>
            <a:off x="5724525" y="1916113"/>
            <a:ext cx="2592388" cy="165576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6633" name="Oval 9"/>
          <p:cNvSpPr>
            <a:spLocks noChangeArrowheads="1"/>
          </p:cNvSpPr>
          <p:nvPr/>
        </p:nvSpPr>
        <p:spPr bwMode="auto">
          <a:xfrm>
            <a:off x="5219700" y="4652963"/>
            <a:ext cx="2447925" cy="115093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9466" name="Text Box 10"/>
          <p:cNvSpPr txBox="1">
            <a:spLocks noChangeArrowheads="1"/>
          </p:cNvSpPr>
          <p:nvPr/>
        </p:nvSpPr>
        <p:spPr bwMode="auto">
          <a:xfrm>
            <a:off x="3492500" y="1989138"/>
            <a:ext cx="1511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dirty="0" smtClean="0">
                <a:solidFill>
                  <a:prstClr val="black"/>
                </a:solidFill>
                <a:latin typeface="Calibri"/>
              </a:rPr>
              <a:t> </a:t>
            </a:r>
            <a:r>
              <a:rPr lang="en-GB" dirty="0" err="1" smtClean="0">
                <a:solidFill>
                  <a:prstClr val="black"/>
                </a:solidFill>
                <a:latin typeface="Calibri"/>
              </a:rPr>
              <a:t>Candidat</a:t>
            </a:r>
            <a:r>
              <a:rPr lang="en-GB" dirty="0" smtClean="0">
                <a:solidFill>
                  <a:prstClr val="black"/>
                </a:solidFill>
                <a:latin typeface="Calibri"/>
              </a:rPr>
              <a:t>(s) </a:t>
            </a:r>
            <a:r>
              <a:rPr lang="en-GB" dirty="0" err="1" smtClean="0">
                <a:solidFill>
                  <a:prstClr val="black"/>
                </a:solidFill>
                <a:latin typeface="Calibri"/>
              </a:rPr>
              <a:t>actuels</a:t>
            </a:r>
            <a:r>
              <a:rPr lang="en-GB" dirty="0" smtClean="0">
                <a:solidFill>
                  <a:prstClr val="black"/>
                </a:solidFill>
                <a:latin typeface="Calibri"/>
              </a:rPr>
              <a:t> </a:t>
            </a:r>
            <a:endParaRPr lang="en-US" dirty="0" smtClean="0">
              <a:solidFill>
                <a:prstClr val="black"/>
              </a:solidFill>
              <a:latin typeface="Calibri"/>
            </a:endParaRPr>
          </a:p>
        </p:txBody>
      </p:sp>
      <p:sp>
        <p:nvSpPr>
          <p:cNvPr id="19467" name="Text Box 11"/>
          <p:cNvSpPr txBox="1">
            <a:spLocks noChangeArrowheads="1"/>
          </p:cNvSpPr>
          <p:nvPr/>
        </p:nvSpPr>
        <p:spPr bwMode="auto">
          <a:xfrm>
            <a:off x="1069083" y="3141663"/>
            <a:ext cx="17287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dirty="0" smtClean="0">
                <a:solidFill>
                  <a:prstClr val="black"/>
                </a:solidFill>
                <a:latin typeface="Calibri"/>
              </a:rPr>
              <a:t>Participation à la session du  MEDPA </a:t>
            </a:r>
            <a:endParaRPr lang="en-US" dirty="0" smtClean="0">
              <a:solidFill>
                <a:prstClr val="black"/>
              </a:solidFill>
              <a:latin typeface="Calibri"/>
            </a:endParaRPr>
          </a:p>
        </p:txBody>
      </p:sp>
      <p:sp>
        <p:nvSpPr>
          <p:cNvPr id="19468" name="Text Box 12"/>
          <p:cNvSpPr txBox="1">
            <a:spLocks noChangeArrowheads="1"/>
          </p:cNvSpPr>
          <p:nvPr/>
        </p:nvSpPr>
        <p:spPr bwMode="auto">
          <a:xfrm>
            <a:off x="5795963" y="4868863"/>
            <a:ext cx="19446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dirty="0" err="1" smtClean="0">
                <a:solidFill>
                  <a:prstClr val="black"/>
                </a:solidFill>
                <a:latin typeface="Calibri"/>
              </a:rPr>
              <a:t>Envoyer</a:t>
            </a:r>
            <a:r>
              <a:rPr lang="en-GB" dirty="0" smtClean="0">
                <a:solidFill>
                  <a:prstClr val="black"/>
                </a:solidFill>
                <a:latin typeface="Calibri"/>
              </a:rPr>
              <a:t> des  contributions aux </a:t>
            </a:r>
            <a:r>
              <a:rPr lang="en-GB" dirty="0" err="1" smtClean="0">
                <a:solidFill>
                  <a:prstClr val="black"/>
                </a:solidFill>
                <a:latin typeface="Calibri"/>
              </a:rPr>
              <a:t>études</a:t>
            </a:r>
            <a:r>
              <a:rPr lang="en-GB" dirty="0" smtClean="0">
                <a:solidFill>
                  <a:prstClr val="black"/>
                </a:solidFill>
                <a:latin typeface="Calibri"/>
              </a:rPr>
              <a:t> </a:t>
            </a:r>
            <a:endParaRPr lang="en-US" dirty="0" smtClean="0">
              <a:solidFill>
                <a:prstClr val="black"/>
              </a:solidFill>
              <a:latin typeface="Calibri"/>
            </a:endParaRPr>
          </a:p>
        </p:txBody>
      </p:sp>
      <p:sp>
        <p:nvSpPr>
          <p:cNvPr id="19469" name="Text Box 13"/>
          <p:cNvSpPr txBox="1">
            <a:spLocks noChangeArrowheads="1"/>
          </p:cNvSpPr>
          <p:nvPr/>
        </p:nvSpPr>
        <p:spPr bwMode="auto">
          <a:xfrm>
            <a:off x="6084888" y="2276475"/>
            <a:ext cx="19446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dirty="0" smtClean="0">
                <a:solidFill>
                  <a:prstClr val="black"/>
                </a:solidFill>
                <a:latin typeface="Calibri"/>
              </a:rPr>
              <a:t>Participation au </a:t>
            </a:r>
            <a:r>
              <a:rPr lang="en-GB" dirty="0" err="1" smtClean="0">
                <a:solidFill>
                  <a:prstClr val="black"/>
                </a:solidFill>
                <a:latin typeface="Calibri"/>
              </a:rPr>
              <a:t>Conseils</a:t>
            </a:r>
            <a:r>
              <a:rPr lang="en-GB" dirty="0" smtClean="0">
                <a:solidFill>
                  <a:prstClr val="black"/>
                </a:solidFill>
                <a:latin typeface="Calibri"/>
              </a:rPr>
              <a:t> des </a:t>
            </a:r>
            <a:r>
              <a:rPr lang="en-GB" dirty="0" err="1" smtClean="0">
                <a:solidFill>
                  <a:prstClr val="black"/>
                </a:solidFill>
                <a:latin typeface="Calibri"/>
              </a:rPr>
              <a:t>droits</a:t>
            </a:r>
            <a:r>
              <a:rPr lang="en-GB" dirty="0" smtClean="0">
                <a:solidFill>
                  <a:prstClr val="black"/>
                </a:solidFill>
                <a:latin typeface="Calibri"/>
              </a:rPr>
              <a:t> de </a:t>
            </a:r>
            <a:r>
              <a:rPr lang="en-GB" dirty="0" err="1" smtClean="0">
                <a:solidFill>
                  <a:prstClr val="black"/>
                </a:solidFill>
                <a:latin typeface="Calibri"/>
              </a:rPr>
              <a:t>l’homme</a:t>
            </a:r>
            <a:endParaRPr lang="en-US" dirty="0" smtClean="0">
              <a:solidFill>
                <a:prstClr val="black"/>
              </a:solidFill>
              <a:latin typeface="Calibri"/>
            </a:endParaRPr>
          </a:p>
        </p:txBody>
      </p:sp>
      <p:sp>
        <p:nvSpPr>
          <p:cNvPr id="26638" name="Line 16"/>
          <p:cNvSpPr>
            <a:spLocks noChangeShapeType="1"/>
          </p:cNvSpPr>
          <p:nvPr/>
        </p:nvSpPr>
        <p:spPr bwMode="auto">
          <a:xfrm flipH="1">
            <a:off x="5003800" y="3141663"/>
            <a:ext cx="7921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6639" name="Line 17"/>
          <p:cNvSpPr>
            <a:spLocks noChangeShapeType="1"/>
          </p:cNvSpPr>
          <p:nvPr/>
        </p:nvSpPr>
        <p:spPr bwMode="auto">
          <a:xfrm flipH="1" flipV="1">
            <a:off x="5003800" y="3933825"/>
            <a:ext cx="720725" cy="790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6640" name="Line 19"/>
          <p:cNvSpPr>
            <a:spLocks noChangeShapeType="1"/>
          </p:cNvSpPr>
          <p:nvPr/>
        </p:nvSpPr>
        <p:spPr bwMode="auto">
          <a:xfrm>
            <a:off x="4284663" y="29972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6641" name="Line 20"/>
          <p:cNvSpPr>
            <a:spLocks noChangeShapeType="1"/>
          </p:cNvSpPr>
          <p:nvPr/>
        </p:nvSpPr>
        <p:spPr bwMode="auto">
          <a:xfrm>
            <a:off x="2843213" y="3573463"/>
            <a:ext cx="6492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9474" name="Text Box 21"/>
          <p:cNvSpPr txBox="1">
            <a:spLocks noChangeArrowheads="1"/>
          </p:cNvSpPr>
          <p:nvPr/>
        </p:nvSpPr>
        <p:spPr bwMode="auto">
          <a:xfrm>
            <a:off x="250825" y="4365625"/>
            <a:ext cx="12969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dirty="0">
                <a:solidFill>
                  <a:prstClr val="black"/>
                </a:solidFill>
                <a:latin typeface="Calibri"/>
              </a:rPr>
              <a:t>C</a:t>
            </a:r>
            <a:r>
              <a:rPr lang="en-GB" sz="1400" dirty="0" smtClean="0">
                <a:solidFill>
                  <a:prstClr val="black"/>
                </a:solidFill>
                <a:latin typeface="Calibri"/>
              </a:rPr>
              <a:t>ontributions  </a:t>
            </a:r>
            <a:r>
              <a:rPr lang="en-GB" sz="1400" dirty="0" err="1" smtClean="0">
                <a:solidFill>
                  <a:prstClr val="black"/>
                </a:solidFill>
                <a:latin typeface="Calibri"/>
              </a:rPr>
              <a:t>orales</a:t>
            </a:r>
            <a:r>
              <a:rPr lang="en-GB" sz="1400" dirty="0">
                <a:solidFill>
                  <a:prstClr val="black"/>
                </a:solidFill>
                <a:latin typeface="Calibri"/>
              </a:rPr>
              <a:t>– </a:t>
            </a:r>
            <a:r>
              <a:rPr lang="en-GB" sz="1400" dirty="0" err="1">
                <a:solidFill>
                  <a:prstClr val="black"/>
                </a:solidFill>
                <a:latin typeface="Calibri"/>
              </a:rPr>
              <a:t>soulèvent</a:t>
            </a:r>
            <a:r>
              <a:rPr lang="en-GB" sz="1400" dirty="0">
                <a:solidFill>
                  <a:prstClr val="black"/>
                </a:solidFill>
                <a:latin typeface="Calibri"/>
              </a:rPr>
              <a:t> des questions</a:t>
            </a:r>
            <a:endParaRPr lang="en-US" sz="1400" dirty="0" smtClean="0">
              <a:solidFill>
                <a:prstClr val="black"/>
              </a:solidFill>
              <a:latin typeface="Calibri"/>
            </a:endParaRPr>
          </a:p>
        </p:txBody>
      </p:sp>
      <p:sp>
        <p:nvSpPr>
          <p:cNvPr id="19475" name="Text Box 22"/>
          <p:cNvSpPr txBox="1">
            <a:spLocks noChangeArrowheads="1"/>
          </p:cNvSpPr>
          <p:nvPr/>
        </p:nvSpPr>
        <p:spPr bwMode="auto">
          <a:xfrm>
            <a:off x="323850" y="5373688"/>
            <a:ext cx="143986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fr-FR" sz="1400" dirty="0">
                <a:solidFill>
                  <a:prstClr val="black"/>
                </a:solidFill>
                <a:latin typeface="Calibri"/>
              </a:rPr>
              <a:t>Rencontre avec les peuples autochtones et les acteurs concernés</a:t>
            </a:r>
            <a:endParaRPr lang="en-US" sz="1400" dirty="0" smtClean="0">
              <a:solidFill>
                <a:prstClr val="black"/>
              </a:solidFill>
              <a:latin typeface="Calibri"/>
            </a:endParaRPr>
          </a:p>
        </p:txBody>
      </p:sp>
      <p:sp>
        <p:nvSpPr>
          <p:cNvPr id="19476" name="Text Box 23"/>
          <p:cNvSpPr txBox="1">
            <a:spLocks noChangeArrowheads="1"/>
          </p:cNvSpPr>
          <p:nvPr/>
        </p:nvSpPr>
        <p:spPr bwMode="auto">
          <a:xfrm>
            <a:off x="2051050" y="4437063"/>
            <a:ext cx="15843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dirty="0" err="1" smtClean="0">
                <a:solidFill>
                  <a:prstClr val="black"/>
                </a:solidFill>
                <a:latin typeface="Calibri"/>
              </a:rPr>
              <a:t>Réeunion</a:t>
            </a:r>
            <a:r>
              <a:rPr lang="en-GB" sz="1400" dirty="0" smtClean="0">
                <a:solidFill>
                  <a:prstClr val="black"/>
                </a:solidFill>
                <a:latin typeface="Calibri"/>
              </a:rPr>
              <a:t> avec le Rapporteur </a:t>
            </a:r>
            <a:r>
              <a:rPr lang="en-GB" sz="1400" dirty="0" err="1" smtClean="0">
                <a:solidFill>
                  <a:prstClr val="black"/>
                </a:solidFill>
                <a:latin typeface="Calibri"/>
              </a:rPr>
              <a:t>Spécial</a:t>
            </a:r>
            <a:r>
              <a:rPr lang="en-GB" sz="1400" dirty="0" smtClean="0">
                <a:solidFill>
                  <a:prstClr val="black"/>
                </a:solidFill>
                <a:latin typeface="Calibri"/>
              </a:rPr>
              <a:t>  –communication</a:t>
            </a:r>
            <a:endParaRPr lang="en-US" sz="1400" dirty="0" smtClean="0">
              <a:solidFill>
                <a:prstClr val="black"/>
              </a:solidFill>
              <a:latin typeface="Calibri"/>
            </a:endParaRPr>
          </a:p>
        </p:txBody>
      </p:sp>
    </p:spTree>
    <p:extLst>
      <p:ext uri="{BB962C8B-B14F-4D97-AF65-F5344CB8AC3E}">
        <p14:creationId xmlns:p14="http://schemas.microsoft.com/office/powerpoint/2010/main" val="3244085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68313" y="1773238"/>
            <a:ext cx="8229600" cy="4751387"/>
          </a:xfrm>
        </p:spPr>
        <p:txBody>
          <a:bodyPr/>
          <a:lstStyle/>
          <a:p>
            <a:pPr eaLnBrk="1" hangingPunct="1"/>
            <a:r>
              <a:rPr lang="fr-FR" dirty="0" smtClean="0">
                <a:effectLst/>
              </a:rPr>
              <a:t>Contexte du Mécanisme d'experts</a:t>
            </a:r>
          </a:p>
          <a:p>
            <a:pPr eaLnBrk="1" hangingPunct="1"/>
            <a:r>
              <a:rPr lang="fr-FR" dirty="0" smtClean="0"/>
              <a:t>Situation</a:t>
            </a:r>
            <a:r>
              <a:rPr lang="fr-FR" dirty="0" smtClean="0">
                <a:effectLst/>
              </a:rPr>
              <a:t> du Mécanisme d'experts dans le système des droits de l’Homme des Nations Unies</a:t>
            </a:r>
          </a:p>
          <a:p>
            <a:pPr eaLnBrk="1" hangingPunct="1"/>
            <a:r>
              <a:rPr lang="fr-FR" dirty="0" smtClean="0">
                <a:effectLst/>
              </a:rPr>
              <a:t>Création du Mécanisme d'experts</a:t>
            </a:r>
            <a:r>
              <a:rPr lang="fr-CH" dirty="0" smtClean="0"/>
              <a:t>, 2007</a:t>
            </a:r>
          </a:p>
          <a:p>
            <a:pPr eaLnBrk="1" hangingPunct="1"/>
            <a:r>
              <a:rPr lang="fr-FR" dirty="0" smtClean="0">
                <a:effectLst/>
              </a:rPr>
              <a:t>Mandat du Mécanisme d'experts:</a:t>
            </a:r>
          </a:p>
          <a:p>
            <a:pPr lvl="1" eaLnBrk="1" hangingPunct="1"/>
            <a:r>
              <a:rPr lang="fr-FR" dirty="0" smtClean="0">
                <a:effectLst/>
              </a:rPr>
              <a:t>Résolution </a:t>
            </a:r>
            <a:r>
              <a:rPr lang="fr-CH" dirty="0"/>
              <a:t>6/36 (2007</a:t>
            </a:r>
            <a:r>
              <a:rPr lang="fr-CH" dirty="0" smtClean="0"/>
              <a:t>)</a:t>
            </a:r>
            <a:r>
              <a:rPr lang="fr-FR" dirty="0" smtClean="0">
                <a:effectLst/>
              </a:rPr>
              <a:t> du Conseil des Droits de l’Homme </a:t>
            </a:r>
          </a:p>
          <a:p>
            <a:pPr eaLnBrk="1" hangingPunct="1"/>
            <a:r>
              <a:rPr lang="fr-CH" dirty="0" smtClean="0"/>
              <a:t>Composition du Mécanisme d’experts</a:t>
            </a:r>
          </a:p>
          <a:p>
            <a:pPr eaLnBrk="1" hangingPunct="1"/>
            <a:r>
              <a:rPr lang="fr-CH" dirty="0" smtClean="0"/>
              <a:t>Sessions du Mécanisme d’experts</a:t>
            </a:r>
          </a:p>
          <a:p>
            <a:pPr eaLnBrk="1" hangingPunct="1"/>
            <a:r>
              <a:rPr lang="fr-CH" dirty="0" smtClean="0"/>
              <a:t>Participation dans le Mécanisme d’experts, </a:t>
            </a:r>
            <a:r>
              <a:rPr lang="fr-FR" dirty="0" smtClean="0">
                <a:effectLst/>
              </a:rPr>
              <a:t>y compris ses sessions annuelles</a:t>
            </a:r>
          </a:p>
          <a:p>
            <a:pPr eaLnBrk="1" hangingPunct="1"/>
            <a:r>
              <a:rPr lang="fr-FR" sz="2000" dirty="0" smtClean="0">
                <a:effectLst/>
              </a:rPr>
              <a:t>Préparer une déclaration pour présentation à la session annuelle</a:t>
            </a:r>
            <a:endParaRPr lang="en-GB" dirty="0" smtClean="0"/>
          </a:p>
        </p:txBody>
      </p:sp>
      <p:sp>
        <p:nvSpPr>
          <p:cNvPr id="9219" name="Title 1"/>
          <p:cNvSpPr>
            <a:spLocks noGrp="1"/>
          </p:cNvSpPr>
          <p:nvPr>
            <p:ph type="title"/>
          </p:nvPr>
        </p:nvSpPr>
        <p:spPr>
          <a:xfrm>
            <a:off x="468313" y="260350"/>
            <a:ext cx="8229600" cy="1371600"/>
          </a:xfrm>
        </p:spPr>
        <p:txBody>
          <a:bodyPr/>
          <a:lstStyle/>
          <a:p>
            <a:pPr eaLnBrk="1" hangingPunct="1"/>
            <a:r>
              <a:rPr lang="fr-CH" dirty="0" smtClean="0"/>
              <a:t>Plan</a:t>
            </a:r>
            <a:endParaRPr lang="en-GB" dirty="0" smtClean="0"/>
          </a:p>
        </p:txBody>
      </p:sp>
    </p:spTree>
    <p:extLst>
      <p:ext uri="{BB962C8B-B14F-4D97-AF65-F5344CB8AC3E}">
        <p14:creationId xmlns:p14="http://schemas.microsoft.com/office/powerpoint/2010/main" val="1346079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idx="1"/>
          </p:nvPr>
        </p:nvSpPr>
        <p:spPr/>
        <p:txBody>
          <a:bodyPr rtlCol="0">
            <a:normAutofit fontScale="77500" lnSpcReduction="20000"/>
          </a:bodyPr>
          <a:lstStyle/>
          <a:p>
            <a:pPr marL="274320" indent="-274320" eaLnBrk="1" fontAlgn="auto" hangingPunct="1">
              <a:spcAft>
                <a:spcPts val="0"/>
              </a:spcAft>
              <a:defRPr/>
            </a:pPr>
            <a:r>
              <a:rPr lang="fr-FR" dirty="0"/>
              <a:t>Notez l'ordre du jour à laquelle vous souhaitez </a:t>
            </a:r>
            <a:r>
              <a:rPr lang="fr-FR" dirty="0" smtClean="0"/>
              <a:t>parler</a:t>
            </a:r>
          </a:p>
          <a:p>
            <a:pPr marL="274320" indent="-274320" eaLnBrk="1" fontAlgn="auto" hangingPunct="1">
              <a:spcAft>
                <a:spcPts val="0"/>
              </a:spcAft>
              <a:defRPr/>
            </a:pPr>
            <a:r>
              <a:rPr lang="fr-FR" dirty="0"/>
              <a:t>Inscrivez-vous pour parler de l'ordre du </a:t>
            </a:r>
            <a:r>
              <a:rPr lang="fr-FR" dirty="0" smtClean="0"/>
              <a:t>jour</a:t>
            </a:r>
          </a:p>
          <a:p>
            <a:pPr marL="274320" indent="-274320" eaLnBrk="1" fontAlgn="auto" hangingPunct="1">
              <a:spcAft>
                <a:spcPts val="0"/>
              </a:spcAft>
              <a:defRPr/>
            </a:pPr>
            <a:r>
              <a:rPr lang="fr-FR" dirty="0"/>
              <a:t>Préparer déclaration </a:t>
            </a:r>
            <a:r>
              <a:rPr lang="fr-FR" dirty="0" smtClean="0"/>
              <a:t>écrite</a:t>
            </a:r>
          </a:p>
          <a:p>
            <a:pPr marL="274320" indent="-274320" eaLnBrk="1" fontAlgn="auto" hangingPunct="1">
              <a:spcAft>
                <a:spcPts val="0"/>
              </a:spcAft>
              <a:defRPr/>
            </a:pPr>
            <a:r>
              <a:rPr lang="fr-FR" dirty="0" smtClean="0"/>
              <a:t>Faire </a:t>
            </a:r>
            <a:r>
              <a:rPr lang="en-US" dirty="0" smtClean="0"/>
              <a:t>copies de la </a:t>
            </a:r>
            <a:r>
              <a:rPr lang="en-US" dirty="0" err="1" smtClean="0"/>
              <a:t>Déclaration</a:t>
            </a:r>
            <a:r>
              <a:rPr lang="en-US" dirty="0" smtClean="0"/>
              <a:t> (</a:t>
            </a:r>
            <a:r>
              <a:rPr lang="en-US" dirty="0" err="1" smtClean="0"/>
              <a:t>DoCIP</a:t>
            </a:r>
            <a:r>
              <a:rPr lang="en-US" dirty="0" smtClean="0"/>
              <a:t> </a:t>
            </a:r>
            <a:r>
              <a:rPr lang="fr-FR" dirty="0"/>
              <a:t>fournit généralement des services de copie</a:t>
            </a:r>
            <a:r>
              <a:rPr lang="en-US" dirty="0" smtClean="0"/>
              <a:t>) </a:t>
            </a:r>
            <a:r>
              <a:rPr lang="fr-FR" dirty="0"/>
              <a:t>pour </a:t>
            </a:r>
            <a:r>
              <a:rPr lang="fr-FR" dirty="0" smtClean="0"/>
              <a:t>son </a:t>
            </a:r>
            <a:r>
              <a:rPr lang="fr-FR" dirty="0"/>
              <a:t>distribution par le secrétariat</a:t>
            </a:r>
            <a:endParaRPr lang="en-US" dirty="0" smtClean="0"/>
          </a:p>
          <a:p>
            <a:pPr marL="274320" indent="-274320" eaLnBrk="1" fontAlgn="auto" hangingPunct="1">
              <a:spcAft>
                <a:spcPts val="0"/>
              </a:spcAft>
              <a:defRPr/>
            </a:pPr>
            <a:r>
              <a:rPr lang="en-US" dirty="0" err="1" smtClean="0"/>
              <a:t>Parlez</a:t>
            </a:r>
            <a:r>
              <a:rPr lang="en-US" dirty="0" smtClean="0"/>
              <a:t> </a:t>
            </a:r>
            <a:r>
              <a:rPr lang="en-US" dirty="0" err="1" smtClean="0"/>
              <a:t>sur</a:t>
            </a:r>
            <a:r>
              <a:rPr lang="en-US" dirty="0" smtClean="0"/>
              <a:t> le </a:t>
            </a:r>
            <a:r>
              <a:rPr lang="en-US" dirty="0" err="1" smtClean="0"/>
              <a:t>sujet</a:t>
            </a:r>
            <a:r>
              <a:rPr lang="en-US" dirty="0" smtClean="0"/>
              <a:t> </a:t>
            </a:r>
          </a:p>
          <a:p>
            <a:pPr marL="274320" indent="-274320" eaLnBrk="1" fontAlgn="auto" hangingPunct="1">
              <a:spcAft>
                <a:spcPts val="0"/>
              </a:spcAft>
              <a:defRPr/>
            </a:pPr>
            <a:r>
              <a:rPr lang="en-US" dirty="0" smtClean="0"/>
              <a:t>5 minutes</a:t>
            </a:r>
          </a:p>
          <a:p>
            <a:pPr marL="274320" indent="-274320" eaLnBrk="1" fontAlgn="auto" hangingPunct="1">
              <a:spcAft>
                <a:spcPts val="0"/>
              </a:spcAft>
              <a:defRPr/>
            </a:pPr>
            <a:r>
              <a:rPr lang="en-US" dirty="0" err="1" smtClean="0"/>
              <a:t>Soyez</a:t>
            </a:r>
            <a:r>
              <a:rPr lang="en-US" dirty="0" smtClean="0"/>
              <a:t> </a:t>
            </a:r>
            <a:r>
              <a:rPr lang="en-US" dirty="0" err="1" smtClean="0"/>
              <a:t>claire</a:t>
            </a:r>
            <a:r>
              <a:rPr lang="en-US" dirty="0" smtClean="0"/>
              <a:t> </a:t>
            </a:r>
          </a:p>
          <a:p>
            <a:pPr marL="274320" indent="-274320" eaLnBrk="1" fontAlgn="auto" hangingPunct="1">
              <a:spcAft>
                <a:spcPts val="0"/>
              </a:spcAft>
              <a:defRPr/>
            </a:pPr>
            <a:r>
              <a:rPr lang="en-US" dirty="0" err="1" smtClean="0"/>
              <a:t>Parler</a:t>
            </a:r>
            <a:r>
              <a:rPr lang="en-US" dirty="0" smtClean="0"/>
              <a:t> </a:t>
            </a:r>
            <a:r>
              <a:rPr lang="en-US" dirty="0" err="1" smtClean="0"/>
              <a:t>lentement</a:t>
            </a:r>
            <a:r>
              <a:rPr lang="en-US" dirty="0" smtClean="0"/>
              <a:t> (</a:t>
            </a:r>
            <a:r>
              <a:rPr lang="fr-FR" dirty="0" smtClean="0"/>
              <a:t>puisque la </a:t>
            </a:r>
            <a:r>
              <a:rPr lang="fr-FR" dirty="0"/>
              <a:t>déclaration sera traduite simultanément</a:t>
            </a:r>
            <a:r>
              <a:rPr lang="en-US" dirty="0" smtClean="0"/>
              <a:t>)</a:t>
            </a:r>
          </a:p>
          <a:p>
            <a:pPr marL="274320" indent="-274320" eaLnBrk="1" fontAlgn="auto" hangingPunct="1">
              <a:spcAft>
                <a:spcPts val="0"/>
              </a:spcAft>
              <a:defRPr/>
            </a:pPr>
            <a:r>
              <a:rPr lang="en-US" dirty="0" smtClean="0"/>
              <a:t>NB: </a:t>
            </a:r>
            <a:r>
              <a:rPr lang="fr-FR" dirty="0"/>
              <a:t>Le Mécanisme d'experts ne peut pas répondre aux allégations spécifiques de violations des droits des peuples autochtones</a:t>
            </a:r>
            <a:endParaRPr lang="en-US" dirty="0" smtClean="0"/>
          </a:p>
        </p:txBody>
      </p:sp>
      <p:sp>
        <p:nvSpPr>
          <p:cNvPr id="27651" name="Rectangle 2"/>
          <p:cNvSpPr>
            <a:spLocks noGrp="1" noChangeArrowheads="1"/>
          </p:cNvSpPr>
          <p:nvPr>
            <p:ph type="title"/>
          </p:nvPr>
        </p:nvSpPr>
        <p:spPr/>
        <p:txBody>
          <a:bodyPr/>
          <a:lstStyle/>
          <a:p>
            <a:pPr eaLnBrk="1" hangingPunct="1"/>
            <a:r>
              <a:rPr lang="fr-FR" sz="3200" dirty="0"/>
              <a:t>O</a:t>
            </a:r>
            <a:r>
              <a:rPr lang="fr-FR" sz="3200" dirty="0" smtClean="0">
                <a:effectLst/>
              </a:rPr>
              <a:t>rientation pour des déclarations lors des sessions du Mécanisme d'experts</a:t>
            </a:r>
            <a:endParaRPr lang="en-US" sz="3200" dirty="0" smtClean="0"/>
          </a:p>
        </p:txBody>
      </p:sp>
    </p:spTree>
    <p:extLst>
      <p:ext uri="{BB962C8B-B14F-4D97-AF65-F5344CB8AC3E}">
        <p14:creationId xmlns:p14="http://schemas.microsoft.com/office/powerpoint/2010/main" val="4138899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250825" y="2133600"/>
            <a:ext cx="8642350" cy="4464050"/>
          </a:xfrm>
        </p:spPr>
        <p:txBody>
          <a:bodyPr/>
          <a:lstStyle/>
          <a:p>
            <a:r>
              <a:rPr lang="fr-FR" dirty="0" smtClean="0">
                <a:effectLst/>
              </a:rPr>
              <a:t>Bureau du Haut-Commissariat aux droits de l'homme (HCDH) </a:t>
            </a:r>
            <a:endParaRPr lang="fr-CH" dirty="0" smtClean="0"/>
          </a:p>
          <a:p>
            <a:pPr lvl="1"/>
            <a:r>
              <a:rPr lang="fr-FR" dirty="0" smtClean="0"/>
              <a:t>C’est</a:t>
            </a:r>
            <a:r>
              <a:rPr lang="fr-FR" dirty="0" smtClean="0">
                <a:effectLst/>
              </a:rPr>
              <a:t> le secrétariat du Mécanisme d'experts</a:t>
            </a:r>
          </a:p>
          <a:p>
            <a:pPr lvl="1"/>
            <a:r>
              <a:rPr lang="fr-FR" dirty="0" smtClean="0">
                <a:effectLst/>
              </a:rPr>
              <a:t>Fournit </a:t>
            </a:r>
            <a:r>
              <a:rPr lang="fr-FR" dirty="0" smtClean="0"/>
              <a:t>un </a:t>
            </a:r>
            <a:r>
              <a:rPr lang="fr-FR" dirty="0" smtClean="0">
                <a:effectLst/>
              </a:rPr>
              <a:t>appui logistique</a:t>
            </a:r>
          </a:p>
          <a:p>
            <a:pPr lvl="1"/>
            <a:r>
              <a:rPr lang="fr-FR" dirty="0" smtClean="0">
                <a:effectLst/>
              </a:rPr>
              <a:t>Fournit un appui de fond</a:t>
            </a:r>
          </a:p>
          <a:p>
            <a:pPr lvl="1"/>
            <a:r>
              <a:rPr lang="fr-FR" dirty="0" smtClean="0">
                <a:effectLst/>
              </a:rPr>
              <a:t>Organise des ateliers d'experts </a:t>
            </a:r>
            <a:r>
              <a:rPr lang="fr-FR" dirty="0" smtClean="0"/>
              <a:t>sur les </a:t>
            </a:r>
            <a:r>
              <a:rPr lang="fr-FR" dirty="0" smtClean="0">
                <a:effectLst/>
              </a:rPr>
              <a:t>études du Mécanisme d'experts</a:t>
            </a:r>
            <a:endParaRPr lang="fr-CH" dirty="0" smtClean="0"/>
          </a:p>
          <a:p>
            <a:r>
              <a:rPr lang="fr-CH" dirty="0" smtClean="0"/>
              <a:t>Le </a:t>
            </a:r>
            <a:r>
              <a:rPr lang="fr-FR" dirty="0" smtClean="0">
                <a:effectLst/>
              </a:rPr>
              <a:t>Haut-Commissariat aux droits de l'homme </a:t>
            </a:r>
          </a:p>
          <a:p>
            <a:pPr lvl="1"/>
            <a:r>
              <a:rPr lang="fr-FR" dirty="0" smtClean="0">
                <a:effectLst/>
              </a:rPr>
              <a:t>Ouvre habituellement la session annuelle du Mécanisme d'experts</a:t>
            </a:r>
            <a:endParaRPr lang="fr-CH" dirty="0" smtClean="0"/>
          </a:p>
        </p:txBody>
      </p:sp>
      <p:sp>
        <p:nvSpPr>
          <p:cNvPr id="28675" name="Title 2"/>
          <p:cNvSpPr>
            <a:spLocks noGrp="1"/>
          </p:cNvSpPr>
          <p:nvPr>
            <p:ph type="title"/>
          </p:nvPr>
        </p:nvSpPr>
        <p:spPr/>
        <p:txBody>
          <a:bodyPr/>
          <a:lstStyle/>
          <a:p>
            <a:r>
              <a:rPr lang="fr-CH" dirty="0" smtClean="0"/>
              <a:t>Rôle du HCDH</a:t>
            </a:r>
            <a:endParaRPr lang="en-GB" dirty="0" smtClean="0"/>
          </a:p>
        </p:txBody>
      </p:sp>
    </p:spTree>
    <p:extLst>
      <p:ext uri="{BB962C8B-B14F-4D97-AF65-F5344CB8AC3E}">
        <p14:creationId xmlns:p14="http://schemas.microsoft.com/office/powerpoint/2010/main" val="365624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323850" y="2420938"/>
            <a:ext cx="8569325" cy="3705225"/>
          </a:xfrm>
        </p:spPr>
        <p:txBody>
          <a:bodyPr/>
          <a:lstStyle/>
          <a:p>
            <a:r>
              <a:rPr lang="fr-CH" dirty="0" smtClean="0"/>
              <a:t>Basées sur:</a:t>
            </a:r>
          </a:p>
          <a:p>
            <a:pPr lvl="1"/>
            <a:r>
              <a:rPr lang="fr-CH" dirty="0" smtClean="0"/>
              <a:t>Recherche </a:t>
            </a:r>
            <a:r>
              <a:rPr lang="fr-FR" dirty="0" smtClean="0">
                <a:effectLst/>
              </a:rPr>
              <a:t>réalisée par des experts</a:t>
            </a:r>
            <a:endParaRPr lang="fr-CH" dirty="0" smtClean="0"/>
          </a:p>
          <a:p>
            <a:pPr lvl="1"/>
            <a:r>
              <a:rPr lang="fr-FR" dirty="0" smtClean="0">
                <a:effectLst/>
              </a:rPr>
              <a:t>Les soumissions </a:t>
            </a:r>
            <a:r>
              <a:rPr lang="fr-FR" dirty="0" smtClean="0"/>
              <a:t>lors d</a:t>
            </a:r>
            <a:r>
              <a:rPr lang="fr-FR" dirty="0" smtClean="0">
                <a:effectLst/>
              </a:rPr>
              <a:t>es sessions du Mécanisme d'experts</a:t>
            </a:r>
          </a:p>
          <a:p>
            <a:pPr lvl="1"/>
            <a:r>
              <a:rPr lang="fr-FR" dirty="0" smtClean="0">
                <a:effectLst/>
              </a:rPr>
              <a:t>Des séminaires d'experts</a:t>
            </a:r>
          </a:p>
          <a:p>
            <a:pPr lvl="1"/>
            <a:r>
              <a:rPr lang="fr-CH" dirty="0" smtClean="0"/>
              <a:t>Contributions des:</a:t>
            </a:r>
          </a:p>
          <a:p>
            <a:pPr lvl="2"/>
            <a:r>
              <a:rPr lang="fr-CH" dirty="0" smtClean="0"/>
              <a:t>Etats</a:t>
            </a:r>
          </a:p>
          <a:p>
            <a:pPr lvl="2"/>
            <a:r>
              <a:rPr lang="fr-CH" dirty="0" smtClean="0"/>
              <a:t>Peuples Autochtones – </a:t>
            </a:r>
            <a:r>
              <a:rPr lang="fr-FR" dirty="0" smtClean="0">
                <a:effectLst/>
              </a:rPr>
              <a:t>individus</a:t>
            </a:r>
            <a:r>
              <a:rPr lang="fr-CH" dirty="0"/>
              <a:t> </a:t>
            </a:r>
            <a:r>
              <a:rPr lang="fr-CH" dirty="0" smtClean="0"/>
              <a:t>et représentants des peuples autochtones </a:t>
            </a:r>
          </a:p>
          <a:p>
            <a:pPr lvl="2"/>
            <a:r>
              <a:rPr lang="fr-CH" dirty="0" smtClean="0"/>
              <a:t>Institutions académiques </a:t>
            </a:r>
          </a:p>
          <a:p>
            <a:pPr lvl="2"/>
            <a:r>
              <a:rPr lang="fr-CH" dirty="0" smtClean="0"/>
              <a:t>Institutions Nationales  des droits de l’homme </a:t>
            </a:r>
          </a:p>
          <a:p>
            <a:pPr lvl="2"/>
            <a:r>
              <a:rPr lang="fr-CH" dirty="0" smtClean="0"/>
              <a:t>Acteurs non-</a:t>
            </a:r>
            <a:r>
              <a:rPr lang="fr-CH" dirty="0"/>
              <a:t>é</a:t>
            </a:r>
            <a:r>
              <a:rPr lang="fr-CH" dirty="0" smtClean="0"/>
              <a:t>tatiques </a:t>
            </a:r>
          </a:p>
        </p:txBody>
      </p:sp>
      <p:sp>
        <p:nvSpPr>
          <p:cNvPr id="29699" name="Title 2"/>
          <p:cNvSpPr>
            <a:spLocks noGrp="1"/>
          </p:cNvSpPr>
          <p:nvPr>
            <p:ph type="title"/>
          </p:nvPr>
        </p:nvSpPr>
        <p:spPr/>
        <p:txBody>
          <a:bodyPr/>
          <a:lstStyle/>
          <a:p>
            <a:r>
              <a:rPr lang="fr-CH" dirty="0" smtClean="0"/>
              <a:t>Etudes du Mécanisme d’experts</a:t>
            </a:r>
            <a:endParaRPr lang="en-GB" dirty="0" smtClean="0"/>
          </a:p>
        </p:txBody>
      </p:sp>
    </p:spTree>
    <p:extLst>
      <p:ext uri="{BB962C8B-B14F-4D97-AF65-F5344CB8AC3E}">
        <p14:creationId xmlns:p14="http://schemas.microsoft.com/office/powerpoint/2010/main" val="3619167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349500"/>
            <a:ext cx="7408862" cy="4103688"/>
          </a:xfrm>
        </p:spPr>
        <p:txBody>
          <a:bodyPr rtlCol="0">
            <a:normAutofit fontScale="92500" lnSpcReduction="10000"/>
          </a:bodyPr>
          <a:lstStyle/>
          <a:p>
            <a:pPr marL="274320" indent="-274320" eaLnBrk="1" fontAlgn="auto" hangingPunct="1">
              <a:spcAft>
                <a:spcPts val="0"/>
              </a:spcAft>
              <a:defRPr/>
            </a:pPr>
            <a:r>
              <a:rPr lang="fr-CH" dirty="0" smtClean="0"/>
              <a:t>Résolution 9/7:  préparer une étude sur </a:t>
            </a:r>
            <a:r>
              <a:rPr lang="fr-FR" dirty="0" smtClean="0"/>
              <a:t>les </a:t>
            </a:r>
            <a:r>
              <a:rPr lang="fr-FR" dirty="0"/>
              <a:t>leçons apprises et les défis pour atteindre la mise en œuvre du droit des peuples autochtones à </a:t>
            </a:r>
            <a:r>
              <a:rPr lang="fr-FR" dirty="0" smtClean="0"/>
              <a:t>l'éducation</a:t>
            </a:r>
          </a:p>
          <a:p>
            <a:pPr marL="274320" indent="-274320" eaLnBrk="1" fontAlgn="auto" hangingPunct="1">
              <a:spcAft>
                <a:spcPts val="0"/>
              </a:spcAft>
              <a:defRPr/>
            </a:pPr>
            <a:r>
              <a:rPr lang="fr-CH" dirty="0" smtClean="0"/>
              <a:t>Structure de l’étude:</a:t>
            </a:r>
          </a:p>
          <a:p>
            <a:pPr lvl="1" indent="-274320" eaLnBrk="1" fontAlgn="auto" hangingPunct="1">
              <a:spcAft>
                <a:spcPts val="0"/>
              </a:spcAft>
              <a:defRPr/>
            </a:pPr>
            <a:r>
              <a:rPr lang="fr-CH" dirty="0" smtClean="0"/>
              <a:t>Une analyse basée sur les droits de l’homme </a:t>
            </a:r>
            <a:r>
              <a:rPr lang="fr-FR" dirty="0" smtClean="0"/>
              <a:t>de </a:t>
            </a:r>
            <a:r>
              <a:rPr lang="fr-FR" dirty="0"/>
              <a:t>la portée et </a:t>
            </a:r>
            <a:r>
              <a:rPr lang="fr-FR" dirty="0" smtClean="0"/>
              <a:t>du </a:t>
            </a:r>
            <a:r>
              <a:rPr lang="fr-FR" dirty="0"/>
              <a:t>contenu du droit à l'éducation</a:t>
            </a:r>
            <a:r>
              <a:rPr lang="fr-CH" dirty="0" smtClean="0"/>
              <a:t>;</a:t>
            </a:r>
          </a:p>
          <a:p>
            <a:pPr lvl="1" indent="-274320" eaLnBrk="1" fontAlgn="auto" hangingPunct="1">
              <a:spcAft>
                <a:spcPts val="0"/>
              </a:spcAft>
              <a:defRPr/>
            </a:pPr>
            <a:r>
              <a:rPr lang="fr-FR" dirty="0"/>
              <a:t>Systèmes </a:t>
            </a:r>
            <a:r>
              <a:rPr lang="fr-FR" dirty="0" smtClean="0"/>
              <a:t>d'enseignement et institutions autochtones;</a:t>
            </a:r>
          </a:p>
          <a:p>
            <a:pPr lvl="1" indent="-274320" eaLnBrk="1" fontAlgn="auto" hangingPunct="1">
              <a:spcAft>
                <a:spcPts val="0"/>
              </a:spcAft>
              <a:defRPr/>
            </a:pPr>
            <a:r>
              <a:rPr lang="fr-CH" dirty="0" smtClean="0"/>
              <a:t>Le</a:t>
            </a:r>
            <a:r>
              <a:rPr lang="fr-FR" dirty="0" err="1" smtClean="0"/>
              <a:t>çons</a:t>
            </a:r>
            <a:r>
              <a:rPr lang="fr-FR" dirty="0" smtClean="0"/>
              <a:t> apprises</a:t>
            </a:r>
            <a:r>
              <a:rPr lang="fr-CH" dirty="0" smtClean="0"/>
              <a:t>;</a:t>
            </a:r>
          </a:p>
          <a:p>
            <a:pPr lvl="1" indent="-274320" eaLnBrk="1" fontAlgn="auto" hangingPunct="1">
              <a:spcAft>
                <a:spcPts val="0"/>
              </a:spcAft>
              <a:defRPr/>
            </a:pPr>
            <a:r>
              <a:rPr lang="fr-CH" dirty="0" smtClean="0"/>
              <a:t>Défis et </a:t>
            </a:r>
            <a:r>
              <a:rPr lang="fr-FR" dirty="0" smtClean="0"/>
              <a:t>mesures </a:t>
            </a:r>
            <a:r>
              <a:rPr lang="fr-FR" dirty="0"/>
              <a:t>visant à atteindre la mise en œuvre </a:t>
            </a:r>
            <a:r>
              <a:rPr lang="fr-FR" dirty="0" smtClean="0"/>
              <a:t>effective du </a:t>
            </a:r>
            <a:r>
              <a:rPr lang="fr-FR" dirty="0"/>
              <a:t>droit des peuples autochtones à l'éducation</a:t>
            </a:r>
            <a:r>
              <a:rPr lang="fr-CH" dirty="0" smtClean="0"/>
              <a:t>; et</a:t>
            </a:r>
          </a:p>
          <a:p>
            <a:pPr lvl="1" indent="-274320" eaLnBrk="1" fontAlgn="auto" hangingPunct="1">
              <a:spcAft>
                <a:spcPts val="0"/>
              </a:spcAft>
              <a:defRPr/>
            </a:pPr>
            <a:r>
              <a:rPr lang="fr-FR" dirty="0" smtClean="0"/>
              <a:t>Le Conseil No.1 du Mécanisme d’experts sur </a:t>
            </a:r>
            <a:r>
              <a:rPr lang="fr-FR" dirty="0"/>
              <a:t>le droit des peuples autochtones à l'éducation</a:t>
            </a:r>
            <a:endParaRPr lang="en-GB" dirty="0"/>
          </a:p>
        </p:txBody>
      </p:sp>
      <p:sp>
        <p:nvSpPr>
          <p:cNvPr id="30723" name="Title 2"/>
          <p:cNvSpPr>
            <a:spLocks noGrp="1"/>
          </p:cNvSpPr>
          <p:nvPr>
            <p:ph type="title"/>
          </p:nvPr>
        </p:nvSpPr>
        <p:spPr/>
        <p:txBody>
          <a:bodyPr/>
          <a:lstStyle/>
          <a:p>
            <a:pPr eaLnBrk="1" hangingPunct="1"/>
            <a:r>
              <a:rPr lang="fr-CH" dirty="0" smtClean="0"/>
              <a:t>Etude sur l’Education </a:t>
            </a:r>
            <a:endParaRPr lang="en-GB" dirty="0" smtClean="0"/>
          </a:p>
        </p:txBody>
      </p:sp>
    </p:spTree>
    <p:extLst>
      <p:ext uri="{BB962C8B-B14F-4D97-AF65-F5344CB8AC3E}">
        <p14:creationId xmlns:p14="http://schemas.microsoft.com/office/powerpoint/2010/main" val="3864215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250825" y="2060575"/>
            <a:ext cx="8713788" cy="4537075"/>
          </a:xfrm>
        </p:spPr>
        <p:txBody>
          <a:bodyPr/>
          <a:lstStyle/>
          <a:p>
            <a:pPr eaLnBrk="1" hangingPunct="1"/>
            <a:r>
              <a:rPr lang="fr-FR" dirty="0" smtClean="0">
                <a:effectLst/>
              </a:rPr>
              <a:t>Reconnaissance de l'éducation comme un droit </a:t>
            </a:r>
            <a:r>
              <a:rPr lang="fr-FR" dirty="0" smtClean="0"/>
              <a:t>de l’Homme </a:t>
            </a:r>
            <a:r>
              <a:rPr lang="fr-FR" dirty="0" smtClean="0">
                <a:effectLst/>
              </a:rPr>
              <a:t>fondamental - en général, et spécifiquement en relation avec les peuples autochtones: examen de documents pertinents relatifs aux droits de l’homme, y compris les termes de la Déclaration sur les droits des peuples autochtones</a:t>
            </a:r>
          </a:p>
          <a:p>
            <a:pPr eaLnBrk="1" hangingPunct="1"/>
            <a:r>
              <a:rPr lang="fr-FR" dirty="0" smtClean="0">
                <a:effectLst/>
              </a:rPr>
              <a:t>L'éducation des peuples autochtones contribue au développement individuel et communautaire</a:t>
            </a:r>
          </a:p>
          <a:p>
            <a:pPr eaLnBrk="1" hangingPunct="1"/>
            <a:r>
              <a:rPr lang="fr-FR" dirty="0" smtClean="0">
                <a:effectLst/>
              </a:rPr>
              <a:t>L'éducation est un moyen important pour la jouissance, l'entretien et le respect des cultures autochtones, ses langues, ses traditions et ses connaissances traditionnelles</a:t>
            </a:r>
          </a:p>
          <a:p>
            <a:pPr eaLnBrk="1" hangingPunct="1"/>
            <a:r>
              <a:rPr lang="fr-FR" dirty="0" smtClean="0">
                <a:effectLst/>
              </a:rPr>
              <a:t>La forme et le contenu de l'éducation doivent être culturellement appropriés et acceptables pour les peuples autochtones</a:t>
            </a:r>
            <a:endParaRPr lang="fr-CH" dirty="0" smtClean="0"/>
          </a:p>
          <a:p>
            <a:pPr eaLnBrk="1" hangingPunct="1"/>
            <a:endParaRPr lang="en-GB" dirty="0" smtClean="0"/>
          </a:p>
        </p:txBody>
      </p:sp>
      <p:sp>
        <p:nvSpPr>
          <p:cNvPr id="31747" name="Title 2"/>
          <p:cNvSpPr>
            <a:spLocks noGrp="1"/>
          </p:cNvSpPr>
          <p:nvPr>
            <p:ph type="title"/>
          </p:nvPr>
        </p:nvSpPr>
        <p:spPr/>
        <p:txBody>
          <a:bodyPr/>
          <a:lstStyle/>
          <a:p>
            <a:pPr eaLnBrk="1" hangingPunct="1"/>
            <a:r>
              <a:rPr lang="fr-CH" dirty="0" smtClean="0"/>
              <a:t>Etude sur l’Education </a:t>
            </a:r>
            <a:endParaRPr lang="en-GB" dirty="0" smtClean="0"/>
          </a:p>
        </p:txBody>
      </p:sp>
    </p:spTree>
    <p:extLst>
      <p:ext uri="{BB962C8B-B14F-4D97-AF65-F5344CB8AC3E}">
        <p14:creationId xmlns:p14="http://schemas.microsoft.com/office/powerpoint/2010/main" val="3434751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539750" y="2492375"/>
            <a:ext cx="7993063" cy="3960813"/>
          </a:xfrm>
        </p:spPr>
        <p:txBody>
          <a:bodyPr/>
          <a:lstStyle/>
          <a:p>
            <a:pPr eaLnBrk="1" hangingPunct="1"/>
            <a:r>
              <a:rPr lang="fr-FR" dirty="0" smtClean="0">
                <a:effectLst/>
              </a:rPr>
              <a:t>L'éducation est un moyen indispensable pour garantir le droit des peuples autochtones à l'autodétermination</a:t>
            </a:r>
          </a:p>
          <a:p>
            <a:pPr eaLnBrk="1" hangingPunct="1"/>
            <a:r>
              <a:rPr lang="fr-FR" dirty="0" smtClean="0">
                <a:effectLst/>
              </a:rPr>
              <a:t>L'éducation autochtone comprend </a:t>
            </a:r>
            <a:r>
              <a:rPr lang="fr-CH" dirty="0" smtClean="0"/>
              <a:t>:</a:t>
            </a:r>
          </a:p>
          <a:p>
            <a:pPr lvl="1" eaLnBrk="1" hangingPunct="1"/>
            <a:r>
              <a:rPr lang="fr-FR" dirty="0" smtClean="0">
                <a:effectLst/>
              </a:rPr>
              <a:t>L'éducation traditionnelle ou </a:t>
            </a:r>
            <a:r>
              <a:rPr lang="fr-FR" dirty="0" smtClean="0"/>
              <a:t>les</a:t>
            </a:r>
            <a:r>
              <a:rPr lang="fr-FR" dirty="0" smtClean="0">
                <a:effectLst/>
              </a:rPr>
              <a:t> modes d'apprentissage et institutions traditionnelles </a:t>
            </a:r>
          </a:p>
          <a:p>
            <a:pPr lvl="1" eaLnBrk="1" hangingPunct="1"/>
            <a:r>
              <a:rPr lang="fr-CH" dirty="0" smtClean="0"/>
              <a:t>Intégration des perspectives et des langues autochtones dans les institutions et le système général d’éducation</a:t>
            </a:r>
          </a:p>
          <a:p>
            <a:pPr lvl="1" eaLnBrk="1" hangingPunct="1"/>
            <a:r>
              <a:rPr lang="fr-FR" dirty="0" smtClean="0">
                <a:effectLst/>
              </a:rPr>
              <a:t>Les peuples autochtones ont le droit d'établir et de contrôler leurs propres systèmes et institutions d'éducation</a:t>
            </a:r>
            <a:endParaRPr lang="en-GB" dirty="0" smtClean="0"/>
          </a:p>
        </p:txBody>
      </p:sp>
      <p:sp>
        <p:nvSpPr>
          <p:cNvPr id="32771" name="Title 2"/>
          <p:cNvSpPr>
            <a:spLocks noGrp="1"/>
          </p:cNvSpPr>
          <p:nvPr>
            <p:ph type="title"/>
          </p:nvPr>
        </p:nvSpPr>
        <p:spPr/>
        <p:txBody>
          <a:bodyPr/>
          <a:lstStyle/>
          <a:p>
            <a:pPr eaLnBrk="1" hangingPunct="1"/>
            <a:r>
              <a:rPr lang="fr-CH" dirty="0" smtClean="0"/>
              <a:t>Etude sur l’Education </a:t>
            </a:r>
            <a:endParaRPr lang="en-GB" dirty="0" smtClean="0"/>
          </a:p>
        </p:txBody>
      </p:sp>
    </p:spTree>
    <p:extLst>
      <p:ext uri="{BB962C8B-B14F-4D97-AF65-F5344CB8AC3E}">
        <p14:creationId xmlns:p14="http://schemas.microsoft.com/office/powerpoint/2010/main" val="1202361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eaLnBrk="1" hangingPunct="1"/>
            <a:r>
              <a:rPr lang="fr-CH" dirty="0" smtClean="0"/>
              <a:t>Le</a:t>
            </a:r>
            <a:r>
              <a:rPr lang="fr-FR" dirty="0" err="1" smtClean="0"/>
              <a:t>çons</a:t>
            </a:r>
            <a:r>
              <a:rPr lang="fr-FR" dirty="0" smtClean="0"/>
              <a:t> apprises </a:t>
            </a:r>
            <a:r>
              <a:rPr lang="fr-CH" dirty="0" smtClean="0"/>
              <a:t>:</a:t>
            </a:r>
          </a:p>
          <a:p>
            <a:pPr lvl="1" eaLnBrk="1" hangingPunct="1"/>
            <a:r>
              <a:rPr lang="fr-CH" dirty="0" smtClean="0"/>
              <a:t>La reconnaissance constitutionnelle des peuples autochtones et l’adoption de lois nationales et de politiques sur l’</a:t>
            </a:r>
            <a:r>
              <a:rPr lang="fr-CH" dirty="0"/>
              <a:t>é</a:t>
            </a:r>
            <a:r>
              <a:rPr lang="fr-CH" dirty="0" smtClean="0"/>
              <a:t>ducation est </a:t>
            </a:r>
            <a:r>
              <a:rPr lang="fr-CH" dirty="0" err="1" smtClean="0"/>
              <a:t>considerée</a:t>
            </a:r>
            <a:r>
              <a:rPr lang="fr-CH" dirty="0" smtClean="0"/>
              <a:t> comme une priorité dans l’application du droit des peuples autochtones à l’éducation </a:t>
            </a:r>
          </a:p>
          <a:p>
            <a:pPr lvl="1" eaLnBrk="1" hangingPunct="1"/>
            <a:r>
              <a:rPr lang="fr-FR" dirty="0" smtClean="0">
                <a:effectLst/>
              </a:rPr>
              <a:t>La mise à disposition de ressources et considérer l’éducation comme une grande priorité  sont d'une importance capitale</a:t>
            </a:r>
            <a:endParaRPr lang="en-GB" dirty="0" smtClean="0"/>
          </a:p>
        </p:txBody>
      </p:sp>
      <p:sp>
        <p:nvSpPr>
          <p:cNvPr id="33795" name="Title 2"/>
          <p:cNvSpPr>
            <a:spLocks noGrp="1"/>
          </p:cNvSpPr>
          <p:nvPr>
            <p:ph type="title"/>
          </p:nvPr>
        </p:nvSpPr>
        <p:spPr>
          <a:xfrm>
            <a:off x="395536" y="332656"/>
            <a:ext cx="8229600" cy="1252537"/>
          </a:xfrm>
        </p:spPr>
        <p:txBody>
          <a:bodyPr/>
          <a:lstStyle/>
          <a:p>
            <a:pPr eaLnBrk="1" hangingPunct="1"/>
            <a:r>
              <a:rPr lang="fr-CH" dirty="0" smtClean="0"/>
              <a:t>Etude sur l’Education </a:t>
            </a:r>
            <a:endParaRPr lang="en-GB" dirty="0" smtClean="0"/>
          </a:p>
        </p:txBody>
      </p:sp>
    </p:spTree>
    <p:extLst>
      <p:ext uri="{BB962C8B-B14F-4D97-AF65-F5344CB8AC3E}">
        <p14:creationId xmlns:p14="http://schemas.microsoft.com/office/powerpoint/2010/main" val="2495602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fontScale="92500"/>
          </a:bodyPr>
          <a:lstStyle/>
          <a:p>
            <a:pPr marL="274320" indent="-274320" eaLnBrk="1" fontAlgn="auto" hangingPunct="1">
              <a:spcAft>
                <a:spcPts val="0"/>
              </a:spcAft>
              <a:defRPr/>
            </a:pPr>
            <a:r>
              <a:rPr lang="fr-CH" dirty="0" smtClean="0"/>
              <a:t>Les défis et les mesures à prendre comprennent:</a:t>
            </a:r>
          </a:p>
          <a:p>
            <a:pPr lvl="1" indent="-274320" eaLnBrk="1" fontAlgn="auto" hangingPunct="1">
              <a:spcAft>
                <a:spcPts val="0"/>
              </a:spcAft>
              <a:defRPr/>
            </a:pPr>
            <a:r>
              <a:rPr lang="fr-FR" dirty="0"/>
              <a:t>Manque de contrôle sur les initiatives d'éducation pour les enfants </a:t>
            </a:r>
            <a:r>
              <a:rPr lang="fr-FR" dirty="0" smtClean="0"/>
              <a:t>autochtones</a:t>
            </a:r>
          </a:p>
          <a:p>
            <a:pPr lvl="1" indent="-274320" eaLnBrk="1" fontAlgn="auto" hangingPunct="1">
              <a:spcAft>
                <a:spcPts val="0"/>
              </a:spcAft>
              <a:defRPr/>
            </a:pPr>
            <a:r>
              <a:rPr lang="fr-FR" dirty="0"/>
              <a:t>Manque de consultation sur l'élaboration et la mise en œuvre des services éducatifs offerts aux peuples </a:t>
            </a:r>
            <a:r>
              <a:rPr lang="fr-FR" dirty="0" smtClean="0"/>
              <a:t>autochtones</a:t>
            </a:r>
          </a:p>
          <a:p>
            <a:pPr lvl="1" indent="-274320" eaLnBrk="1" fontAlgn="auto" hangingPunct="1">
              <a:spcAft>
                <a:spcPts val="0"/>
              </a:spcAft>
              <a:defRPr/>
            </a:pPr>
            <a:r>
              <a:rPr lang="fr-FR" dirty="0"/>
              <a:t>Prise en compte limitée </a:t>
            </a:r>
            <a:r>
              <a:rPr lang="fr-FR" dirty="0" smtClean="0"/>
              <a:t>de </a:t>
            </a:r>
            <a:r>
              <a:rPr lang="fr-FR" dirty="0"/>
              <a:t>l'autonomie </a:t>
            </a:r>
            <a:r>
              <a:rPr lang="fr-FR" dirty="0" smtClean="0"/>
              <a:t>et de </a:t>
            </a:r>
            <a:r>
              <a:rPr lang="fr-FR" dirty="0"/>
              <a:t>la participation des peuples autochtones dans la prestation </a:t>
            </a:r>
            <a:r>
              <a:rPr lang="fr-FR" dirty="0" smtClean="0"/>
              <a:t>de </a:t>
            </a:r>
            <a:r>
              <a:rPr lang="fr-FR" dirty="0"/>
              <a:t>services </a:t>
            </a:r>
            <a:r>
              <a:rPr lang="fr-FR" dirty="0" smtClean="0"/>
              <a:t>éducatifs</a:t>
            </a:r>
          </a:p>
          <a:p>
            <a:pPr lvl="1" indent="-274320" eaLnBrk="1" fontAlgn="auto" hangingPunct="1">
              <a:spcAft>
                <a:spcPts val="0"/>
              </a:spcAft>
              <a:defRPr/>
            </a:pPr>
            <a:r>
              <a:rPr lang="fr-FR" dirty="0"/>
              <a:t>L'imposition de l'enseignement général sur les enfants autochtones</a:t>
            </a:r>
            <a:endParaRPr lang="en-GB" dirty="0"/>
          </a:p>
        </p:txBody>
      </p:sp>
      <p:sp>
        <p:nvSpPr>
          <p:cNvPr id="34819" name="Title 2"/>
          <p:cNvSpPr>
            <a:spLocks noGrp="1"/>
          </p:cNvSpPr>
          <p:nvPr>
            <p:ph type="title"/>
          </p:nvPr>
        </p:nvSpPr>
        <p:spPr/>
        <p:txBody>
          <a:bodyPr/>
          <a:lstStyle/>
          <a:p>
            <a:pPr eaLnBrk="1" hangingPunct="1"/>
            <a:r>
              <a:rPr lang="fr-CH" dirty="0" smtClean="0"/>
              <a:t>Etude sur l’Education </a:t>
            </a:r>
            <a:endParaRPr lang="en-GB" dirty="0" smtClean="0"/>
          </a:p>
        </p:txBody>
      </p:sp>
    </p:spTree>
    <p:extLst>
      <p:ext uri="{BB962C8B-B14F-4D97-AF65-F5344CB8AC3E}">
        <p14:creationId xmlns:p14="http://schemas.microsoft.com/office/powerpoint/2010/main" val="1636479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251520" y="2060848"/>
            <a:ext cx="8713788" cy="4319588"/>
          </a:xfrm>
        </p:spPr>
        <p:txBody>
          <a:bodyPr/>
          <a:lstStyle/>
          <a:p>
            <a:pPr eaLnBrk="1" hangingPunct="1"/>
            <a:r>
              <a:rPr lang="fr-FR" dirty="0" smtClean="0">
                <a:effectLst/>
              </a:rPr>
              <a:t>Le droit des peuples autochtones à l'éducation inclut le droit de fournir et de recevoir une éducation grâce à leurs méthodes traditionnelles d'enseignement et d'apprentissage, et le droit d'intégrer leurs propres perspectives, cultures, croyances, valeurs et langues dans les systèmes éducatifs et les institutions traditionnels </a:t>
            </a:r>
          </a:p>
          <a:p>
            <a:pPr eaLnBrk="1" hangingPunct="1"/>
            <a:r>
              <a:rPr lang="fr-FR" dirty="0" smtClean="0">
                <a:effectLst/>
              </a:rPr>
              <a:t>Le droit à l'éducation des peuples autochtones est un concept holistique intégrant des dimensions </a:t>
            </a:r>
            <a:r>
              <a:rPr lang="fr-FR" dirty="0" smtClean="0"/>
              <a:t>psychologiques</a:t>
            </a:r>
            <a:r>
              <a:rPr lang="fr-FR" dirty="0" smtClean="0">
                <a:effectLst/>
              </a:rPr>
              <a:t>, physiques, spirituelles, culturelles et environnementales</a:t>
            </a:r>
          </a:p>
          <a:p>
            <a:pPr eaLnBrk="1" hangingPunct="1"/>
            <a:r>
              <a:rPr lang="fr-FR" dirty="0" smtClean="0">
                <a:effectLst/>
              </a:rPr>
              <a:t>Les gouvernements sont invités à accorder une grande importance à la compréhension et </a:t>
            </a:r>
            <a:r>
              <a:rPr lang="fr-FR" dirty="0" smtClean="0"/>
              <a:t>au</a:t>
            </a:r>
            <a:r>
              <a:rPr lang="fr-FR" dirty="0" smtClean="0">
                <a:effectLst/>
              </a:rPr>
              <a:t> respect des méthodes traditionnelles d'enseignement et d'apprentissage</a:t>
            </a:r>
            <a:endParaRPr lang="en-GB" dirty="0" smtClean="0"/>
          </a:p>
        </p:txBody>
      </p:sp>
      <p:sp>
        <p:nvSpPr>
          <p:cNvPr id="35843" name="Title 2"/>
          <p:cNvSpPr>
            <a:spLocks noGrp="1"/>
          </p:cNvSpPr>
          <p:nvPr>
            <p:ph type="title"/>
          </p:nvPr>
        </p:nvSpPr>
        <p:spPr/>
        <p:txBody>
          <a:bodyPr/>
          <a:lstStyle/>
          <a:p>
            <a:pPr eaLnBrk="1" hangingPunct="1"/>
            <a:r>
              <a:rPr lang="fr-FR" sz="3200" dirty="0" smtClean="0">
                <a:effectLst/>
              </a:rPr>
              <a:t>Conseils sur les droits des peuples autochtones à l'éducation</a:t>
            </a:r>
            <a:endParaRPr lang="en-GB" sz="3200" dirty="0" smtClean="0"/>
          </a:p>
        </p:txBody>
      </p:sp>
    </p:spTree>
    <p:extLst>
      <p:ext uri="{BB962C8B-B14F-4D97-AF65-F5344CB8AC3E}">
        <p14:creationId xmlns:p14="http://schemas.microsoft.com/office/powerpoint/2010/main" val="9071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251520" y="1916832"/>
            <a:ext cx="8713788" cy="4392613"/>
          </a:xfrm>
        </p:spPr>
        <p:txBody>
          <a:bodyPr/>
          <a:lstStyle/>
          <a:p>
            <a:pPr eaLnBrk="1" hangingPunct="1"/>
            <a:r>
              <a:rPr lang="fr-FR" dirty="0" smtClean="0">
                <a:effectLst/>
              </a:rPr>
              <a:t>Les peuples autochtones, dans l'exercice de leur droit à l'autodétermination, ont le droit à l'autonomie dans l'éducation .... Les peuples autochtones devraient être considérés comme ayant d’ores et déjà payé les actuelles et futures dotations financières </a:t>
            </a:r>
            <a:r>
              <a:rPr lang="fr-FR" dirty="0"/>
              <a:t>à</a:t>
            </a:r>
            <a:r>
              <a:rPr lang="fr-FR" dirty="0" smtClean="0">
                <a:effectLst/>
              </a:rPr>
              <a:t> l'Etat, y compris les allocations à l'éducation, en partageant leurs terres, territoires et ressources avec d'autres</a:t>
            </a:r>
          </a:p>
          <a:p>
            <a:pPr eaLnBrk="1" hangingPunct="1"/>
            <a:r>
              <a:rPr lang="fr-FR" dirty="0" smtClean="0">
                <a:effectLst/>
              </a:rPr>
              <a:t>Le droit des peuples autochtones à l'autonomie pédagogique inclut le droit de décider de leurs propres priorités en matière d'éducation et de participer efficacement à la formulation, la mise en œuvre et l'évaluation des plans, des programmes et services d'éducation qui peuvent les affecter, ainsi que le droit d'établir et de contrôler leurs propres systèmes d'éducation et institutions, s’ils le souhaitent. </a:t>
            </a:r>
            <a:endParaRPr lang="en-GB" dirty="0" smtClean="0"/>
          </a:p>
        </p:txBody>
      </p:sp>
      <p:sp>
        <p:nvSpPr>
          <p:cNvPr id="36867" name="Title 2"/>
          <p:cNvSpPr>
            <a:spLocks noGrp="1"/>
          </p:cNvSpPr>
          <p:nvPr>
            <p:ph type="title"/>
          </p:nvPr>
        </p:nvSpPr>
        <p:spPr/>
        <p:txBody>
          <a:bodyPr/>
          <a:lstStyle/>
          <a:p>
            <a:pPr eaLnBrk="1" hangingPunct="1"/>
            <a:r>
              <a:rPr lang="fr-FR" sz="3200" dirty="0" smtClean="0">
                <a:effectLst/>
              </a:rPr>
              <a:t>Conseils sur les droits des peuples autochtones à l'éducation</a:t>
            </a:r>
            <a:endParaRPr lang="en-GB" sz="3200" dirty="0" smtClean="0"/>
          </a:p>
        </p:txBody>
      </p:sp>
    </p:spTree>
    <p:extLst>
      <p:ext uri="{BB962C8B-B14F-4D97-AF65-F5344CB8AC3E}">
        <p14:creationId xmlns:p14="http://schemas.microsoft.com/office/powerpoint/2010/main" val="1503326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51520" y="2276872"/>
            <a:ext cx="8642350" cy="4105275"/>
          </a:xfrm>
        </p:spPr>
        <p:txBody>
          <a:bodyPr/>
          <a:lstStyle/>
          <a:p>
            <a:pPr eaLnBrk="1" hangingPunct="1"/>
            <a:r>
              <a:rPr lang="fr-FR" dirty="0" smtClean="0">
                <a:effectLst/>
              </a:rPr>
              <a:t>Rôle du  </a:t>
            </a:r>
            <a:r>
              <a:rPr lang="fr-FR" dirty="0"/>
              <a:t>Haut-Commissariat des Nations Unies aux droits de l‘homme</a:t>
            </a:r>
            <a:endParaRPr lang="en-US" sz="2000" dirty="0" smtClean="0">
              <a:solidFill>
                <a:prstClr val="black"/>
              </a:solidFill>
              <a:latin typeface="Calibri" pitchFamily="34" charset="0"/>
              <a:cs typeface="Calibri" pitchFamily="34" charset="0"/>
            </a:endParaRPr>
          </a:p>
          <a:p>
            <a:pPr eaLnBrk="1" hangingPunct="1"/>
            <a:r>
              <a:rPr lang="fr-FR" dirty="0" smtClean="0">
                <a:effectLst/>
              </a:rPr>
              <a:t>Étude du Mécanisme d'experts sur l’éducation</a:t>
            </a:r>
          </a:p>
          <a:p>
            <a:pPr lvl="1" eaLnBrk="1" hangingPunct="1"/>
            <a:r>
              <a:rPr lang="fr-CH" dirty="0" smtClean="0"/>
              <a:t>Contexte</a:t>
            </a:r>
          </a:p>
          <a:p>
            <a:pPr lvl="1" eaLnBrk="1" hangingPunct="1"/>
            <a:r>
              <a:rPr lang="fr-CH" dirty="0" smtClean="0"/>
              <a:t>Conseils </a:t>
            </a:r>
          </a:p>
          <a:p>
            <a:pPr eaLnBrk="1" hangingPunct="1"/>
            <a:r>
              <a:rPr lang="fr-FR" dirty="0" smtClean="0">
                <a:effectLst/>
              </a:rPr>
              <a:t>Étude du Mécanisme d'experts sur la participation</a:t>
            </a:r>
          </a:p>
          <a:p>
            <a:pPr lvl="1" eaLnBrk="1" hangingPunct="1"/>
            <a:r>
              <a:rPr lang="fr-CH" dirty="0" smtClean="0"/>
              <a:t>Contexte </a:t>
            </a:r>
          </a:p>
          <a:p>
            <a:pPr lvl="1" eaLnBrk="1" hangingPunct="1"/>
            <a:r>
              <a:rPr lang="fr-CH" dirty="0" smtClean="0"/>
              <a:t>Bonnes Pratiques </a:t>
            </a:r>
          </a:p>
          <a:p>
            <a:pPr lvl="1" eaLnBrk="1" hangingPunct="1"/>
            <a:r>
              <a:rPr lang="fr-CH" dirty="0" smtClean="0"/>
              <a:t>Conseils </a:t>
            </a:r>
          </a:p>
          <a:p>
            <a:pPr eaLnBrk="1" hangingPunct="1"/>
            <a:r>
              <a:rPr lang="fr-FR" dirty="0" smtClean="0">
                <a:effectLst/>
              </a:rPr>
              <a:t>Où trouver de plus amples informations? </a:t>
            </a:r>
            <a:endParaRPr lang="en-GB" dirty="0" smtClean="0"/>
          </a:p>
        </p:txBody>
      </p:sp>
      <p:sp>
        <p:nvSpPr>
          <p:cNvPr id="10243" name="Title 1"/>
          <p:cNvSpPr>
            <a:spLocks noGrp="1"/>
          </p:cNvSpPr>
          <p:nvPr>
            <p:ph type="title"/>
          </p:nvPr>
        </p:nvSpPr>
        <p:spPr>
          <a:xfrm>
            <a:off x="395536" y="476672"/>
            <a:ext cx="8229600" cy="1252537"/>
          </a:xfrm>
        </p:spPr>
        <p:txBody>
          <a:bodyPr/>
          <a:lstStyle/>
          <a:p>
            <a:pPr eaLnBrk="1" hangingPunct="1"/>
            <a:r>
              <a:rPr lang="fr-CH" dirty="0" smtClean="0"/>
              <a:t>Plan</a:t>
            </a:r>
            <a:endParaRPr lang="en-GB" dirty="0" smtClean="0"/>
          </a:p>
        </p:txBody>
      </p:sp>
    </p:spTree>
    <p:extLst>
      <p:ext uri="{BB962C8B-B14F-4D97-AF65-F5344CB8AC3E}">
        <p14:creationId xmlns:p14="http://schemas.microsoft.com/office/powerpoint/2010/main" val="3394345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250825" y="2492375"/>
            <a:ext cx="8713788" cy="4176713"/>
          </a:xfrm>
        </p:spPr>
        <p:txBody>
          <a:bodyPr/>
          <a:lstStyle/>
          <a:p>
            <a:pPr eaLnBrk="1" hangingPunct="1"/>
            <a:r>
              <a:rPr lang="fr-FR" dirty="0" smtClean="0">
                <a:effectLst/>
              </a:rPr>
              <a:t>Le Mécanisme d'experts recommande que les États identifient les défis spécifiques et les mesures possibles pour assurer l'application du droit des peuples autochtones à l'éducation dans leurs pays respectifs, en consultation et en coopération avec les peuples autochtones </a:t>
            </a:r>
            <a:endParaRPr lang="en-GB" dirty="0" smtClean="0"/>
          </a:p>
        </p:txBody>
      </p:sp>
      <p:sp>
        <p:nvSpPr>
          <p:cNvPr id="37891" name="Title 2"/>
          <p:cNvSpPr>
            <a:spLocks noGrp="1"/>
          </p:cNvSpPr>
          <p:nvPr>
            <p:ph type="title"/>
          </p:nvPr>
        </p:nvSpPr>
        <p:spPr/>
        <p:txBody>
          <a:bodyPr/>
          <a:lstStyle/>
          <a:p>
            <a:pPr eaLnBrk="1" hangingPunct="1"/>
            <a:r>
              <a:rPr lang="fr-FR" sz="3200" dirty="0" smtClean="0">
                <a:effectLst/>
              </a:rPr>
              <a:t>Conseils sur les droits des peuples autochtones à l'éducation</a:t>
            </a:r>
            <a:endParaRPr lang="en-GB" sz="3200" dirty="0" smtClean="0"/>
          </a:p>
        </p:txBody>
      </p:sp>
    </p:spTree>
    <p:extLst>
      <p:ext uri="{BB962C8B-B14F-4D97-AF65-F5344CB8AC3E}">
        <p14:creationId xmlns:p14="http://schemas.microsoft.com/office/powerpoint/2010/main" val="3384454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fontScale="85000" lnSpcReduction="20000"/>
          </a:bodyPr>
          <a:lstStyle/>
          <a:p>
            <a:pPr marL="274320" indent="-274320" eaLnBrk="1" fontAlgn="auto" hangingPunct="1">
              <a:spcAft>
                <a:spcPts val="0"/>
              </a:spcAft>
              <a:defRPr/>
            </a:pPr>
            <a:r>
              <a:rPr lang="fr-CH" dirty="0" smtClean="0"/>
              <a:t>Résolution 12/13 (2009):</a:t>
            </a:r>
          </a:p>
          <a:p>
            <a:pPr lvl="1" indent="-274320" eaLnBrk="1" fontAlgn="auto" hangingPunct="1">
              <a:spcAft>
                <a:spcPts val="0"/>
              </a:spcAft>
              <a:defRPr/>
            </a:pPr>
            <a:r>
              <a:rPr lang="fr-FR" dirty="0" smtClean="0"/>
              <a:t>Pour entreprendre </a:t>
            </a:r>
            <a:r>
              <a:rPr lang="fr-FR" dirty="0"/>
              <a:t>une étude sur les peuples autochtones et le droit de participer à la prise de </a:t>
            </a:r>
            <a:r>
              <a:rPr lang="fr-FR" dirty="0" smtClean="0"/>
              <a:t>décision</a:t>
            </a:r>
          </a:p>
          <a:p>
            <a:pPr lvl="1" indent="-274320" eaLnBrk="1" fontAlgn="auto" hangingPunct="1">
              <a:spcAft>
                <a:spcPts val="0"/>
              </a:spcAft>
              <a:defRPr/>
            </a:pPr>
            <a:r>
              <a:rPr lang="fr-FR" dirty="0"/>
              <a:t>Afin de présenter un rapport intérimaire à la 15e session du Conseil</a:t>
            </a:r>
            <a:r>
              <a:rPr lang="fr-CH" dirty="0" smtClean="0"/>
              <a:t> (2010)</a:t>
            </a:r>
          </a:p>
          <a:p>
            <a:pPr lvl="1" indent="-274320" eaLnBrk="1" fontAlgn="auto" hangingPunct="1">
              <a:spcAft>
                <a:spcPts val="0"/>
              </a:spcAft>
              <a:defRPr/>
            </a:pPr>
            <a:r>
              <a:rPr lang="fr-FR" dirty="0"/>
              <a:t>P</a:t>
            </a:r>
            <a:r>
              <a:rPr lang="fr-FR" dirty="0" smtClean="0"/>
              <a:t>résenter </a:t>
            </a:r>
            <a:r>
              <a:rPr lang="fr-FR" dirty="0"/>
              <a:t>l'étude définitive à la </a:t>
            </a:r>
            <a:r>
              <a:rPr lang="fr-FR" dirty="0" smtClean="0"/>
              <a:t>18e session </a:t>
            </a:r>
            <a:r>
              <a:rPr lang="fr-CH" dirty="0" smtClean="0"/>
              <a:t>(2011)</a:t>
            </a:r>
          </a:p>
          <a:p>
            <a:pPr marL="274320" indent="-274320" eaLnBrk="1" fontAlgn="auto" hangingPunct="1">
              <a:spcAft>
                <a:spcPts val="0"/>
              </a:spcAft>
              <a:defRPr/>
            </a:pPr>
            <a:r>
              <a:rPr lang="fr-CH" dirty="0" smtClean="0"/>
              <a:t>Résolution 15/7 (2010)</a:t>
            </a:r>
          </a:p>
          <a:p>
            <a:pPr lvl="1" indent="-274320" eaLnBrk="1" fontAlgn="auto" hangingPunct="1">
              <a:spcAft>
                <a:spcPts val="0"/>
              </a:spcAft>
              <a:defRPr/>
            </a:pPr>
            <a:r>
              <a:rPr lang="fr-FR" dirty="0"/>
              <a:t>S'est félicité de l'achèvement du rapport </a:t>
            </a:r>
            <a:r>
              <a:rPr lang="fr-FR" dirty="0" smtClean="0"/>
              <a:t>d'étape</a:t>
            </a:r>
          </a:p>
          <a:p>
            <a:pPr lvl="1" indent="-274320" eaLnBrk="1" fontAlgn="auto" hangingPunct="1">
              <a:spcAft>
                <a:spcPts val="0"/>
              </a:spcAft>
              <a:defRPr/>
            </a:pPr>
            <a:r>
              <a:rPr lang="fr-FR" dirty="0"/>
              <a:t>A prié le Mécanisme d'experts </a:t>
            </a:r>
            <a:r>
              <a:rPr lang="fr-FR" dirty="0" smtClean="0"/>
              <a:t>de </a:t>
            </a:r>
            <a:r>
              <a:rPr lang="fr-FR" dirty="0"/>
              <a:t>donner des exemples de bonnes pratiques de participation des peuples autochtones à différents niveaux de prise de </a:t>
            </a:r>
            <a:r>
              <a:rPr lang="fr-FR" dirty="0" smtClean="0"/>
              <a:t>décision</a:t>
            </a:r>
          </a:p>
          <a:p>
            <a:pPr lvl="1" indent="-274320" eaLnBrk="1" fontAlgn="auto" hangingPunct="1">
              <a:spcAft>
                <a:spcPts val="0"/>
              </a:spcAft>
              <a:defRPr/>
            </a:pPr>
            <a:r>
              <a:rPr lang="fr-CH" dirty="0" smtClean="0"/>
              <a:t>Etude finalisée en juillet 2011</a:t>
            </a:r>
          </a:p>
          <a:p>
            <a:pPr marL="274320" indent="-274320" eaLnBrk="1" fontAlgn="auto" hangingPunct="1">
              <a:spcAft>
                <a:spcPts val="0"/>
              </a:spcAft>
              <a:defRPr/>
            </a:pPr>
            <a:endParaRPr lang="en-GB" dirty="0"/>
          </a:p>
        </p:txBody>
      </p:sp>
      <p:sp>
        <p:nvSpPr>
          <p:cNvPr id="38915" name="Title 2"/>
          <p:cNvSpPr>
            <a:spLocks noGrp="1"/>
          </p:cNvSpPr>
          <p:nvPr>
            <p:ph type="title"/>
          </p:nvPr>
        </p:nvSpPr>
        <p:spPr/>
        <p:txBody>
          <a:bodyPr/>
          <a:lstStyle/>
          <a:p>
            <a:pPr eaLnBrk="1" hangingPunct="1"/>
            <a:r>
              <a:rPr lang="fr-CH" dirty="0" smtClean="0"/>
              <a:t>Etude sur la Participation</a:t>
            </a:r>
            <a:endParaRPr lang="en-GB" dirty="0" smtClean="0"/>
          </a:p>
        </p:txBody>
      </p:sp>
    </p:spTree>
    <p:extLst>
      <p:ext uri="{BB962C8B-B14F-4D97-AF65-F5344CB8AC3E}">
        <p14:creationId xmlns:p14="http://schemas.microsoft.com/office/powerpoint/2010/main" val="2023553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2276475"/>
            <a:ext cx="8713788" cy="4321175"/>
          </a:xfrm>
        </p:spPr>
        <p:txBody>
          <a:bodyPr rtlCol="0">
            <a:normAutofit fontScale="92500" lnSpcReduction="20000"/>
          </a:bodyPr>
          <a:lstStyle/>
          <a:p>
            <a:pPr marL="274320" indent="-274320" eaLnBrk="1" fontAlgn="auto" hangingPunct="1">
              <a:spcAft>
                <a:spcPts val="0"/>
              </a:spcAft>
              <a:defRPr/>
            </a:pPr>
            <a:r>
              <a:rPr lang="fr-FR" dirty="0"/>
              <a:t>Rapport </a:t>
            </a:r>
            <a:r>
              <a:rPr lang="fr-FR" dirty="0" smtClean="0"/>
              <a:t>d'étape</a:t>
            </a:r>
          </a:p>
          <a:p>
            <a:pPr marL="577533" lvl="1" indent="-274320" eaLnBrk="1" fontAlgn="auto" hangingPunct="1">
              <a:spcAft>
                <a:spcPts val="0"/>
              </a:spcAft>
              <a:defRPr/>
            </a:pPr>
            <a:r>
              <a:rPr lang="fr-FR" dirty="0" smtClean="0"/>
              <a:t>Dans le cadre du Droit International des Droits de l’Homme </a:t>
            </a:r>
          </a:p>
          <a:p>
            <a:pPr marL="577533" lvl="1" indent="-274320" eaLnBrk="1" fontAlgn="auto" hangingPunct="1">
              <a:spcAft>
                <a:spcPts val="0"/>
              </a:spcAft>
              <a:defRPr/>
            </a:pPr>
            <a:r>
              <a:rPr lang="fr-FR" dirty="0" smtClean="0"/>
              <a:t>Processus décisionnels internes </a:t>
            </a:r>
            <a:r>
              <a:rPr lang="fr-FR" dirty="0"/>
              <a:t>et </a:t>
            </a:r>
            <a:r>
              <a:rPr lang="fr-FR" dirty="0" smtClean="0"/>
              <a:t> </a:t>
            </a:r>
            <a:r>
              <a:rPr lang="fr-FR" dirty="0"/>
              <a:t>institutions des peuples </a:t>
            </a:r>
            <a:r>
              <a:rPr lang="fr-FR" dirty="0" smtClean="0"/>
              <a:t>autochtones</a:t>
            </a:r>
          </a:p>
          <a:p>
            <a:pPr marL="577533" lvl="1" indent="-274320" eaLnBrk="1" fontAlgn="auto" hangingPunct="1">
              <a:spcAft>
                <a:spcPts val="0"/>
              </a:spcAft>
              <a:defRPr/>
            </a:pPr>
            <a:r>
              <a:rPr lang="fr-FR" dirty="0"/>
              <a:t>Participation </a:t>
            </a:r>
            <a:r>
              <a:rPr lang="fr-FR" dirty="0" smtClean="0"/>
              <a:t>aux </a:t>
            </a:r>
            <a:r>
              <a:rPr lang="fr-FR" dirty="0"/>
              <a:t>mécanismes de </a:t>
            </a:r>
            <a:r>
              <a:rPr lang="fr-FR" dirty="0" smtClean="0"/>
              <a:t>prise de décision liés aux </a:t>
            </a:r>
            <a:r>
              <a:rPr lang="fr-FR" dirty="0"/>
              <a:t>institutions étatiques et non étatiques et </a:t>
            </a:r>
            <a:r>
              <a:rPr lang="fr-FR" dirty="0" smtClean="0"/>
              <a:t>aux </a:t>
            </a:r>
            <a:r>
              <a:rPr lang="fr-FR" dirty="0"/>
              <a:t>processus affectant les peuples </a:t>
            </a:r>
            <a:r>
              <a:rPr lang="fr-FR" dirty="0" smtClean="0"/>
              <a:t>autochtones</a:t>
            </a:r>
          </a:p>
          <a:p>
            <a:pPr marL="577533" lvl="1" indent="-274320" eaLnBrk="1" fontAlgn="auto" hangingPunct="1">
              <a:spcAft>
                <a:spcPts val="0"/>
              </a:spcAft>
              <a:defRPr/>
            </a:pPr>
            <a:r>
              <a:rPr lang="fr-CH" dirty="0" smtClean="0"/>
              <a:t>Rapport Final de l’</a:t>
            </a:r>
            <a:r>
              <a:rPr lang="fr-CH" dirty="0"/>
              <a:t>é</a:t>
            </a:r>
            <a:r>
              <a:rPr lang="fr-CH" dirty="0" smtClean="0"/>
              <a:t>tude </a:t>
            </a:r>
          </a:p>
          <a:p>
            <a:pPr lvl="1" indent="-274320" eaLnBrk="1" fontAlgn="auto" hangingPunct="1">
              <a:spcAft>
                <a:spcPts val="0"/>
              </a:spcAft>
              <a:defRPr/>
            </a:pPr>
            <a:r>
              <a:rPr lang="fr-FR" dirty="0" smtClean="0"/>
              <a:t>Définition </a:t>
            </a:r>
            <a:r>
              <a:rPr lang="fr-FR" dirty="0"/>
              <a:t>d</a:t>
            </a:r>
            <a:r>
              <a:rPr lang="fr-FR" dirty="0" smtClean="0"/>
              <a:t>es </a:t>
            </a:r>
            <a:r>
              <a:rPr lang="fr-FR" dirty="0"/>
              <a:t>bonnes </a:t>
            </a:r>
            <a:r>
              <a:rPr lang="fr-FR" dirty="0" smtClean="0"/>
              <a:t>pratiques</a:t>
            </a:r>
          </a:p>
          <a:p>
            <a:pPr lvl="1" indent="-274320" eaLnBrk="1" fontAlgn="auto" hangingPunct="1">
              <a:spcAft>
                <a:spcPts val="0"/>
              </a:spcAft>
              <a:defRPr/>
            </a:pPr>
            <a:r>
              <a:rPr lang="fr-FR" dirty="0"/>
              <a:t>Les bonnes pratiques en relation avec les processus </a:t>
            </a:r>
            <a:r>
              <a:rPr lang="fr-FR" dirty="0" smtClean="0"/>
              <a:t>décisionnels </a:t>
            </a:r>
            <a:r>
              <a:rPr lang="fr-FR" dirty="0"/>
              <a:t>internes</a:t>
            </a:r>
            <a:r>
              <a:rPr lang="fr-FR" dirty="0" smtClean="0"/>
              <a:t> </a:t>
            </a:r>
            <a:r>
              <a:rPr lang="fr-FR" dirty="0"/>
              <a:t>et les institutions </a:t>
            </a:r>
            <a:r>
              <a:rPr lang="fr-FR" dirty="0" smtClean="0"/>
              <a:t>des peuples </a:t>
            </a:r>
            <a:r>
              <a:rPr lang="fr-FR" dirty="0"/>
              <a:t>autochtones </a:t>
            </a:r>
            <a:endParaRPr lang="fr-FR" dirty="0" smtClean="0"/>
          </a:p>
          <a:p>
            <a:pPr lvl="1" indent="-274320" eaLnBrk="1" fontAlgn="auto" hangingPunct="1">
              <a:spcAft>
                <a:spcPts val="0"/>
              </a:spcAft>
              <a:defRPr/>
            </a:pPr>
            <a:r>
              <a:rPr lang="fr-FR" dirty="0"/>
              <a:t>Les bonnes pratiques en relation avec </a:t>
            </a:r>
            <a:r>
              <a:rPr lang="fr-FR" dirty="0" smtClean="0"/>
              <a:t>les </a:t>
            </a:r>
            <a:r>
              <a:rPr lang="fr-FR" dirty="0"/>
              <a:t>mécanismes de décision liés à l'Etat et </a:t>
            </a:r>
            <a:r>
              <a:rPr lang="fr-FR" dirty="0" smtClean="0"/>
              <a:t>aux </a:t>
            </a:r>
            <a:r>
              <a:rPr lang="fr-FR" dirty="0"/>
              <a:t>organisations non-étatiques </a:t>
            </a:r>
            <a:r>
              <a:rPr lang="fr-FR" dirty="0" smtClean="0"/>
              <a:t>et </a:t>
            </a:r>
            <a:r>
              <a:rPr lang="fr-FR" dirty="0"/>
              <a:t>les processus affectant les peuples </a:t>
            </a:r>
            <a:r>
              <a:rPr lang="fr-FR" dirty="0" smtClean="0"/>
              <a:t>autochtones</a:t>
            </a:r>
          </a:p>
          <a:p>
            <a:pPr lvl="1" indent="-274320" eaLnBrk="1" fontAlgn="auto" hangingPunct="1">
              <a:spcAft>
                <a:spcPts val="0"/>
              </a:spcAft>
              <a:defRPr/>
            </a:pPr>
            <a:r>
              <a:rPr lang="fr-FR" dirty="0"/>
              <a:t>Conseils n ° 2 sur les peuples autochtones et le droit de participer à la prise de décision</a:t>
            </a:r>
            <a:endParaRPr lang="fr-CH" dirty="0" smtClean="0"/>
          </a:p>
          <a:p>
            <a:pPr lvl="1" indent="-274320" eaLnBrk="1" fontAlgn="auto" hangingPunct="1">
              <a:spcAft>
                <a:spcPts val="0"/>
              </a:spcAft>
              <a:defRPr/>
            </a:pPr>
            <a:endParaRPr lang="en-GB" dirty="0"/>
          </a:p>
        </p:txBody>
      </p:sp>
      <p:sp>
        <p:nvSpPr>
          <p:cNvPr id="39939" name="Title 2"/>
          <p:cNvSpPr>
            <a:spLocks noGrp="1"/>
          </p:cNvSpPr>
          <p:nvPr>
            <p:ph type="title"/>
          </p:nvPr>
        </p:nvSpPr>
        <p:spPr/>
        <p:txBody>
          <a:bodyPr/>
          <a:lstStyle/>
          <a:p>
            <a:pPr eaLnBrk="1" hangingPunct="1"/>
            <a:r>
              <a:rPr lang="fr-CH" dirty="0" smtClean="0"/>
              <a:t>Etude sur la Participation</a:t>
            </a:r>
            <a:endParaRPr lang="en-GB" dirty="0" smtClean="0"/>
          </a:p>
        </p:txBody>
      </p:sp>
    </p:spTree>
    <p:extLst>
      <p:ext uri="{BB962C8B-B14F-4D97-AF65-F5344CB8AC3E}">
        <p14:creationId xmlns:p14="http://schemas.microsoft.com/office/powerpoint/2010/main" val="3024605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3141663"/>
            <a:ext cx="8713788" cy="3455987"/>
          </a:xfrm>
        </p:spPr>
        <p:txBody>
          <a:bodyPr rtlCol="0">
            <a:normAutofit/>
          </a:bodyPr>
          <a:lstStyle/>
          <a:p>
            <a:pPr marL="274320" indent="-274320" eaLnBrk="1" fontAlgn="auto" hangingPunct="1">
              <a:spcAft>
                <a:spcPts val="0"/>
              </a:spcAft>
              <a:defRPr/>
            </a:pPr>
            <a:r>
              <a:rPr lang="fr-FR" dirty="0"/>
              <a:t>Le principe de la participation à la prise de décision a un lien clair avec le droit des peuples autochtones à l'autodétermination, y compris le droit à l'autonomie ou l'</a:t>
            </a:r>
            <a:r>
              <a:rPr lang="fr-FR" dirty="0" err="1"/>
              <a:t>auto-gouvernement</a:t>
            </a:r>
            <a:r>
              <a:rPr lang="fr-FR" dirty="0"/>
              <a:t>, et </a:t>
            </a:r>
            <a:r>
              <a:rPr lang="fr-FR" dirty="0" smtClean="0"/>
              <a:t>avec l'obligation </a:t>
            </a:r>
            <a:r>
              <a:rPr lang="fr-FR" dirty="0"/>
              <a:t>de l'État de consulter les peuples autochtones </a:t>
            </a:r>
            <a:r>
              <a:rPr lang="fr-FR" dirty="0" smtClean="0"/>
              <a:t>sur </a:t>
            </a:r>
            <a:r>
              <a:rPr lang="fr-FR" dirty="0"/>
              <a:t>les questions qui peuvent les affecter, sur la base </a:t>
            </a:r>
            <a:r>
              <a:rPr lang="fr-FR" dirty="0" smtClean="0"/>
              <a:t>du </a:t>
            </a:r>
            <a:r>
              <a:rPr lang="fr-FR" dirty="0"/>
              <a:t>principe du consentement libre, préalable et éclairé.</a:t>
            </a:r>
            <a:endParaRPr lang="en-GB" dirty="0"/>
          </a:p>
        </p:txBody>
      </p:sp>
      <p:sp>
        <p:nvSpPr>
          <p:cNvPr id="40963" name="Title 2"/>
          <p:cNvSpPr>
            <a:spLocks noGrp="1"/>
          </p:cNvSpPr>
          <p:nvPr>
            <p:ph type="title"/>
          </p:nvPr>
        </p:nvSpPr>
        <p:spPr/>
        <p:txBody>
          <a:bodyPr/>
          <a:lstStyle/>
          <a:p>
            <a:pPr eaLnBrk="1" hangingPunct="1"/>
            <a:r>
              <a:rPr lang="fr-CH" sz="3200" dirty="0" smtClean="0"/>
              <a:t>Etude sur la Participation: </a:t>
            </a:r>
            <a:r>
              <a:rPr lang="fr-FR" sz="3200" dirty="0"/>
              <a:t>R</a:t>
            </a:r>
            <a:r>
              <a:rPr lang="fr-FR" sz="3200" dirty="0" smtClean="0">
                <a:effectLst/>
              </a:rPr>
              <a:t>apport d'étape</a:t>
            </a:r>
            <a:endParaRPr lang="en-GB" sz="3200" dirty="0" smtClean="0"/>
          </a:p>
        </p:txBody>
      </p:sp>
    </p:spTree>
    <p:extLst>
      <p:ext uri="{BB962C8B-B14F-4D97-AF65-F5344CB8AC3E}">
        <p14:creationId xmlns:p14="http://schemas.microsoft.com/office/powerpoint/2010/main" val="919683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323850" y="1989138"/>
            <a:ext cx="8569325" cy="4464050"/>
          </a:xfrm>
        </p:spPr>
        <p:txBody>
          <a:bodyPr/>
          <a:lstStyle/>
          <a:p>
            <a:pPr eaLnBrk="1" hangingPunct="1"/>
            <a:r>
              <a:rPr lang="fr-FR" dirty="0" smtClean="0">
                <a:effectLst/>
              </a:rPr>
              <a:t>L'examen du cadre des droits </a:t>
            </a:r>
            <a:r>
              <a:rPr lang="fr-FR" dirty="0" smtClean="0"/>
              <a:t>de l’Homme</a:t>
            </a:r>
            <a:r>
              <a:rPr lang="fr-FR" dirty="0" smtClean="0">
                <a:effectLst/>
              </a:rPr>
              <a:t> sur le droit de participer à la prise de décision en général et spécifiquement en relation avec les peuples autochtones, y compris en vertu des traités des droits </a:t>
            </a:r>
            <a:r>
              <a:rPr lang="fr-FR" dirty="0" smtClean="0"/>
              <a:t>de l’homme</a:t>
            </a:r>
            <a:r>
              <a:rPr lang="fr-FR" dirty="0" smtClean="0">
                <a:effectLst/>
              </a:rPr>
              <a:t>,</a:t>
            </a:r>
            <a:r>
              <a:rPr lang="fr-CH" dirty="0" smtClean="0"/>
              <a:t> Convention No 169 de l’ OIT </a:t>
            </a:r>
            <a:r>
              <a:rPr lang="fr-FR" dirty="0"/>
              <a:t>concernant les peuples indigènes et </a:t>
            </a:r>
            <a:r>
              <a:rPr lang="fr-FR" dirty="0" smtClean="0"/>
              <a:t>tribaux</a:t>
            </a:r>
            <a:r>
              <a:rPr lang="fr-CH" dirty="0" smtClean="0"/>
              <a:t>, la </a:t>
            </a:r>
            <a:r>
              <a:rPr lang="fr-FR" dirty="0" smtClean="0"/>
              <a:t>Déclaration sur les droits des peuples autochtones,  des </a:t>
            </a:r>
            <a:r>
              <a:rPr lang="fr-FR" dirty="0" smtClean="0">
                <a:effectLst/>
              </a:rPr>
              <a:t>instruments régionaux et de la jurisprudence </a:t>
            </a:r>
            <a:r>
              <a:rPr lang="fr-CH" dirty="0" smtClean="0"/>
              <a:t>(ex. les systèmes Interaméricain et Africain des droits de l’homme)</a:t>
            </a:r>
          </a:p>
          <a:p>
            <a:pPr eaLnBrk="1" hangingPunct="1"/>
            <a:r>
              <a:rPr lang="fr-FR" dirty="0"/>
              <a:t>C</a:t>
            </a:r>
            <a:r>
              <a:rPr lang="fr-FR" dirty="0" smtClean="0">
                <a:effectLst/>
              </a:rPr>
              <a:t>e droit a des dimensions collectives et individuelles</a:t>
            </a:r>
          </a:p>
          <a:p>
            <a:pPr eaLnBrk="1" hangingPunct="1"/>
            <a:r>
              <a:rPr lang="fr-FR" dirty="0" smtClean="0">
                <a:effectLst/>
              </a:rPr>
              <a:t>Exigence de la consultation et, dans certains cas, </a:t>
            </a:r>
            <a:r>
              <a:rPr lang="fr-FR" dirty="0" smtClean="0"/>
              <a:t>du</a:t>
            </a:r>
            <a:r>
              <a:rPr lang="fr-FR" dirty="0" smtClean="0">
                <a:effectLst/>
              </a:rPr>
              <a:t> consentement des peuples autochtones en vertu des normes internationales </a:t>
            </a:r>
            <a:endParaRPr lang="fr-CH" dirty="0" smtClean="0"/>
          </a:p>
          <a:p>
            <a:pPr eaLnBrk="1" hangingPunct="1"/>
            <a:endParaRPr lang="fr-CH" dirty="0" smtClean="0"/>
          </a:p>
          <a:p>
            <a:pPr eaLnBrk="1" hangingPunct="1"/>
            <a:endParaRPr lang="en-GB" dirty="0" smtClean="0"/>
          </a:p>
        </p:txBody>
      </p:sp>
      <p:sp>
        <p:nvSpPr>
          <p:cNvPr id="41987" name="Title 2"/>
          <p:cNvSpPr>
            <a:spLocks noGrp="1"/>
          </p:cNvSpPr>
          <p:nvPr>
            <p:ph type="title"/>
          </p:nvPr>
        </p:nvSpPr>
        <p:spPr/>
        <p:txBody>
          <a:bodyPr/>
          <a:lstStyle/>
          <a:p>
            <a:pPr eaLnBrk="1" hangingPunct="1"/>
            <a:r>
              <a:rPr lang="fr-CH" sz="3200" dirty="0" smtClean="0"/>
              <a:t>Etude sur la Participation: </a:t>
            </a:r>
            <a:r>
              <a:rPr lang="fr-FR" sz="3200" dirty="0" smtClean="0"/>
              <a:t>R</a:t>
            </a:r>
            <a:r>
              <a:rPr lang="fr-FR" sz="3200" dirty="0" smtClean="0">
                <a:effectLst/>
              </a:rPr>
              <a:t>apport d'étape</a:t>
            </a:r>
            <a:endParaRPr lang="en-GB" sz="3200" dirty="0" smtClean="0"/>
          </a:p>
        </p:txBody>
      </p:sp>
    </p:spTree>
    <p:extLst>
      <p:ext uri="{BB962C8B-B14F-4D97-AF65-F5344CB8AC3E}">
        <p14:creationId xmlns:p14="http://schemas.microsoft.com/office/powerpoint/2010/main" val="4178556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755576" y="1988840"/>
            <a:ext cx="7408862" cy="3451225"/>
          </a:xfrm>
        </p:spPr>
        <p:txBody>
          <a:bodyPr/>
          <a:lstStyle/>
          <a:p>
            <a:pPr eaLnBrk="1" hangingPunct="1"/>
            <a:r>
              <a:rPr lang="fr-FR" dirty="0" smtClean="0">
                <a:effectLst/>
              </a:rPr>
              <a:t>Les peuples autochtones ont le droit de prendre leurs propres décisions de façon indépendante, à travers laquelle ils déterminent leur propre statut politique et poursuivent leur développement économique, social et culturel</a:t>
            </a:r>
          </a:p>
          <a:p>
            <a:pPr eaLnBrk="1" hangingPunct="1"/>
            <a:r>
              <a:rPr lang="fr-FR" dirty="0" smtClean="0">
                <a:effectLst/>
              </a:rPr>
              <a:t>L'autodétermination signifie que les institutions de prise de décision doivent être conçues pour permettre aux peuples autochtones de prendre des décisions liées à leurs affaires intérieures et locales, et de participer collectivement aux processus décisionnels externes en conformité avec les normes des droits de l’homme.</a:t>
            </a:r>
            <a:endParaRPr lang="en-GB" dirty="0" smtClean="0"/>
          </a:p>
        </p:txBody>
      </p:sp>
      <p:sp>
        <p:nvSpPr>
          <p:cNvPr id="43011" name="Title 2"/>
          <p:cNvSpPr>
            <a:spLocks noGrp="1"/>
          </p:cNvSpPr>
          <p:nvPr>
            <p:ph type="title"/>
          </p:nvPr>
        </p:nvSpPr>
        <p:spPr/>
        <p:txBody>
          <a:bodyPr/>
          <a:lstStyle/>
          <a:p>
            <a:pPr eaLnBrk="1" hangingPunct="1"/>
            <a:r>
              <a:rPr lang="fr-CH" sz="3200" dirty="0" smtClean="0"/>
              <a:t>Etude sur la Participation: </a:t>
            </a:r>
            <a:r>
              <a:rPr lang="fr-FR" sz="3200" dirty="0" smtClean="0"/>
              <a:t>R</a:t>
            </a:r>
            <a:r>
              <a:rPr lang="fr-FR" sz="3200" dirty="0" smtClean="0">
                <a:effectLst/>
              </a:rPr>
              <a:t>apport d'étape</a:t>
            </a:r>
            <a:endParaRPr lang="en-GB" sz="3200" dirty="0" smtClean="0"/>
          </a:p>
        </p:txBody>
      </p:sp>
    </p:spTree>
    <p:extLst>
      <p:ext uri="{BB962C8B-B14F-4D97-AF65-F5344CB8AC3E}">
        <p14:creationId xmlns:p14="http://schemas.microsoft.com/office/powerpoint/2010/main" val="897763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323528" y="2276872"/>
            <a:ext cx="8640763" cy="3922712"/>
          </a:xfrm>
        </p:spPr>
        <p:txBody>
          <a:bodyPr/>
          <a:lstStyle/>
          <a:p>
            <a:pPr eaLnBrk="1" hangingPunct="1"/>
            <a:r>
              <a:rPr lang="fr-FR" dirty="0" smtClean="0">
                <a:effectLst/>
              </a:rPr>
              <a:t>Le consentement libre, préalable et éclairé:</a:t>
            </a:r>
          </a:p>
          <a:p>
            <a:pPr lvl="1" eaLnBrk="1" hangingPunct="1"/>
            <a:r>
              <a:rPr lang="fr-FR" dirty="0" smtClean="0">
                <a:effectLst/>
              </a:rPr>
              <a:t>La jurisprudence constante des traités des droits de l'homme et des organes conventionnels a été citée</a:t>
            </a:r>
          </a:p>
          <a:p>
            <a:pPr lvl="1" eaLnBrk="1" hangingPunct="1"/>
            <a:r>
              <a:rPr lang="fr-FR" dirty="0" smtClean="0"/>
              <a:t>P</a:t>
            </a:r>
            <a:r>
              <a:rPr lang="fr-FR" dirty="0" smtClean="0">
                <a:effectLst/>
              </a:rPr>
              <a:t>rocessus de décision </a:t>
            </a:r>
            <a:r>
              <a:rPr lang="fr-FR" dirty="0" smtClean="0"/>
              <a:t>i</a:t>
            </a:r>
            <a:r>
              <a:rPr lang="fr-FR" dirty="0" smtClean="0">
                <a:effectLst/>
              </a:rPr>
              <a:t>nternes des peuples autochtones </a:t>
            </a:r>
            <a:r>
              <a:rPr lang="fr-CH" dirty="0" smtClean="0"/>
              <a:t>:</a:t>
            </a:r>
          </a:p>
          <a:p>
            <a:pPr lvl="1" eaLnBrk="1" hangingPunct="1"/>
            <a:r>
              <a:rPr lang="fr-FR" dirty="0" smtClean="0">
                <a:effectLst/>
              </a:rPr>
              <a:t>Guidés par les systèmes juridiques autochtones traditionnels</a:t>
            </a:r>
          </a:p>
          <a:p>
            <a:pPr lvl="1" eaLnBrk="1" hangingPunct="1"/>
            <a:r>
              <a:rPr lang="fr-FR" dirty="0" smtClean="0">
                <a:effectLst/>
              </a:rPr>
              <a:t>Peut inclure l'arbitrage et le règlement des différends de procédures</a:t>
            </a:r>
          </a:p>
          <a:p>
            <a:pPr lvl="1" eaLnBrk="1" hangingPunct="1"/>
            <a:r>
              <a:rPr lang="fr-FR" dirty="0" smtClean="0">
                <a:effectLst/>
              </a:rPr>
              <a:t>Pressions de l'influence des structures contemporaines de prise de décision</a:t>
            </a:r>
          </a:p>
          <a:p>
            <a:pPr lvl="1" eaLnBrk="1" hangingPunct="1"/>
            <a:r>
              <a:rPr lang="fr-FR" dirty="0" smtClean="0">
                <a:effectLst/>
              </a:rPr>
              <a:t>Les détails concernant les parlements et les organisations autochtones, les systèmes juridiques autochtones, le rôle des femmes dans la prise de décision </a:t>
            </a:r>
            <a:endParaRPr lang="en-GB" dirty="0" smtClean="0"/>
          </a:p>
        </p:txBody>
      </p:sp>
      <p:sp>
        <p:nvSpPr>
          <p:cNvPr id="44035" name="Title 2"/>
          <p:cNvSpPr>
            <a:spLocks noGrp="1"/>
          </p:cNvSpPr>
          <p:nvPr>
            <p:ph type="title"/>
          </p:nvPr>
        </p:nvSpPr>
        <p:spPr/>
        <p:txBody>
          <a:bodyPr/>
          <a:lstStyle/>
          <a:p>
            <a:pPr eaLnBrk="1" hangingPunct="1"/>
            <a:r>
              <a:rPr lang="fr-CH" sz="3200" dirty="0" smtClean="0"/>
              <a:t>Etude sur la Participation: </a:t>
            </a:r>
            <a:r>
              <a:rPr lang="fr-FR" sz="3200" dirty="0" smtClean="0"/>
              <a:t>R</a:t>
            </a:r>
            <a:r>
              <a:rPr lang="fr-FR" sz="3200" dirty="0" smtClean="0">
                <a:effectLst/>
              </a:rPr>
              <a:t>apport d'étape</a:t>
            </a:r>
            <a:endParaRPr lang="en-GB" sz="3200" dirty="0" smtClean="0"/>
          </a:p>
        </p:txBody>
      </p:sp>
    </p:spTree>
    <p:extLst>
      <p:ext uri="{BB962C8B-B14F-4D97-AF65-F5344CB8AC3E}">
        <p14:creationId xmlns:p14="http://schemas.microsoft.com/office/powerpoint/2010/main" val="1248043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250825" y="2276475"/>
            <a:ext cx="8713788" cy="4321175"/>
          </a:xfrm>
        </p:spPr>
        <p:txBody>
          <a:bodyPr/>
          <a:lstStyle/>
          <a:p>
            <a:pPr eaLnBrk="1" hangingPunct="1"/>
            <a:r>
              <a:rPr lang="fr-FR" dirty="0" smtClean="0">
                <a:effectLst/>
              </a:rPr>
              <a:t>Transformation et défis de la gouvernance autochtone</a:t>
            </a:r>
          </a:p>
          <a:p>
            <a:pPr lvl="1" eaLnBrk="1" hangingPunct="1"/>
            <a:r>
              <a:rPr lang="fr-FR" dirty="0"/>
              <a:t>A</a:t>
            </a:r>
            <a:r>
              <a:rPr lang="fr-FR" dirty="0" smtClean="0">
                <a:effectLst/>
              </a:rPr>
              <a:t>daptation forcée de des prises de décision traditionnelles</a:t>
            </a:r>
          </a:p>
          <a:p>
            <a:pPr lvl="1" eaLnBrk="1" hangingPunct="1"/>
            <a:r>
              <a:rPr lang="fr-FR" dirty="0"/>
              <a:t>M</a:t>
            </a:r>
            <a:r>
              <a:rPr lang="fr-FR" dirty="0" smtClean="0">
                <a:effectLst/>
              </a:rPr>
              <a:t>anque d'intégration des femmes autochtones dans la prise de décision dans certaines communautés</a:t>
            </a:r>
          </a:p>
          <a:p>
            <a:pPr eaLnBrk="1" hangingPunct="1"/>
            <a:r>
              <a:rPr lang="fr-FR" dirty="0" smtClean="0">
                <a:effectLst/>
              </a:rPr>
              <a:t>Participation </a:t>
            </a:r>
            <a:r>
              <a:rPr lang="fr-FR" dirty="0"/>
              <a:t> </a:t>
            </a:r>
            <a:r>
              <a:rPr lang="fr-FR" dirty="0" smtClean="0"/>
              <a:t>dans les </a:t>
            </a:r>
            <a:r>
              <a:rPr lang="fr-FR" dirty="0"/>
              <a:t>p</a:t>
            </a:r>
            <a:r>
              <a:rPr lang="fr-FR" dirty="0" smtClean="0">
                <a:effectLst/>
              </a:rPr>
              <a:t>rocessus décisionnels</a:t>
            </a:r>
            <a:r>
              <a:rPr lang="fr-FR" dirty="0" smtClean="0"/>
              <a:t> </a:t>
            </a:r>
            <a:r>
              <a:rPr lang="fr-FR" dirty="0" smtClean="0">
                <a:effectLst/>
              </a:rPr>
              <a:t>«externes»</a:t>
            </a:r>
          </a:p>
          <a:p>
            <a:pPr lvl="1" eaLnBrk="1" hangingPunct="1"/>
            <a:r>
              <a:rPr lang="fr-FR" dirty="0" smtClean="0">
                <a:effectLst/>
              </a:rPr>
              <a:t>Parfois, les peuples autochtones sont en minorité, la majorité peut les mettre en minorité </a:t>
            </a:r>
            <a:r>
              <a:rPr lang="fr-FR" dirty="0" smtClean="0"/>
              <a:t>lors des</a:t>
            </a:r>
            <a:r>
              <a:rPr lang="fr-FR" dirty="0" smtClean="0">
                <a:effectLst/>
              </a:rPr>
              <a:t> élections </a:t>
            </a:r>
          </a:p>
          <a:p>
            <a:pPr lvl="1" eaLnBrk="1" hangingPunct="1"/>
            <a:r>
              <a:rPr lang="fr-FR" dirty="0" smtClean="0">
                <a:effectLst/>
              </a:rPr>
              <a:t>Parfois, des mesures spéciales garantissent des sièges dans les parlements pour les peuples indigènes, parfois non</a:t>
            </a:r>
          </a:p>
          <a:p>
            <a:pPr lvl="1" eaLnBrk="1" hangingPunct="1"/>
            <a:r>
              <a:rPr lang="fr-FR" dirty="0" smtClean="0">
                <a:effectLst/>
              </a:rPr>
              <a:t>Les régions autonomes sont parfois </a:t>
            </a:r>
            <a:r>
              <a:rPr lang="fr-FR" dirty="0" smtClean="0"/>
              <a:t>r</a:t>
            </a:r>
            <a:r>
              <a:rPr lang="fr-FR" dirty="0" smtClean="0">
                <a:effectLst/>
              </a:rPr>
              <a:t>econnues</a:t>
            </a:r>
            <a:endParaRPr lang="en-GB" dirty="0" smtClean="0"/>
          </a:p>
        </p:txBody>
      </p:sp>
      <p:sp>
        <p:nvSpPr>
          <p:cNvPr id="45059" name="Title 2"/>
          <p:cNvSpPr>
            <a:spLocks noGrp="1"/>
          </p:cNvSpPr>
          <p:nvPr>
            <p:ph type="title"/>
          </p:nvPr>
        </p:nvSpPr>
        <p:spPr/>
        <p:txBody>
          <a:bodyPr/>
          <a:lstStyle/>
          <a:p>
            <a:pPr eaLnBrk="1" hangingPunct="1"/>
            <a:r>
              <a:rPr lang="fr-CH" sz="3200" dirty="0" smtClean="0"/>
              <a:t>Etude sur la Participation: </a:t>
            </a:r>
            <a:r>
              <a:rPr lang="fr-FR" sz="3200" dirty="0" smtClean="0"/>
              <a:t>R</a:t>
            </a:r>
            <a:r>
              <a:rPr lang="fr-FR" sz="3200" dirty="0" smtClean="0">
                <a:effectLst/>
              </a:rPr>
              <a:t>apport d'étape</a:t>
            </a:r>
            <a:endParaRPr lang="en-GB" sz="3200" dirty="0" smtClean="0"/>
          </a:p>
        </p:txBody>
      </p:sp>
    </p:spTree>
    <p:extLst>
      <p:ext uri="{BB962C8B-B14F-4D97-AF65-F5344CB8AC3E}">
        <p14:creationId xmlns:p14="http://schemas.microsoft.com/office/powerpoint/2010/main" val="1479438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pPr eaLnBrk="1" hangingPunct="1"/>
            <a:r>
              <a:rPr lang="fr-FR" dirty="0" smtClean="0">
                <a:effectLst/>
              </a:rPr>
              <a:t>Approche pour des bonnes pratiques</a:t>
            </a:r>
          </a:p>
          <a:p>
            <a:pPr lvl="1" eaLnBrk="1" hangingPunct="1"/>
            <a:r>
              <a:rPr lang="fr-FR" dirty="0" smtClean="0">
                <a:effectLst/>
              </a:rPr>
              <a:t>Basée sur la Déclaration sur les droits des peuples autochtones</a:t>
            </a:r>
          </a:p>
          <a:p>
            <a:pPr lvl="1" eaLnBrk="1" hangingPunct="1"/>
            <a:r>
              <a:rPr lang="fr-FR" dirty="0" smtClean="0">
                <a:effectLst/>
              </a:rPr>
              <a:t>Difficile de définir la «bonne» pratique </a:t>
            </a:r>
          </a:p>
          <a:p>
            <a:pPr lvl="1" eaLnBrk="1" hangingPunct="1"/>
            <a:r>
              <a:rPr lang="fr-FR" dirty="0" smtClean="0">
                <a:effectLst/>
              </a:rPr>
              <a:t>Le Mécanisme d'experts ne vérifie pas que toutes les pratiques sont objectivement bonnes à tous égards. Il indique seulement que certains éléments de certaines pratiques semblent avoir des aspects positifs fondés sur ses recherches et des mémoires reçus. </a:t>
            </a:r>
            <a:endParaRPr lang="en-GB" dirty="0" smtClean="0"/>
          </a:p>
        </p:txBody>
      </p:sp>
      <p:sp>
        <p:nvSpPr>
          <p:cNvPr id="46083" name="Title 2"/>
          <p:cNvSpPr>
            <a:spLocks noGrp="1"/>
          </p:cNvSpPr>
          <p:nvPr>
            <p:ph type="title"/>
          </p:nvPr>
        </p:nvSpPr>
        <p:spPr/>
        <p:txBody>
          <a:bodyPr/>
          <a:lstStyle/>
          <a:p>
            <a:pPr eaLnBrk="1" hangingPunct="1"/>
            <a:r>
              <a:rPr lang="fr-CH" sz="3200" dirty="0" smtClean="0"/>
              <a:t>Etude sur la Participation: Etude Finale</a:t>
            </a:r>
            <a:endParaRPr lang="en-GB" sz="3200" dirty="0" smtClean="0"/>
          </a:p>
        </p:txBody>
      </p:sp>
    </p:spTree>
    <p:extLst>
      <p:ext uri="{BB962C8B-B14F-4D97-AF65-F5344CB8AC3E}">
        <p14:creationId xmlns:p14="http://schemas.microsoft.com/office/powerpoint/2010/main" val="469921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827584" y="1772816"/>
            <a:ext cx="7408862" cy="3776663"/>
          </a:xfrm>
        </p:spPr>
        <p:txBody>
          <a:bodyPr/>
          <a:lstStyle/>
          <a:p>
            <a:pPr eaLnBrk="1" hangingPunct="1"/>
            <a:r>
              <a:rPr lang="fr-FR" dirty="0" smtClean="0">
                <a:effectLst/>
              </a:rPr>
              <a:t>Prise de décision interne: les bonnes pratiques</a:t>
            </a:r>
          </a:p>
          <a:p>
            <a:pPr lvl="1" eaLnBrk="1" hangingPunct="1"/>
            <a:r>
              <a:rPr lang="fr-FR" dirty="0" smtClean="0">
                <a:effectLst/>
              </a:rPr>
              <a:t>Généralement, la prise de décision interne facilite la participation des peuples autochtones et des individus dans les affaires publiques </a:t>
            </a:r>
            <a:r>
              <a:rPr lang="fr-FR" dirty="0" smtClean="0"/>
              <a:t>de façon </a:t>
            </a:r>
            <a:r>
              <a:rPr lang="fr-FR" dirty="0" smtClean="0">
                <a:effectLst/>
              </a:rPr>
              <a:t>philosophiquement et culturellement compatible avec la compréhension des peuples autochtones de la gouvernance</a:t>
            </a:r>
          </a:p>
          <a:p>
            <a:pPr lvl="1" eaLnBrk="1" hangingPunct="1"/>
            <a:r>
              <a:rPr lang="fr-CH" dirty="0" smtClean="0"/>
              <a:t>Ces processus comprennent la </a:t>
            </a:r>
            <a:r>
              <a:rPr lang="fr-CH" dirty="0" err="1" smtClean="0"/>
              <a:t>Comarca</a:t>
            </a:r>
            <a:r>
              <a:rPr lang="fr-CH" dirty="0" smtClean="0"/>
              <a:t> </a:t>
            </a:r>
            <a:r>
              <a:rPr lang="fr-CH" dirty="0" err="1" smtClean="0"/>
              <a:t>Kuna</a:t>
            </a:r>
            <a:r>
              <a:rPr lang="fr-CH" dirty="0" smtClean="0"/>
              <a:t> Yala,  les nations</a:t>
            </a:r>
            <a:r>
              <a:rPr lang="fr-FR" dirty="0" smtClean="0">
                <a:effectLst/>
              </a:rPr>
              <a:t> amérindiennes</a:t>
            </a:r>
            <a:r>
              <a:rPr lang="fr-CH" dirty="0" smtClean="0"/>
              <a:t> aux Etats-Unis, les parlements </a:t>
            </a:r>
            <a:r>
              <a:rPr lang="fr-CH" dirty="0" err="1" smtClean="0"/>
              <a:t>Saami</a:t>
            </a:r>
            <a:r>
              <a:rPr lang="fr-CH" dirty="0" smtClean="0"/>
              <a:t>, des </a:t>
            </a:r>
            <a:r>
              <a:rPr lang="fr-FR" dirty="0" smtClean="0">
                <a:effectLst/>
              </a:rPr>
              <a:t>organes consultatifs autochtones </a:t>
            </a:r>
            <a:r>
              <a:rPr lang="fr-FR" dirty="0" smtClean="0"/>
              <a:t>des</a:t>
            </a:r>
            <a:r>
              <a:rPr lang="fr-FR" dirty="0" smtClean="0">
                <a:effectLst/>
              </a:rPr>
              <a:t> </a:t>
            </a:r>
            <a:r>
              <a:rPr lang="fr-CH" dirty="0" smtClean="0"/>
              <a:t>Philippines, le </a:t>
            </a:r>
            <a:r>
              <a:rPr lang="fr-FR" dirty="0" smtClean="0">
                <a:effectLst/>
              </a:rPr>
              <a:t>Sénat coutumier en </a:t>
            </a:r>
            <a:r>
              <a:rPr lang="fr-CH" dirty="0" smtClean="0"/>
              <a:t>Nouvelle-Calédonie, les </a:t>
            </a:r>
            <a:r>
              <a:rPr lang="fr-FR" dirty="0" smtClean="0">
                <a:effectLst/>
              </a:rPr>
              <a:t>procédures de règlement des différends des </a:t>
            </a:r>
            <a:r>
              <a:rPr lang="fr-CH" dirty="0" err="1" smtClean="0"/>
              <a:t>Chittigong</a:t>
            </a:r>
            <a:r>
              <a:rPr lang="fr-CH" dirty="0" smtClean="0"/>
              <a:t> Hill Tracts, et </a:t>
            </a:r>
            <a:r>
              <a:rPr lang="fr-FR" dirty="0" smtClean="0">
                <a:effectLst/>
              </a:rPr>
              <a:t>la reconnaissance constitutionnelle des formes indigènes de gouvernance  au </a:t>
            </a:r>
            <a:r>
              <a:rPr lang="fr-CH" dirty="0" err="1" smtClean="0"/>
              <a:t>Méxique</a:t>
            </a:r>
            <a:r>
              <a:rPr lang="fr-CH" dirty="0" smtClean="0"/>
              <a:t>.  </a:t>
            </a:r>
            <a:endParaRPr lang="en-GB" dirty="0" smtClean="0"/>
          </a:p>
        </p:txBody>
      </p:sp>
      <p:sp>
        <p:nvSpPr>
          <p:cNvPr id="47107" name="Title 2"/>
          <p:cNvSpPr>
            <a:spLocks noGrp="1"/>
          </p:cNvSpPr>
          <p:nvPr>
            <p:ph type="title"/>
          </p:nvPr>
        </p:nvSpPr>
        <p:spPr/>
        <p:txBody>
          <a:bodyPr/>
          <a:lstStyle/>
          <a:p>
            <a:pPr eaLnBrk="1" hangingPunct="1"/>
            <a:r>
              <a:rPr lang="fr-CH" sz="3200" dirty="0" smtClean="0"/>
              <a:t>Etude sur la Participation: Etude Finale</a:t>
            </a:r>
            <a:endParaRPr lang="en-GB" sz="3200" dirty="0" smtClean="0"/>
          </a:p>
        </p:txBody>
      </p:sp>
    </p:spTree>
    <p:extLst>
      <p:ext uri="{BB962C8B-B14F-4D97-AF65-F5344CB8AC3E}">
        <p14:creationId xmlns:p14="http://schemas.microsoft.com/office/powerpoint/2010/main" val="794944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idx="1"/>
          </p:nvPr>
        </p:nvSpPr>
        <p:spPr>
          <a:xfrm>
            <a:off x="251520" y="1628800"/>
            <a:ext cx="8713788" cy="5040312"/>
          </a:xfrm>
        </p:spPr>
        <p:txBody>
          <a:bodyPr rtlCol="0">
            <a:noAutofit/>
          </a:bodyPr>
          <a:lstStyle/>
          <a:p>
            <a:pPr marL="274320" indent="-274320" eaLnBrk="1" fontAlgn="auto" hangingPunct="1">
              <a:lnSpc>
                <a:spcPct val="90000"/>
              </a:lnSpc>
              <a:spcAft>
                <a:spcPts val="0"/>
              </a:spcAft>
              <a:defRPr/>
            </a:pPr>
            <a:r>
              <a:rPr lang="en-GB" sz="1800" dirty="0" smtClean="0">
                <a:cs typeface="Calibri" pitchFamily="34" charset="0"/>
              </a:rPr>
              <a:t>1982: </a:t>
            </a:r>
            <a:r>
              <a:rPr lang="fr-FR" sz="1800" dirty="0"/>
              <a:t>Groupe de travail sur les populations </a:t>
            </a:r>
            <a:r>
              <a:rPr lang="fr-FR" sz="1800" dirty="0" smtClean="0"/>
              <a:t>autochtones </a:t>
            </a:r>
            <a:r>
              <a:rPr lang="en-GB" sz="1800" dirty="0" smtClean="0">
                <a:cs typeface="Calibri" pitchFamily="34" charset="0"/>
              </a:rPr>
              <a:t>(GTPA)</a:t>
            </a:r>
          </a:p>
          <a:p>
            <a:pPr lvl="1" indent="-274320" eaLnBrk="1" fontAlgn="auto" hangingPunct="1">
              <a:lnSpc>
                <a:spcPct val="90000"/>
              </a:lnSpc>
              <a:spcAft>
                <a:spcPts val="0"/>
              </a:spcAft>
              <a:defRPr/>
            </a:pPr>
            <a:r>
              <a:rPr lang="fr-FR" sz="1800" dirty="0" smtClean="0"/>
              <a:t>Sous la responsabilité de la Commission </a:t>
            </a:r>
            <a:r>
              <a:rPr lang="fr-FR" sz="1800" dirty="0"/>
              <a:t>des droits de </a:t>
            </a:r>
            <a:r>
              <a:rPr lang="fr-FR" sz="1800" dirty="0" smtClean="0"/>
              <a:t>l‘Homme  et la </a:t>
            </a:r>
            <a:r>
              <a:rPr lang="fr-CH" sz="1800" dirty="0" smtClean="0">
                <a:cs typeface="Calibri" pitchFamily="34" charset="0"/>
              </a:rPr>
              <a:t>Sous-Commission sur la Protection et Promotion des droits de l’homme (Sous-Commission)</a:t>
            </a:r>
          </a:p>
          <a:p>
            <a:pPr lvl="1" indent="-274320" eaLnBrk="1" fontAlgn="auto" hangingPunct="1">
              <a:lnSpc>
                <a:spcPct val="90000"/>
              </a:lnSpc>
              <a:spcAft>
                <a:spcPts val="0"/>
              </a:spcAft>
              <a:defRPr/>
            </a:pPr>
            <a:r>
              <a:rPr lang="fr-FR" sz="1800" dirty="0"/>
              <a:t>Composé de 5 membres </a:t>
            </a:r>
            <a:r>
              <a:rPr lang="fr-CH" sz="1800" dirty="0" smtClean="0">
                <a:cs typeface="Calibri" pitchFamily="34" charset="0"/>
              </a:rPr>
              <a:t>de la Sous-Commission </a:t>
            </a:r>
          </a:p>
          <a:p>
            <a:pPr lvl="1" indent="-274320" eaLnBrk="1" fontAlgn="auto" hangingPunct="1">
              <a:lnSpc>
                <a:spcPct val="90000"/>
              </a:lnSpc>
              <a:spcAft>
                <a:spcPts val="0"/>
              </a:spcAft>
              <a:defRPr/>
            </a:pPr>
            <a:r>
              <a:rPr lang="fr-FR" sz="1800" dirty="0" smtClean="0"/>
              <a:t>Mandat: examiner </a:t>
            </a:r>
            <a:r>
              <a:rPr lang="fr-FR" sz="1800" dirty="0"/>
              <a:t>les </a:t>
            </a:r>
            <a:r>
              <a:rPr lang="fr-FR" sz="1800" dirty="0" smtClean="0"/>
              <a:t>développements concernant </a:t>
            </a:r>
            <a:r>
              <a:rPr lang="fr-FR" sz="1800" dirty="0"/>
              <a:t>la promotion et la protection des droits des peuples autochtones </a:t>
            </a:r>
            <a:r>
              <a:rPr lang="fr-FR" sz="1800" dirty="0" smtClean="0"/>
              <a:t>et </a:t>
            </a:r>
            <a:r>
              <a:rPr lang="fr-FR" sz="1800" dirty="0"/>
              <a:t>faire évoluer les normes internationales sur les droits des peuples </a:t>
            </a:r>
            <a:r>
              <a:rPr lang="fr-FR" sz="1800" dirty="0" smtClean="0"/>
              <a:t>autochtones </a:t>
            </a:r>
          </a:p>
          <a:p>
            <a:pPr lvl="1" indent="-274320" eaLnBrk="1" fontAlgn="auto" hangingPunct="1">
              <a:lnSpc>
                <a:spcPct val="90000"/>
              </a:lnSpc>
              <a:spcAft>
                <a:spcPts val="0"/>
              </a:spcAft>
              <a:defRPr/>
            </a:pPr>
            <a:r>
              <a:rPr lang="fr-FR" sz="1800" dirty="0"/>
              <a:t>Participation ouverte, y compris les représentants des peuples </a:t>
            </a:r>
            <a:r>
              <a:rPr lang="fr-FR" sz="1800" dirty="0" smtClean="0"/>
              <a:t>autochtones</a:t>
            </a:r>
          </a:p>
          <a:p>
            <a:pPr indent="-274320" eaLnBrk="1" fontAlgn="auto" hangingPunct="1">
              <a:lnSpc>
                <a:spcPct val="90000"/>
              </a:lnSpc>
              <a:spcAft>
                <a:spcPts val="0"/>
              </a:spcAft>
              <a:defRPr/>
            </a:pPr>
            <a:r>
              <a:rPr lang="en-GB" sz="2000" dirty="0" smtClean="0">
                <a:cs typeface="Calibri" pitchFamily="34" charset="0"/>
              </a:rPr>
              <a:t>1985: Le </a:t>
            </a:r>
            <a:r>
              <a:rPr lang="fr-FR" sz="2000" dirty="0" smtClean="0"/>
              <a:t>GTPA commence la rédaction de la déclaration </a:t>
            </a:r>
            <a:endParaRPr lang="en-GB" sz="2000" dirty="0" smtClean="0">
              <a:cs typeface="Calibri" pitchFamily="34" charset="0"/>
            </a:endParaRPr>
          </a:p>
          <a:p>
            <a:pPr indent="-274320" eaLnBrk="1" fontAlgn="auto" hangingPunct="1">
              <a:lnSpc>
                <a:spcPct val="90000"/>
              </a:lnSpc>
              <a:spcAft>
                <a:spcPts val="0"/>
              </a:spcAft>
              <a:defRPr/>
            </a:pPr>
            <a:r>
              <a:rPr lang="en-GB" sz="1800" dirty="0" smtClean="0">
                <a:cs typeface="Calibri" pitchFamily="34" charset="0"/>
              </a:rPr>
              <a:t>1993:  Le GTPA finalise la </a:t>
            </a:r>
            <a:r>
              <a:rPr lang="en-GB" sz="1800" dirty="0" err="1" smtClean="0">
                <a:cs typeface="Calibri" pitchFamily="34" charset="0"/>
              </a:rPr>
              <a:t>rédaction</a:t>
            </a:r>
            <a:r>
              <a:rPr lang="en-GB" sz="1800" dirty="0" smtClean="0">
                <a:cs typeface="Calibri" pitchFamily="34" charset="0"/>
              </a:rPr>
              <a:t> de la </a:t>
            </a:r>
            <a:r>
              <a:rPr lang="en-GB" sz="1800" dirty="0" err="1" smtClean="0">
                <a:cs typeface="Calibri" pitchFamily="34" charset="0"/>
              </a:rPr>
              <a:t>déclaration</a:t>
            </a:r>
            <a:r>
              <a:rPr lang="en-GB" sz="1800" dirty="0" smtClean="0">
                <a:cs typeface="Calibri" pitchFamily="34" charset="0"/>
              </a:rPr>
              <a:t> </a:t>
            </a:r>
          </a:p>
          <a:p>
            <a:pPr indent="-274320" eaLnBrk="1" fontAlgn="auto" hangingPunct="1">
              <a:lnSpc>
                <a:spcPct val="90000"/>
              </a:lnSpc>
              <a:spcAft>
                <a:spcPts val="0"/>
              </a:spcAft>
              <a:defRPr/>
            </a:pPr>
            <a:r>
              <a:rPr lang="en-GB" sz="1800" dirty="0" smtClean="0">
                <a:cs typeface="Calibri" pitchFamily="34" charset="0"/>
              </a:rPr>
              <a:t>1994: </a:t>
            </a:r>
          </a:p>
          <a:p>
            <a:pPr lvl="1" indent="-274320" eaLnBrk="1" fontAlgn="auto" hangingPunct="1">
              <a:lnSpc>
                <a:spcPct val="90000"/>
              </a:lnSpc>
              <a:spcAft>
                <a:spcPts val="0"/>
              </a:spcAft>
              <a:defRPr/>
            </a:pPr>
            <a:r>
              <a:rPr lang="en-GB" sz="1800" dirty="0" smtClean="0">
                <a:cs typeface="Calibri" pitchFamily="34" charset="0"/>
              </a:rPr>
              <a:t>La Sous-Commission </a:t>
            </a:r>
            <a:r>
              <a:rPr lang="en-GB" sz="1800" dirty="0" err="1" smtClean="0">
                <a:cs typeface="Calibri" pitchFamily="34" charset="0"/>
              </a:rPr>
              <a:t>approuve</a:t>
            </a:r>
            <a:r>
              <a:rPr lang="en-GB" sz="1800" dirty="0" smtClean="0">
                <a:cs typeface="Calibri" pitchFamily="34" charset="0"/>
              </a:rPr>
              <a:t> </a:t>
            </a:r>
            <a:r>
              <a:rPr lang="fr-FR" sz="1800" dirty="0" smtClean="0"/>
              <a:t>le projet de déclaration fait par le GTPA</a:t>
            </a:r>
            <a:endParaRPr lang="en-GB" sz="1800" dirty="0" smtClean="0">
              <a:cs typeface="Calibri" pitchFamily="34" charset="0"/>
            </a:endParaRPr>
          </a:p>
          <a:p>
            <a:pPr lvl="1" indent="-274320" eaLnBrk="1" fontAlgn="auto" hangingPunct="1">
              <a:lnSpc>
                <a:spcPct val="90000"/>
              </a:lnSpc>
              <a:spcAft>
                <a:spcPts val="0"/>
              </a:spcAft>
              <a:defRPr/>
            </a:pPr>
            <a:r>
              <a:rPr lang="fr-CH" sz="1800" dirty="0" smtClean="0">
                <a:cs typeface="Calibri" pitchFamily="34" charset="0"/>
              </a:rPr>
              <a:t>Le projet de déclaration est  </a:t>
            </a:r>
            <a:r>
              <a:rPr lang="fr-CH" sz="1800" dirty="0" err="1" smtClean="0">
                <a:cs typeface="Calibri" pitchFamily="34" charset="0"/>
              </a:rPr>
              <a:t>soummis</a:t>
            </a:r>
            <a:r>
              <a:rPr lang="fr-CH" sz="1800" dirty="0" smtClean="0">
                <a:cs typeface="Calibri" pitchFamily="34" charset="0"/>
              </a:rPr>
              <a:t> à la Commission des droits de l’Homme </a:t>
            </a:r>
          </a:p>
          <a:p>
            <a:pPr lvl="1" indent="-274320" eaLnBrk="1" fontAlgn="auto" hangingPunct="1">
              <a:lnSpc>
                <a:spcPct val="90000"/>
              </a:lnSpc>
              <a:spcAft>
                <a:spcPts val="0"/>
              </a:spcAft>
              <a:defRPr/>
            </a:pPr>
            <a:r>
              <a:rPr lang="en-GB" sz="1800" dirty="0" smtClean="0">
                <a:cs typeface="Calibri" pitchFamily="34" charset="0"/>
              </a:rPr>
              <a:t>1995 - 2006: La Commission des </a:t>
            </a:r>
            <a:r>
              <a:rPr lang="en-GB" sz="1800" dirty="0" err="1" smtClean="0">
                <a:cs typeface="Calibri" pitchFamily="34" charset="0"/>
              </a:rPr>
              <a:t>droits</a:t>
            </a:r>
            <a:r>
              <a:rPr lang="en-GB" sz="1800" dirty="0" smtClean="0">
                <a:cs typeface="Calibri" pitchFamily="34" charset="0"/>
              </a:rPr>
              <a:t> de </a:t>
            </a:r>
            <a:r>
              <a:rPr lang="en-GB" sz="1800" dirty="0" err="1" smtClean="0">
                <a:cs typeface="Calibri" pitchFamily="34" charset="0"/>
              </a:rPr>
              <a:t>l’Homme</a:t>
            </a:r>
            <a:r>
              <a:rPr lang="en-GB" sz="1800" dirty="0" smtClean="0">
                <a:cs typeface="Calibri" pitchFamily="34" charset="0"/>
              </a:rPr>
              <a:t> </a:t>
            </a:r>
            <a:r>
              <a:rPr lang="en-GB" sz="1800" dirty="0" err="1" smtClean="0">
                <a:cs typeface="Calibri" pitchFamily="34" charset="0"/>
              </a:rPr>
              <a:t>établit</a:t>
            </a:r>
            <a:r>
              <a:rPr lang="en-GB" sz="1800" dirty="0" smtClean="0">
                <a:cs typeface="Calibri" pitchFamily="34" charset="0"/>
              </a:rPr>
              <a:t> le </a:t>
            </a:r>
            <a:r>
              <a:rPr lang="en-GB" sz="1800" dirty="0" err="1" smtClean="0">
                <a:cs typeface="Calibri" pitchFamily="34" charset="0"/>
              </a:rPr>
              <a:t>Groupe</a:t>
            </a:r>
            <a:r>
              <a:rPr lang="en-GB" sz="1800" dirty="0" smtClean="0">
                <a:cs typeface="Calibri" pitchFamily="34" charset="0"/>
              </a:rPr>
              <a:t> de Travail </a:t>
            </a:r>
            <a:r>
              <a:rPr lang="en-GB" sz="1800" dirty="0" err="1" smtClean="0">
                <a:cs typeface="Calibri" pitchFamily="34" charset="0"/>
              </a:rPr>
              <a:t>sur</a:t>
            </a:r>
            <a:r>
              <a:rPr lang="en-GB" sz="1800" dirty="0" smtClean="0">
                <a:cs typeface="Calibri" pitchFamily="34" charset="0"/>
              </a:rPr>
              <a:t> le </a:t>
            </a:r>
            <a:r>
              <a:rPr lang="en-GB" sz="1800" dirty="0" err="1" smtClean="0">
                <a:cs typeface="Calibri" pitchFamily="34" charset="0"/>
              </a:rPr>
              <a:t>projet</a:t>
            </a:r>
            <a:r>
              <a:rPr lang="en-GB" sz="1800" dirty="0" smtClean="0">
                <a:cs typeface="Calibri" pitchFamily="34" charset="0"/>
              </a:rPr>
              <a:t> de </a:t>
            </a:r>
            <a:r>
              <a:rPr lang="en-GB" sz="1800" dirty="0" err="1" smtClean="0">
                <a:cs typeface="Calibri" pitchFamily="34" charset="0"/>
              </a:rPr>
              <a:t>déclaration</a:t>
            </a:r>
            <a:r>
              <a:rPr lang="en-GB" sz="1800" dirty="0" smtClean="0">
                <a:cs typeface="Calibri" pitchFamily="34" charset="0"/>
              </a:rPr>
              <a:t> en 1995. </a:t>
            </a:r>
          </a:p>
          <a:p>
            <a:pPr lvl="1" indent="-274320" eaLnBrk="1" fontAlgn="auto" hangingPunct="1">
              <a:lnSpc>
                <a:spcPct val="90000"/>
              </a:lnSpc>
              <a:spcAft>
                <a:spcPts val="0"/>
              </a:spcAft>
              <a:defRPr/>
            </a:pPr>
            <a:r>
              <a:rPr lang="en-GB" sz="1800" dirty="0" smtClean="0">
                <a:cs typeface="Calibri" pitchFamily="34" charset="0"/>
              </a:rPr>
              <a:t>Les </a:t>
            </a:r>
            <a:r>
              <a:rPr lang="en-GB" sz="1800" dirty="0" err="1" smtClean="0">
                <a:cs typeface="Calibri" pitchFamily="34" charset="0"/>
              </a:rPr>
              <a:t>peuples</a:t>
            </a:r>
            <a:r>
              <a:rPr lang="en-GB" sz="1800" dirty="0" smtClean="0">
                <a:cs typeface="Calibri" pitchFamily="34" charset="0"/>
              </a:rPr>
              <a:t> </a:t>
            </a:r>
            <a:r>
              <a:rPr lang="en-GB" sz="1800" dirty="0" err="1" smtClean="0">
                <a:cs typeface="Calibri" pitchFamily="34" charset="0"/>
              </a:rPr>
              <a:t>autochtones</a:t>
            </a:r>
            <a:r>
              <a:rPr lang="en-GB" sz="1800" dirty="0">
                <a:cs typeface="Calibri" pitchFamily="34" charset="0"/>
              </a:rPr>
              <a:t> </a:t>
            </a:r>
            <a:r>
              <a:rPr lang="en-GB" sz="1800" dirty="0" smtClean="0">
                <a:cs typeface="Calibri" pitchFamily="34" charset="0"/>
              </a:rPr>
              <a:t>et les </a:t>
            </a:r>
            <a:r>
              <a:rPr lang="en-GB" sz="1800" dirty="0" err="1" smtClean="0">
                <a:cs typeface="Calibri" pitchFamily="34" charset="0"/>
              </a:rPr>
              <a:t>Etats</a:t>
            </a:r>
            <a:r>
              <a:rPr lang="en-GB" sz="1800" dirty="0" smtClean="0">
                <a:cs typeface="Calibri" pitchFamily="34" charset="0"/>
              </a:rPr>
              <a:t> (et </a:t>
            </a:r>
            <a:r>
              <a:rPr lang="en-GB" sz="1800" dirty="0" err="1" smtClean="0">
                <a:cs typeface="Calibri" pitchFamily="34" charset="0"/>
              </a:rPr>
              <a:t>autres</a:t>
            </a:r>
            <a:r>
              <a:rPr lang="en-GB" sz="1800" dirty="0">
                <a:cs typeface="Calibri" pitchFamily="34" charset="0"/>
              </a:rPr>
              <a:t>)</a:t>
            </a:r>
            <a:r>
              <a:rPr lang="en-GB" sz="1800" dirty="0" smtClean="0">
                <a:cs typeface="Calibri" pitchFamily="34" charset="0"/>
              </a:rPr>
              <a:t> </a:t>
            </a:r>
            <a:r>
              <a:rPr lang="en-GB" sz="1800" dirty="0" err="1" smtClean="0">
                <a:cs typeface="Calibri" pitchFamily="34" charset="0"/>
              </a:rPr>
              <a:t>contribuent</a:t>
            </a:r>
            <a:r>
              <a:rPr lang="en-GB" sz="1800" dirty="0" smtClean="0">
                <a:cs typeface="Calibri" pitchFamily="34" charset="0"/>
              </a:rPr>
              <a:t> à la </a:t>
            </a:r>
            <a:r>
              <a:rPr lang="en-GB" sz="1800" dirty="0" err="1" smtClean="0">
                <a:cs typeface="Calibri" pitchFamily="34" charset="0"/>
              </a:rPr>
              <a:t>rédaction</a:t>
            </a:r>
            <a:r>
              <a:rPr lang="en-GB" sz="1800" dirty="0" smtClean="0">
                <a:cs typeface="Calibri" pitchFamily="34" charset="0"/>
              </a:rPr>
              <a:t> de la </a:t>
            </a:r>
            <a:r>
              <a:rPr lang="en-GB" sz="1800" dirty="0" err="1" smtClean="0">
                <a:cs typeface="Calibri" pitchFamily="34" charset="0"/>
              </a:rPr>
              <a:t>déclaration</a:t>
            </a:r>
            <a:r>
              <a:rPr lang="en-GB" sz="1800" dirty="0" smtClean="0">
                <a:cs typeface="Calibri" pitchFamily="34" charset="0"/>
              </a:rPr>
              <a:t> </a:t>
            </a:r>
            <a:r>
              <a:rPr lang="en-GB" sz="1800" dirty="0" err="1" smtClean="0">
                <a:cs typeface="Calibri" pitchFamily="34" charset="0"/>
              </a:rPr>
              <a:t>lors</a:t>
            </a:r>
            <a:r>
              <a:rPr lang="en-GB" sz="1800" dirty="0" smtClean="0">
                <a:cs typeface="Calibri" pitchFamily="34" charset="0"/>
              </a:rPr>
              <a:t> des sessions </a:t>
            </a:r>
            <a:r>
              <a:rPr lang="en-GB" sz="1800" dirty="0" err="1" smtClean="0">
                <a:cs typeface="Calibri" pitchFamily="34" charset="0"/>
              </a:rPr>
              <a:t>annuelles</a:t>
            </a:r>
            <a:r>
              <a:rPr lang="en-GB" sz="1800" dirty="0" smtClean="0">
                <a:cs typeface="Calibri" pitchFamily="34" charset="0"/>
              </a:rPr>
              <a:t>  du </a:t>
            </a:r>
            <a:r>
              <a:rPr lang="en-GB" sz="1800" dirty="0" err="1" smtClean="0">
                <a:cs typeface="Calibri" pitchFamily="34" charset="0"/>
              </a:rPr>
              <a:t>Groupe</a:t>
            </a:r>
            <a:r>
              <a:rPr lang="en-GB" sz="1800" dirty="0" smtClean="0">
                <a:cs typeface="Calibri" pitchFamily="34" charset="0"/>
              </a:rPr>
              <a:t> de Travail </a:t>
            </a:r>
            <a:r>
              <a:rPr lang="en-GB" sz="1800" dirty="0" err="1" smtClean="0">
                <a:cs typeface="Calibri" pitchFamily="34" charset="0"/>
              </a:rPr>
              <a:t>sur</a:t>
            </a:r>
            <a:r>
              <a:rPr lang="en-GB" sz="1800" dirty="0" smtClean="0">
                <a:cs typeface="Calibri" pitchFamily="34" charset="0"/>
              </a:rPr>
              <a:t> le </a:t>
            </a:r>
            <a:r>
              <a:rPr lang="en-GB" sz="1800" dirty="0" err="1" smtClean="0">
                <a:cs typeface="Calibri" pitchFamily="34" charset="0"/>
              </a:rPr>
              <a:t>projet</a:t>
            </a:r>
            <a:r>
              <a:rPr lang="en-GB" sz="1800" dirty="0" smtClean="0">
                <a:cs typeface="Calibri" pitchFamily="34" charset="0"/>
              </a:rPr>
              <a:t> de </a:t>
            </a:r>
            <a:r>
              <a:rPr lang="en-GB" sz="1800" dirty="0" err="1" smtClean="0">
                <a:cs typeface="Calibri" pitchFamily="34" charset="0"/>
              </a:rPr>
              <a:t>déclaration</a:t>
            </a:r>
            <a:r>
              <a:rPr lang="en-GB" sz="1800" dirty="0" smtClean="0">
                <a:cs typeface="Calibri" pitchFamily="34" charset="0"/>
              </a:rPr>
              <a:t>. </a:t>
            </a:r>
          </a:p>
        </p:txBody>
      </p:sp>
      <p:sp>
        <p:nvSpPr>
          <p:cNvPr id="11267" name="Rectangle 2"/>
          <p:cNvSpPr>
            <a:spLocks noGrp="1" noChangeArrowheads="1"/>
          </p:cNvSpPr>
          <p:nvPr>
            <p:ph type="title"/>
          </p:nvPr>
        </p:nvSpPr>
        <p:spPr/>
        <p:txBody>
          <a:bodyPr/>
          <a:lstStyle/>
          <a:p>
            <a:pPr eaLnBrk="1" hangingPunct="1"/>
            <a:r>
              <a:rPr lang="fr-FR" sz="3200" dirty="0" smtClean="0">
                <a:effectLst/>
              </a:rPr>
              <a:t>Contexte du Mécanisme d'experts sur les droits des peuples autochtones</a:t>
            </a:r>
            <a:endParaRPr lang="en-US" sz="3200" dirty="0" smtClean="0">
              <a:cs typeface="Calibri" pitchFamily="34" charset="0"/>
            </a:endParaRPr>
          </a:p>
        </p:txBody>
      </p:sp>
    </p:spTree>
    <p:extLst>
      <p:ext uri="{BB962C8B-B14F-4D97-AF65-F5344CB8AC3E}">
        <p14:creationId xmlns:p14="http://schemas.microsoft.com/office/powerpoint/2010/main" val="2812720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179512" y="1916832"/>
            <a:ext cx="8677275" cy="4248150"/>
          </a:xfrm>
        </p:spPr>
        <p:txBody>
          <a:bodyPr/>
          <a:lstStyle/>
          <a:p>
            <a:pPr eaLnBrk="1" hangingPunct="1"/>
            <a:r>
              <a:rPr lang="fr-FR" dirty="0" smtClean="0">
                <a:effectLst/>
              </a:rPr>
              <a:t>Participation </a:t>
            </a:r>
            <a:r>
              <a:rPr lang="fr-FR" dirty="0" smtClean="0"/>
              <a:t>aux</a:t>
            </a:r>
            <a:r>
              <a:rPr lang="fr-FR" dirty="0" smtClean="0">
                <a:effectLst/>
              </a:rPr>
              <a:t> </a:t>
            </a:r>
            <a:r>
              <a:rPr lang="fr-FR" dirty="0"/>
              <a:t>p</a:t>
            </a:r>
            <a:r>
              <a:rPr lang="fr-FR" dirty="0" smtClean="0">
                <a:effectLst/>
              </a:rPr>
              <a:t>rocessus de décision externes  </a:t>
            </a:r>
          </a:p>
          <a:p>
            <a:pPr lvl="1" eaLnBrk="1" hangingPunct="1"/>
            <a:r>
              <a:rPr lang="fr-FR" dirty="0"/>
              <a:t>R</a:t>
            </a:r>
            <a:r>
              <a:rPr lang="fr-FR" dirty="0" smtClean="0">
                <a:effectLst/>
              </a:rPr>
              <a:t>eprésentation des peuples autochtones garantis dans les parlements</a:t>
            </a:r>
          </a:p>
          <a:p>
            <a:pPr lvl="1" eaLnBrk="1" hangingPunct="1"/>
            <a:r>
              <a:rPr lang="fr-FR" dirty="0"/>
              <a:t>I</a:t>
            </a:r>
            <a:r>
              <a:rPr lang="fr-FR" dirty="0" smtClean="0">
                <a:effectLst/>
              </a:rPr>
              <a:t>nstitutions permettant la participation directe des autochtones dans la gouvernance</a:t>
            </a:r>
          </a:p>
          <a:p>
            <a:pPr lvl="1" eaLnBrk="1" hangingPunct="1"/>
            <a:r>
              <a:rPr lang="fr-FR" dirty="0" smtClean="0">
                <a:effectLst/>
              </a:rPr>
              <a:t>Consultation avec les peuples autochtones sur les questions qui les touchent</a:t>
            </a:r>
          </a:p>
          <a:p>
            <a:pPr lvl="1" eaLnBrk="1" hangingPunct="1"/>
            <a:r>
              <a:rPr lang="fr-FR" dirty="0" smtClean="0"/>
              <a:t>Gouvernance p</a:t>
            </a:r>
            <a:r>
              <a:rPr lang="fr-FR" dirty="0" smtClean="0">
                <a:effectLst/>
              </a:rPr>
              <a:t>artagée avec les organes d’Etat </a:t>
            </a:r>
          </a:p>
          <a:p>
            <a:pPr lvl="1" eaLnBrk="1" hangingPunct="1"/>
            <a:r>
              <a:rPr lang="fr-FR" dirty="0"/>
              <a:t>E</a:t>
            </a:r>
            <a:r>
              <a:rPr lang="fr-FR" dirty="0" smtClean="0">
                <a:effectLst/>
              </a:rPr>
              <a:t>xemples de consultation et de recherche de consentement des peuples autochtones </a:t>
            </a:r>
          </a:p>
          <a:p>
            <a:pPr lvl="1" eaLnBrk="1" hangingPunct="1"/>
            <a:r>
              <a:rPr lang="fr-FR" dirty="0"/>
              <a:t>P</a:t>
            </a:r>
            <a:r>
              <a:rPr lang="fr-FR" dirty="0" smtClean="0">
                <a:effectLst/>
              </a:rPr>
              <a:t>articipation à des forums et procédés régionaux et internationaux </a:t>
            </a:r>
          </a:p>
          <a:p>
            <a:pPr lvl="1" eaLnBrk="1" hangingPunct="1"/>
            <a:r>
              <a:rPr lang="fr-FR" dirty="0"/>
              <a:t>P</a:t>
            </a:r>
            <a:r>
              <a:rPr lang="fr-FR" dirty="0" smtClean="0">
                <a:effectLst/>
              </a:rPr>
              <a:t>articipation accrue des peuples autochtones dans les institutions nationales des droits de l'homme</a:t>
            </a:r>
            <a:endParaRPr lang="en-GB" dirty="0" smtClean="0"/>
          </a:p>
        </p:txBody>
      </p:sp>
      <p:sp>
        <p:nvSpPr>
          <p:cNvPr id="48131" name="Title 2"/>
          <p:cNvSpPr>
            <a:spLocks noGrp="1"/>
          </p:cNvSpPr>
          <p:nvPr>
            <p:ph type="title"/>
          </p:nvPr>
        </p:nvSpPr>
        <p:spPr/>
        <p:txBody>
          <a:bodyPr/>
          <a:lstStyle/>
          <a:p>
            <a:pPr eaLnBrk="1" hangingPunct="1"/>
            <a:r>
              <a:rPr lang="fr-CH" sz="3200" dirty="0" smtClean="0"/>
              <a:t>Etude sur la Participation: Etude Finale</a:t>
            </a:r>
            <a:endParaRPr lang="en-GB" sz="3200" dirty="0" smtClean="0"/>
          </a:p>
        </p:txBody>
      </p:sp>
    </p:spTree>
    <p:extLst>
      <p:ext uri="{BB962C8B-B14F-4D97-AF65-F5344CB8AC3E}">
        <p14:creationId xmlns:p14="http://schemas.microsoft.com/office/powerpoint/2010/main" val="1731962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179512" y="2204864"/>
            <a:ext cx="8713788" cy="4319587"/>
          </a:xfrm>
        </p:spPr>
        <p:txBody>
          <a:bodyPr/>
          <a:lstStyle/>
          <a:p>
            <a:pPr eaLnBrk="1" hangingPunct="1"/>
            <a:r>
              <a:rPr lang="fr-FR" sz="2000" dirty="0" smtClean="0"/>
              <a:t>Le droit </a:t>
            </a:r>
            <a:r>
              <a:rPr lang="fr-FR" sz="2000" dirty="0"/>
              <a:t>des peuples autochtones à participer à la prise de décision est </a:t>
            </a:r>
            <a:r>
              <a:rPr lang="fr-FR" sz="2000" dirty="0" smtClean="0"/>
              <a:t>un droit de </a:t>
            </a:r>
            <a:r>
              <a:rPr lang="fr-FR" sz="2000" dirty="0"/>
              <a:t>fond </a:t>
            </a:r>
            <a:r>
              <a:rPr lang="fr-FR" sz="2000" dirty="0" smtClean="0"/>
              <a:t>et aussi un droit de </a:t>
            </a:r>
            <a:r>
              <a:rPr lang="fr-FR" sz="2000" dirty="0"/>
              <a:t>procédure </a:t>
            </a:r>
            <a:endParaRPr lang="fr-FR" sz="2000" dirty="0" smtClean="0"/>
          </a:p>
          <a:p>
            <a:r>
              <a:rPr lang="en-GB" sz="2000" dirty="0"/>
              <a:t>Les </a:t>
            </a:r>
            <a:r>
              <a:rPr lang="en-GB" sz="2000" dirty="0" err="1"/>
              <a:t>procédures</a:t>
            </a:r>
            <a:r>
              <a:rPr lang="en-GB" sz="2000" dirty="0"/>
              <a:t> de </a:t>
            </a:r>
            <a:r>
              <a:rPr lang="en-GB" sz="2000" dirty="0" smtClean="0"/>
              <a:t>consultation </a:t>
            </a:r>
            <a:r>
              <a:rPr lang="fr-FR" sz="2000" dirty="0" smtClean="0"/>
              <a:t>doivent </a:t>
            </a:r>
            <a:r>
              <a:rPr lang="fr-FR" sz="2000" dirty="0"/>
              <a:t>permettre aux peuples autochtones d’exprimer pleinement leurs points de vue, </a:t>
            </a:r>
            <a:r>
              <a:rPr lang="fr-FR" sz="2000" dirty="0" smtClean="0"/>
              <a:t>en temps </a:t>
            </a:r>
            <a:r>
              <a:rPr lang="fr-FR" sz="2000" dirty="0"/>
              <a:t>voulu et en toute connaissance de cause, afin qu’ils soient en mesure d’influer </a:t>
            </a:r>
            <a:r>
              <a:rPr lang="fr-FR" sz="2000" dirty="0" smtClean="0"/>
              <a:t>sur l’issue </a:t>
            </a:r>
            <a:r>
              <a:rPr lang="fr-FR" sz="2000" dirty="0"/>
              <a:t>de la consultation et que le consensus puisse être réalisé. </a:t>
            </a:r>
            <a:endParaRPr lang="fr-FR" sz="2000" dirty="0" smtClean="0"/>
          </a:p>
          <a:p>
            <a:r>
              <a:rPr lang="fr-FR" sz="2000" dirty="0"/>
              <a:t>En outre, les consultations doivent être menées de bonne foi et sous une </a:t>
            </a:r>
            <a:r>
              <a:rPr lang="fr-FR" sz="2000" dirty="0" smtClean="0"/>
              <a:t>forme appropriée </a:t>
            </a:r>
            <a:r>
              <a:rPr lang="fr-FR" sz="2000" dirty="0"/>
              <a:t>au contexte pertinent, ce qui suppose qu’elles se déroulent dans un climat </a:t>
            </a:r>
            <a:r>
              <a:rPr lang="fr-FR" sz="2000" dirty="0" smtClean="0"/>
              <a:t>de confiance </a:t>
            </a:r>
            <a:r>
              <a:rPr lang="fr-FR" sz="2000" dirty="0"/>
              <a:t>mutuelle et de transparence. Les peuples autochtones doivent disposer du </a:t>
            </a:r>
            <a:r>
              <a:rPr lang="fr-FR" sz="2000" dirty="0" smtClean="0"/>
              <a:t>temps suffisant </a:t>
            </a:r>
            <a:r>
              <a:rPr lang="fr-FR" sz="2000" dirty="0"/>
              <a:t>pour appliquer leurs propres processus décisionnels, et participer aux </a:t>
            </a:r>
            <a:r>
              <a:rPr lang="fr-FR" sz="2000" dirty="0" smtClean="0"/>
              <a:t>décisions prises </a:t>
            </a:r>
            <a:r>
              <a:rPr lang="fr-FR" sz="2000" dirty="0"/>
              <a:t>dans le respect de leurs pratiques culturelles et sociales. Enfin, l’objectif </a:t>
            </a:r>
            <a:r>
              <a:rPr lang="fr-FR" sz="2000" dirty="0" smtClean="0"/>
              <a:t>des consultations </a:t>
            </a:r>
            <a:r>
              <a:rPr lang="fr-FR" sz="2000" dirty="0"/>
              <a:t>doit être de parvenir à un accord ou à un consensus.</a:t>
            </a:r>
            <a:endParaRPr lang="en-GB" sz="2000" dirty="0" smtClean="0"/>
          </a:p>
        </p:txBody>
      </p:sp>
      <p:sp>
        <p:nvSpPr>
          <p:cNvPr id="49155" name="Title 2"/>
          <p:cNvSpPr>
            <a:spLocks noGrp="1"/>
          </p:cNvSpPr>
          <p:nvPr>
            <p:ph type="title"/>
          </p:nvPr>
        </p:nvSpPr>
        <p:spPr>
          <a:xfrm>
            <a:off x="457200" y="620689"/>
            <a:ext cx="8229600" cy="792088"/>
          </a:xfrm>
        </p:spPr>
        <p:txBody>
          <a:bodyPr/>
          <a:lstStyle/>
          <a:p>
            <a:r>
              <a:rPr lang="fr-FR" sz="3200" dirty="0"/>
              <a:t>Avis no 2 (2011) du Mécanisme d’experts:</a:t>
            </a:r>
            <a:br>
              <a:rPr lang="fr-FR" sz="3200" dirty="0"/>
            </a:br>
            <a:r>
              <a:rPr lang="fr-FR" sz="3200" dirty="0"/>
              <a:t>Les peuples autochtones et le droit de </a:t>
            </a:r>
            <a:r>
              <a:rPr lang="fr-FR" sz="3200" dirty="0" smtClean="0"/>
              <a:t>participer à </a:t>
            </a:r>
            <a:r>
              <a:rPr lang="fr-FR" sz="3200" dirty="0"/>
              <a:t>la prise de décisions</a:t>
            </a:r>
            <a:endParaRPr lang="en-GB" sz="3200" dirty="0" smtClean="0"/>
          </a:p>
        </p:txBody>
      </p:sp>
    </p:spTree>
    <p:extLst>
      <p:ext uri="{BB962C8B-B14F-4D97-AF65-F5344CB8AC3E}">
        <p14:creationId xmlns:p14="http://schemas.microsoft.com/office/powerpoint/2010/main" val="1642969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323528" y="1916832"/>
            <a:ext cx="8640763" cy="4464050"/>
          </a:xfrm>
        </p:spPr>
        <p:txBody>
          <a:bodyPr/>
          <a:lstStyle/>
          <a:p>
            <a:r>
              <a:rPr lang="fr-FR" sz="2200" dirty="0" smtClean="0"/>
              <a:t>L’obligation </a:t>
            </a:r>
            <a:r>
              <a:rPr lang="fr-FR" sz="2200" dirty="0"/>
              <a:t>de consulter les peuples autochtones s’applique à chaque fois </a:t>
            </a:r>
            <a:r>
              <a:rPr lang="fr-FR" sz="2200" dirty="0" smtClean="0"/>
              <a:t>qu’une mesure </a:t>
            </a:r>
            <a:r>
              <a:rPr lang="fr-FR" sz="2200" dirty="0"/>
              <a:t>ou une décision affectant spécifiquement les peuples autochtones est envisagée (</a:t>
            </a:r>
            <a:r>
              <a:rPr lang="fr-FR" sz="2200" dirty="0" smtClean="0"/>
              <a:t>par exemple</a:t>
            </a:r>
            <a:r>
              <a:rPr lang="fr-FR" sz="2200" dirty="0"/>
              <a:t>, affectant leurs terres ou leurs moyens de subsistance). </a:t>
            </a:r>
            <a:endParaRPr lang="fr-FR" sz="2200" dirty="0" smtClean="0"/>
          </a:p>
          <a:p>
            <a:r>
              <a:rPr lang="en-GB" sz="2200" dirty="0"/>
              <a:t>Elle </a:t>
            </a:r>
            <a:r>
              <a:rPr lang="en-GB" sz="2200" dirty="0" err="1"/>
              <a:t>s’applique</a:t>
            </a:r>
            <a:r>
              <a:rPr lang="en-GB" sz="2200" dirty="0"/>
              <a:t> </a:t>
            </a:r>
            <a:r>
              <a:rPr lang="en-GB" sz="2200" dirty="0" err="1" smtClean="0"/>
              <a:t>également</a:t>
            </a:r>
            <a:r>
              <a:rPr lang="en-GB" sz="2200" dirty="0"/>
              <a:t> </a:t>
            </a:r>
            <a:r>
              <a:rPr lang="fr-FR" sz="2200" dirty="0" smtClean="0"/>
              <a:t>dans </a:t>
            </a:r>
            <a:r>
              <a:rPr lang="fr-FR" sz="2200" dirty="0"/>
              <a:t>des situations où l’État envisage des décisions ou mesures susceptibles d’avoir des conséquences pour la société dans son ensemble, mais qui affectent au premier chef </a:t>
            </a:r>
            <a:r>
              <a:rPr lang="fr-FR" sz="2200" dirty="0" smtClean="0"/>
              <a:t>les peuples </a:t>
            </a:r>
            <a:r>
              <a:rPr lang="fr-FR" sz="2200" dirty="0"/>
              <a:t>autochtones, en particulier dans les cas où les décisions peuvent avoir un </a:t>
            </a:r>
            <a:r>
              <a:rPr lang="fr-FR" sz="2200" dirty="0" smtClean="0"/>
              <a:t>effet disproportionné </a:t>
            </a:r>
            <a:r>
              <a:rPr lang="fr-FR" sz="2200" dirty="0"/>
              <a:t>sur les peuples </a:t>
            </a:r>
            <a:r>
              <a:rPr lang="fr-FR" sz="2200" dirty="0" smtClean="0"/>
              <a:t>autochtones. </a:t>
            </a:r>
          </a:p>
          <a:p>
            <a:r>
              <a:rPr lang="en-GB" sz="2200" dirty="0" smtClean="0"/>
              <a:t>Les </a:t>
            </a:r>
            <a:r>
              <a:rPr lang="en-GB" sz="2200" dirty="0" err="1" smtClean="0"/>
              <a:t>peuples</a:t>
            </a:r>
            <a:r>
              <a:rPr lang="en-GB" sz="2200" dirty="0" smtClean="0"/>
              <a:t> </a:t>
            </a:r>
            <a:r>
              <a:rPr lang="en-GB" sz="2200" dirty="0" err="1"/>
              <a:t>autochtones</a:t>
            </a:r>
            <a:r>
              <a:rPr lang="en-GB" sz="2200" dirty="0"/>
              <a:t> </a:t>
            </a:r>
            <a:r>
              <a:rPr lang="fr-FR" sz="2200" dirty="0"/>
              <a:t>ont le droit de développer et </a:t>
            </a:r>
            <a:r>
              <a:rPr lang="fr-FR" sz="2200" dirty="0" smtClean="0"/>
              <a:t>de conserver </a:t>
            </a:r>
            <a:r>
              <a:rPr lang="fr-FR" sz="2200" dirty="0"/>
              <a:t>leur propre autorité et </a:t>
            </a:r>
            <a:r>
              <a:rPr lang="fr-FR" sz="2200" dirty="0" smtClean="0"/>
              <a:t>leurs propres </a:t>
            </a:r>
            <a:r>
              <a:rPr lang="fr-FR" sz="2200" dirty="0"/>
              <a:t>organes de décision, parallèlement à leur droit de participer aux processus </a:t>
            </a:r>
            <a:r>
              <a:rPr lang="fr-FR" sz="2200" dirty="0" smtClean="0"/>
              <a:t>externes de </a:t>
            </a:r>
            <a:r>
              <a:rPr lang="fr-FR" sz="2200" dirty="0"/>
              <a:t>prise de décisions qui les </a:t>
            </a:r>
            <a:r>
              <a:rPr lang="fr-FR" sz="2200" dirty="0" smtClean="0"/>
              <a:t>affectent. </a:t>
            </a:r>
            <a:endParaRPr lang="en-GB" sz="2200" dirty="0" smtClean="0"/>
          </a:p>
        </p:txBody>
      </p:sp>
      <p:sp>
        <p:nvSpPr>
          <p:cNvPr id="50179" name="Title 2"/>
          <p:cNvSpPr>
            <a:spLocks noGrp="1"/>
          </p:cNvSpPr>
          <p:nvPr>
            <p:ph type="title"/>
          </p:nvPr>
        </p:nvSpPr>
        <p:spPr/>
        <p:txBody>
          <a:bodyPr/>
          <a:lstStyle/>
          <a:p>
            <a:pPr eaLnBrk="1" hangingPunct="1"/>
            <a:r>
              <a:rPr lang="fr-FR" sz="3200" dirty="0"/>
              <a:t>Avis no 2 (2011) du Mécanisme d’experts:</a:t>
            </a:r>
            <a:br>
              <a:rPr lang="fr-FR" sz="3200" dirty="0"/>
            </a:br>
            <a:r>
              <a:rPr lang="fr-FR" sz="3200" dirty="0"/>
              <a:t>Les peuples autochtones et le droit de participer à la prise de décisions</a:t>
            </a:r>
            <a:endParaRPr lang="en-GB" sz="3200" dirty="0" smtClean="0"/>
          </a:p>
        </p:txBody>
      </p:sp>
    </p:spTree>
    <p:extLst>
      <p:ext uri="{BB962C8B-B14F-4D97-AF65-F5344CB8AC3E}">
        <p14:creationId xmlns:p14="http://schemas.microsoft.com/office/powerpoint/2010/main" val="2327976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1116013" y="3213100"/>
            <a:ext cx="6985000" cy="3455988"/>
          </a:xfrm>
        </p:spPr>
        <p:txBody>
          <a:bodyPr/>
          <a:lstStyle/>
          <a:p>
            <a:r>
              <a:rPr lang="fr-FR" dirty="0"/>
              <a:t>L’obligation pour l’État d’obtenir le consentement libre, préalable et éclairé </a:t>
            </a:r>
            <a:r>
              <a:rPr lang="fr-FR" dirty="0" smtClean="0"/>
              <a:t>des peuples </a:t>
            </a:r>
            <a:r>
              <a:rPr lang="fr-FR" dirty="0"/>
              <a:t>autochtones permet à ces derniers de déterminer de manière effective l’issue </a:t>
            </a:r>
            <a:r>
              <a:rPr lang="fr-FR" dirty="0" smtClean="0"/>
              <a:t>des prises </a:t>
            </a:r>
            <a:r>
              <a:rPr lang="fr-FR" dirty="0"/>
              <a:t>de décisions qui les affectent, et pas seulement de participer à ces processus</a:t>
            </a:r>
            <a:r>
              <a:rPr lang="fr-FR" dirty="0" smtClean="0"/>
              <a:t>.</a:t>
            </a:r>
          </a:p>
          <a:p>
            <a:r>
              <a:rPr lang="en-GB" dirty="0" smtClean="0"/>
              <a:t>Le </a:t>
            </a:r>
            <a:r>
              <a:rPr lang="fr-FR" dirty="0" smtClean="0"/>
              <a:t>consentement </a:t>
            </a:r>
            <a:r>
              <a:rPr lang="fr-FR" dirty="0"/>
              <a:t>est un élément important du processus de prise de décisions obtenu par </a:t>
            </a:r>
            <a:r>
              <a:rPr lang="fr-FR" dirty="0" smtClean="0"/>
              <a:t>une consultation </a:t>
            </a:r>
            <a:r>
              <a:rPr lang="fr-FR" dirty="0"/>
              <a:t>et une participation authentiques.</a:t>
            </a:r>
            <a:endParaRPr lang="fr-CH" dirty="0" smtClean="0"/>
          </a:p>
        </p:txBody>
      </p:sp>
      <p:sp>
        <p:nvSpPr>
          <p:cNvPr id="51203" name="Title 2"/>
          <p:cNvSpPr>
            <a:spLocks noGrp="1"/>
          </p:cNvSpPr>
          <p:nvPr>
            <p:ph type="title"/>
          </p:nvPr>
        </p:nvSpPr>
        <p:spPr>
          <a:xfrm>
            <a:off x="611560" y="332656"/>
            <a:ext cx="8229600" cy="1252537"/>
          </a:xfrm>
        </p:spPr>
        <p:txBody>
          <a:bodyPr/>
          <a:lstStyle/>
          <a:p>
            <a:pPr eaLnBrk="1" hangingPunct="1"/>
            <a:r>
              <a:rPr lang="fr-FR" sz="3200" dirty="0"/>
              <a:t>Avis no 2 (2011) du Mécanisme d’experts:</a:t>
            </a:r>
            <a:br>
              <a:rPr lang="fr-FR" sz="3200" dirty="0"/>
            </a:br>
            <a:r>
              <a:rPr lang="fr-FR" sz="3200" dirty="0"/>
              <a:t>Les peuples autochtones et le droit de participer à la prise de décisions</a:t>
            </a:r>
            <a:endParaRPr lang="en-GB" sz="3200" dirty="0" smtClean="0"/>
          </a:p>
        </p:txBody>
      </p:sp>
    </p:spTree>
    <p:extLst>
      <p:ext uri="{BB962C8B-B14F-4D97-AF65-F5344CB8AC3E}">
        <p14:creationId xmlns:p14="http://schemas.microsoft.com/office/powerpoint/2010/main" val="251822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323528" y="1988840"/>
            <a:ext cx="8640763" cy="4248150"/>
          </a:xfrm>
        </p:spPr>
        <p:txBody>
          <a:bodyPr/>
          <a:lstStyle/>
          <a:p>
            <a:r>
              <a:rPr lang="fr-FR" dirty="0"/>
              <a:t>La Déclaration sur les peuples autochtones exige que le consentement </a:t>
            </a:r>
            <a:r>
              <a:rPr lang="fr-FR" dirty="0" smtClean="0"/>
              <a:t>libre, préalable </a:t>
            </a:r>
            <a:r>
              <a:rPr lang="fr-FR" dirty="0"/>
              <a:t>et éclairé des peuples autochtones soit obtenu pour les questions qui sont </a:t>
            </a:r>
            <a:r>
              <a:rPr lang="fr-FR" dirty="0" smtClean="0"/>
              <a:t>d’une importance </a:t>
            </a:r>
            <a:r>
              <a:rPr lang="fr-FR" dirty="0"/>
              <a:t>fondamentale pour leurs droits, leur survie, leur dignité et leur </a:t>
            </a:r>
            <a:r>
              <a:rPr lang="fr-FR" dirty="0" smtClean="0"/>
              <a:t>bien-être.</a:t>
            </a:r>
          </a:p>
          <a:p>
            <a:r>
              <a:rPr lang="en-GB" dirty="0" err="1" smtClean="0"/>
              <a:t>Afin</a:t>
            </a:r>
            <a:r>
              <a:rPr lang="en-GB" dirty="0"/>
              <a:t> </a:t>
            </a:r>
            <a:r>
              <a:rPr lang="fr-FR" dirty="0" smtClean="0"/>
              <a:t>d’évaluer </a:t>
            </a:r>
            <a:r>
              <a:rPr lang="fr-FR" dirty="0"/>
              <a:t>si une question est importante pour les peuples autochtones concernés, </a:t>
            </a:r>
            <a:r>
              <a:rPr lang="fr-FR" dirty="0" smtClean="0"/>
              <a:t>les facteurs </a:t>
            </a:r>
            <a:r>
              <a:rPr lang="fr-FR" dirty="0"/>
              <a:t>pertinents incluent le point de vue et les priorités de ces peuples, la nature de </a:t>
            </a:r>
            <a:r>
              <a:rPr lang="fr-FR" dirty="0" smtClean="0"/>
              <a:t>la question </a:t>
            </a:r>
            <a:r>
              <a:rPr lang="fr-FR" dirty="0"/>
              <a:t>ou de l’activité proposée et ses répercussions potentielles sur les </a:t>
            </a:r>
            <a:r>
              <a:rPr lang="fr-FR" dirty="0" smtClean="0"/>
              <a:t>peuples  </a:t>
            </a:r>
            <a:r>
              <a:rPr lang="fr-FR" dirty="0"/>
              <a:t>autochtones concernés, compte tenu, notamment, des effets cumulatifs d’atteintes </a:t>
            </a:r>
            <a:r>
              <a:rPr lang="fr-FR" dirty="0" smtClean="0"/>
              <a:t>ou d’activités </a:t>
            </a:r>
            <a:r>
              <a:rPr lang="fr-FR" dirty="0"/>
              <a:t>précédentes et des injustices historiques auxquelles ces peuples sont </a:t>
            </a:r>
            <a:r>
              <a:rPr lang="fr-FR" dirty="0" smtClean="0"/>
              <a:t>confrontés .</a:t>
            </a:r>
            <a:endParaRPr lang="en-GB" dirty="0" smtClean="0"/>
          </a:p>
        </p:txBody>
      </p:sp>
      <p:sp>
        <p:nvSpPr>
          <p:cNvPr id="52227" name="Title 2"/>
          <p:cNvSpPr>
            <a:spLocks noGrp="1"/>
          </p:cNvSpPr>
          <p:nvPr>
            <p:ph type="title"/>
          </p:nvPr>
        </p:nvSpPr>
        <p:spPr/>
        <p:txBody>
          <a:bodyPr/>
          <a:lstStyle/>
          <a:p>
            <a:pPr eaLnBrk="1" hangingPunct="1"/>
            <a:r>
              <a:rPr lang="fr-FR" sz="3200" dirty="0"/>
              <a:t>Avis no 2 (2011) du Mécanisme d’experts:</a:t>
            </a:r>
            <a:br>
              <a:rPr lang="fr-FR" sz="3200" dirty="0"/>
            </a:br>
            <a:r>
              <a:rPr lang="fr-FR" sz="3200" dirty="0"/>
              <a:t>Les peuples autochtones et le droit de participer à la prise de décisions</a:t>
            </a:r>
            <a:endParaRPr lang="en-GB" sz="3200" dirty="0" smtClean="0"/>
          </a:p>
        </p:txBody>
      </p:sp>
    </p:spTree>
    <p:extLst>
      <p:ext uri="{BB962C8B-B14F-4D97-AF65-F5344CB8AC3E}">
        <p14:creationId xmlns:p14="http://schemas.microsoft.com/office/powerpoint/2010/main" val="2818044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323850" y="2205038"/>
            <a:ext cx="8640763" cy="4537075"/>
          </a:xfrm>
        </p:spPr>
        <p:txBody>
          <a:bodyPr/>
          <a:lstStyle/>
          <a:p>
            <a:r>
              <a:rPr lang="fr-FR" sz="2000" dirty="0"/>
              <a:t>L’élément «libre» implique l’absence de coercition, d’intimidation ou </a:t>
            </a:r>
            <a:r>
              <a:rPr lang="fr-FR" sz="2000" dirty="0" smtClean="0"/>
              <a:t>de </a:t>
            </a:r>
            <a:r>
              <a:rPr lang="en-GB" sz="2000" dirty="0" smtClean="0"/>
              <a:t>manipulation; </a:t>
            </a:r>
          </a:p>
          <a:p>
            <a:r>
              <a:rPr lang="fr-FR" sz="2000" dirty="0"/>
              <a:t>«préalable» signifie que le consentement est obtenu avant le début </a:t>
            </a:r>
            <a:r>
              <a:rPr lang="fr-FR" sz="2000" dirty="0" smtClean="0"/>
              <a:t>de l’activité </a:t>
            </a:r>
            <a:r>
              <a:rPr lang="fr-FR" sz="2000" dirty="0"/>
              <a:t>liée à la décision à prendre, et vise notamment le délai nécessaire pour </a:t>
            </a:r>
            <a:r>
              <a:rPr lang="fr-FR" sz="2000" dirty="0" smtClean="0"/>
              <a:t>permettre aux </a:t>
            </a:r>
            <a:r>
              <a:rPr lang="fr-FR" sz="2000" dirty="0"/>
              <a:t>peuples autochtones de mettre en </a:t>
            </a:r>
            <a:r>
              <a:rPr lang="fr-FR" sz="2000" dirty="0" err="1"/>
              <a:t>oeuvre</a:t>
            </a:r>
            <a:r>
              <a:rPr lang="fr-FR" sz="2000" dirty="0"/>
              <a:t> leurs propres processus de prise de décisions</a:t>
            </a:r>
            <a:r>
              <a:rPr lang="fr-FR" sz="2000" dirty="0" smtClean="0"/>
              <a:t>;</a:t>
            </a:r>
          </a:p>
          <a:p>
            <a:r>
              <a:rPr lang="fr-FR" sz="2000" dirty="0"/>
              <a:t>«éclairé» veut dire que les peuples autochtones ont reçu toutes les informations relatives </a:t>
            </a:r>
            <a:r>
              <a:rPr lang="fr-FR" sz="2000" dirty="0" smtClean="0"/>
              <a:t>à l’activité </a:t>
            </a:r>
            <a:r>
              <a:rPr lang="fr-FR" sz="2000" dirty="0"/>
              <a:t>et que ces informations sont objectives, exactes et présentées d’une manière </a:t>
            </a:r>
            <a:r>
              <a:rPr lang="fr-FR" sz="2000" dirty="0" smtClean="0"/>
              <a:t>et sous </a:t>
            </a:r>
            <a:r>
              <a:rPr lang="fr-FR" sz="2000" dirty="0"/>
              <a:t>une forme compréhensibles par les peuples autochtones</a:t>
            </a:r>
            <a:r>
              <a:rPr lang="fr-FR" sz="2000" dirty="0" smtClean="0"/>
              <a:t>; </a:t>
            </a:r>
          </a:p>
          <a:p>
            <a:r>
              <a:rPr lang="en-GB" sz="2000" dirty="0"/>
              <a:t>«</a:t>
            </a:r>
            <a:r>
              <a:rPr lang="en-GB" sz="2000" dirty="0" err="1"/>
              <a:t>consentement</a:t>
            </a:r>
            <a:r>
              <a:rPr lang="en-GB" sz="2000" dirty="0"/>
              <a:t>» </a:t>
            </a:r>
            <a:r>
              <a:rPr lang="en-GB" sz="2000" dirty="0" err="1"/>
              <a:t>implique</a:t>
            </a:r>
            <a:r>
              <a:rPr lang="en-GB" sz="2000" dirty="0"/>
              <a:t> </a:t>
            </a:r>
            <a:r>
              <a:rPr lang="en-GB" sz="2000" dirty="0" err="1" smtClean="0"/>
              <a:t>que</a:t>
            </a:r>
            <a:r>
              <a:rPr lang="en-GB" sz="2000" dirty="0"/>
              <a:t> </a:t>
            </a:r>
            <a:r>
              <a:rPr lang="fr-FR" sz="2000" dirty="0" smtClean="0"/>
              <a:t>les </a:t>
            </a:r>
            <a:r>
              <a:rPr lang="fr-FR" sz="2000" dirty="0"/>
              <a:t>peuples autochtones ont donné leur accord à l’activité qui fait l’objet de la </a:t>
            </a:r>
            <a:r>
              <a:rPr lang="fr-FR" sz="2000" dirty="0" smtClean="0"/>
              <a:t>décision pertinente</a:t>
            </a:r>
            <a:r>
              <a:rPr lang="fr-FR" sz="2000" dirty="0"/>
              <a:t>, ce qui peut également être soumis à </a:t>
            </a:r>
            <a:r>
              <a:rPr lang="fr-FR" sz="2000" dirty="0" smtClean="0"/>
              <a:t>conditions.</a:t>
            </a:r>
            <a:endParaRPr lang="en-GB" sz="2200" dirty="0" smtClean="0"/>
          </a:p>
        </p:txBody>
      </p:sp>
      <p:sp>
        <p:nvSpPr>
          <p:cNvPr id="53251" name="Title 2"/>
          <p:cNvSpPr>
            <a:spLocks noGrp="1"/>
          </p:cNvSpPr>
          <p:nvPr>
            <p:ph type="title"/>
          </p:nvPr>
        </p:nvSpPr>
        <p:spPr/>
        <p:txBody>
          <a:bodyPr/>
          <a:lstStyle/>
          <a:p>
            <a:pPr eaLnBrk="1" hangingPunct="1"/>
            <a:r>
              <a:rPr lang="fr-FR" sz="3200" dirty="0"/>
              <a:t>Avis no 2 (2011) du Mécanisme d’experts:</a:t>
            </a:r>
            <a:br>
              <a:rPr lang="fr-FR" sz="3200" dirty="0"/>
            </a:br>
            <a:r>
              <a:rPr lang="fr-FR" sz="3200" dirty="0"/>
              <a:t>Les peuples autochtones et le droit de participer à la prise de décisions</a:t>
            </a:r>
            <a:endParaRPr lang="en-GB" sz="3200" dirty="0" smtClean="0"/>
          </a:p>
        </p:txBody>
      </p:sp>
    </p:spTree>
    <p:extLst>
      <p:ext uri="{BB962C8B-B14F-4D97-AF65-F5344CB8AC3E}">
        <p14:creationId xmlns:p14="http://schemas.microsoft.com/office/powerpoint/2010/main" val="2741496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323850" y="2205038"/>
            <a:ext cx="8569325" cy="4464050"/>
          </a:xfrm>
        </p:spPr>
        <p:txBody>
          <a:bodyPr/>
          <a:lstStyle/>
          <a:p>
            <a:r>
              <a:rPr lang="fr-CH" dirty="0" smtClean="0"/>
              <a:t>Prochain étude: cultures et langues</a:t>
            </a:r>
          </a:p>
          <a:p>
            <a:r>
              <a:rPr lang="fr-FR" dirty="0"/>
              <a:t>Demande de continuer à construire sur des études antérieures, notamment sur ​​la </a:t>
            </a:r>
            <a:r>
              <a:rPr lang="fr-FR" dirty="0" smtClean="0"/>
              <a:t>participation</a:t>
            </a:r>
          </a:p>
          <a:p>
            <a:r>
              <a:rPr lang="fr-FR" dirty="0" smtClean="0"/>
              <a:t>Faire un enquête pour </a:t>
            </a:r>
            <a:r>
              <a:rPr lang="fr-FR" dirty="0"/>
              <a:t>recueillir les avis des États sur les meilleures pratiques concernant les mesures possibles et des stratégies appropriées de mise en œuvre pour atteindre les objectifs de la </a:t>
            </a:r>
            <a:r>
              <a:rPr lang="fr-FR" dirty="0" smtClean="0"/>
              <a:t>Déclaration</a:t>
            </a:r>
          </a:p>
          <a:p>
            <a:r>
              <a:rPr lang="fr-FR" dirty="0"/>
              <a:t>Discuter </a:t>
            </a:r>
            <a:r>
              <a:rPr lang="fr-FR" dirty="0" smtClean="0"/>
              <a:t>sur la </a:t>
            </a:r>
            <a:r>
              <a:rPr lang="fr-FR" dirty="0"/>
              <a:t>Conférence mondiale sur les peuples autochtones </a:t>
            </a:r>
            <a:r>
              <a:rPr lang="fr-FR" dirty="0" smtClean="0"/>
              <a:t>pour contribuent </a:t>
            </a:r>
            <a:r>
              <a:rPr lang="fr-FR" dirty="0"/>
              <a:t>à l'exploration des modalités de la réunion, y compris la participation des peuples autochtones à la Conférence et son processus </a:t>
            </a:r>
            <a:r>
              <a:rPr lang="fr-FR" dirty="0" smtClean="0"/>
              <a:t>préparatoire </a:t>
            </a:r>
            <a:endParaRPr lang="en-GB" dirty="0" smtClean="0"/>
          </a:p>
        </p:txBody>
      </p:sp>
      <p:sp>
        <p:nvSpPr>
          <p:cNvPr id="54275" name="Title 2"/>
          <p:cNvSpPr>
            <a:spLocks noGrp="1"/>
          </p:cNvSpPr>
          <p:nvPr>
            <p:ph type="title"/>
          </p:nvPr>
        </p:nvSpPr>
        <p:spPr/>
        <p:txBody>
          <a:bodyPr/>
          <a:lstStyle/>
          <a:p>
            <a:r>
              <a:rPr lang="fr-CH" dirty="0" smtClean="0"/>
              <a:t>Résolution 18/8 (Sept 2011)</a:t>
            </a:r>
            <a:endParaRPr lang="en-GB" dirty="0" smtClean="0"/>
          </a:p>
        </p:txBody>
      </p:sp>
    </p:spTree>
    <p:extLst>
      <p:ext uri="{BB962C8B-B14F-4D97-AF65-F5344CB8AC3E}">
        <p14:creationId xmlns:p14="http://schemas.microsoft.com/office/powerpoint/2010/main" val="2601881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457200" y="1989138"/>
            <a:ext cx="8229600" cy="4106862"/>
          </a:xfrm>
        </p:spPr>
        <p:txBody>
          <a:bodyPr/>
          <a:lstStyle/>
          <a:p>
            <a:pPr eaLnBrk="1" hangingPunct="1">
              <a:lnSpc>
                <a:spcPct val="80000"/>
              </a:lnSpc>
              <a:buFont typeface="Wingdings" pitchFamily="2" charset="2"/>
              <a:buNone/>
            </a:pPr>
            <a:endParaRPr lang="en-GB"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1800" dirty="0" smtClean="0"/>
          </a:p>
        </p:txBody>
      </p:sp>
      <p:sp>
        <p:nvSpPr>
          <p:cNvPr id="55299" name="Rectangle 2"/>
          <p:cNvSpPr>
            <a:spLocks noGrp="1" noChangeArrowheads="1"/>
          </p:cNvSpPr>
          <p:nvPr>
            <p:ph type="title"/>
          </p:nvPr>
        </p:nvSpPr>
        <p:spPr/>
        <p:txBody>
          <a:bodyPr/>
          <a:lstStyle/>
          <a:p>
            <a:pPr eaLnBrk="1" hangingPunct="1"/>
            <a:r>
              <a:rPr lang="fr-CH" sz="3200" dirty="0" smtClean="0">
                <a:solidFill>
                  <a:srgbClr val="EAEAEA"/>
                </a:solidFill>
              </a:rPr>
              <a:t>Contribution aux droits des peuples autochtones </a:t>
            </a:r>
            <a:r>
              <a:rPr lang="en-US" sz="3200" b="1" dirty="0" smtClean="0"/>
              <a:t/>
            </a:r>
            <a:br>
              <a:rPr lang="en-US" sz="3200" b="1" dirty="0" smtClean="0"/>
            </a:br>
            <a:endParaRPr lang="en-US" sz="3200" b="1" dirty="0" smtClean="0"/>
          </a:p>
        </p:txBody>
      </p:sp>
      <p:sp>
        <p:nvSpPr>
          <p:cNvPr id="55300" name="Oval 4"/>
          <p:cNvSpPr>
            <a:spLocks noChangeArrowheads="1"/>
          </p:cNvSpPr>
          <p:nvPr/>
        </p:nvSpPr>
        <p:spPr bwMode="auto">
          <a:xfrm>
            <a:off x="3419475" y="3357563"/>
            <a:ext cx="1655763" cy="100806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1509" name="Text Box 5"/>
          <p:cNvSpPr txBox="1">
            <a:spLocks noChangeArrowheads="1"/>
          </p:cNvSpPr>
          <p:nvPr/>
        </p:nvSpPr>
        <p:spPr bwMode="auto">
          <a:xfrm>
            <a:off x="3563938" y="3644900"/>
            <a:ext cx="13684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defRPr/>
            </a:pPr>
            <a:r>
              <a:rPr lang="fr-CH" dirty="0" smtClean="0">
                <a:solidFill>
                  <a:prstClr val="black"/>
                </a:solidFill>
                <a:latin typeface="Calibri"/>
              </a:rPr>
              <a:t>MEDPA</a:t>
            </a:r>
            <a:endParaRPr lang="en-GB" dirty="0" smtClean="0">
              <a:solidFill>
                <a:prstClr val="black"/>
              </a:solidFill>
              <a:latin typeface="Calibri"/>
            </a:endParaRPr>
          </a:p>
          <a:p>
            <a:pPr eaLnBrk="1" fontAlgn="base" hangingPunct="1">
              <a:spcBef>
                <a:spcPct val="50000"/>
              </a:spcBef>
              <a:spcAft>
                <a:spcPct val="0"/>
              </a:spcAft>
              <a:defRPr/>
            </a:pPr>
            <a:endParaRPr lang="en-US" dirty="0" smtClean="0">
              <a:solidFill>
                <a:prstClr val="black"/>
              </a:solidFill>
            </a:endParaRPr>
          </a:p>
        </p:txBody>
      </p:sp>
      <p:sp>
        <p:nvSpPr>
          <p:cNvPr id="55302" name="Oval 6"/>
          <p:cNvSpPr>
            <a:spLocks noChangeArrowheads="1"/>
          </p:cNvSpPr>
          <p:nvPr/>
        </p:nvSpPr>
        <p:spPr bwMode="auto">
          <a:xfrm>
            <a:off x="250825" y="1484313"/>
            <a:ext cx="2233613" cy="17287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5303" name="Oval 7"/>
          <p:cNvSpPr>
            <a:spLocks noChangeArrowheads="1"/>
          </p:cNvSpPr>
          <p:nvPr/>
        </p:nvSpPr>
        <p:spPr bwMode="auto">
          <a:xfrm>
            <a:off x="179388" y="4868863"/>
            <a:ext cx="2520950" cy="17287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5304" name="Oval 8"/>
          <p:cNvSpPr>
            <a:spLocks noChangeArrowheads="1"/>
          </p:cNvSpPr>
          <p:nvPr/>
        </p:nvSpPr>
        <p:spPr bwMode="auto">
          <a:xfrm>
            <a:off x="3995738" y="1557338"/>
            <a:ext cx="1943100" cy="165576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5305" name="Oval 9"/>
          <p:cNvSpPr>
            <a:spLocks noChangeArrowheads="1"/>
          </p:cNvSpPr>
          <p:nvPr/>
        </p:nvSpPr>
        <p:spPr bwMode="auto">
          <a:xfrm>
            <a:off x="3563938" y="4724400"/>
            <a:ext cx="2232025" cy="165735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1514" name="Text Box 10"/>
          <p:cNvSpPr txBox="1">
            <a:spLocks noChangeArrowheads="1"/>
          </p:cNvSpPr>
          <p:nvPr/>
        </p:nvSpPr>
        <p:spPr bwMode="auto">
          <a:xfrm>
            <a:off x="359568" y="1588969"/>
            <a:ext cx="201612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defRPr/>
            </a:pPr>
            <a:r>
              <a:rPr lang="fr-FR" sz="1400" dirty="0">
                <a:solidFill>
                  <a:prstClr val="black"/>
                </a:solidFill>
                <a:latin typeface="Calibri"/>
              </a:rPr>
              <a:t>Assurer une meilleure compréhension des dispositions de la Déclaration (à travers des études et des conseils </a:t>
            </a:r>
            <a:r>
              <a:rPr lang="fr-FR" sz="1400" dirty="0" smtClean="0">
                <a:solidFill>
                  <a:prstClr val="black"/>
                </a:solidFill>
                <a:latin typeface="Calibri"/>
              </a:rPr>
              <a:t> basé sur la recherche)</a:t>
            </a:r>
            <a:endParaRPr lang="en-US" sz="1400" dirty="0" smtClean="0">
              <a:solidFill>
                <a:prstClr val="black"/>
              </a:solidFill>
            </a:endParaRPr>
          </a:p>
        </p:txBody>
      </p:sp>
      <p:sp>
        <p:nvSpPr>
          <p:cNvPr id="55307" name="Text Box 11"/>
          <p:cNvSpPr txBox="1">
            <a:spLocks noChangeArrowheads="1"/>
          </p:cNvSpPr>
          <p:nvPr/>
        </p:nvSpPr>
        <p:spPr bwMode="auto">
          <a:xfrm>
            <a:off x="611188" y="5229225"/>
            <a:ext cx="1728787"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endParaRPr lang="en-GB">
              <a:solidFill>
                <a:prstClr val="black"/>
              </a:solidFill>
            </a:endParaRPr>
          </a:p>
          <a:p>
            <a:pPr eaLnBrk="1" fontAlgn="base" hangingPunct="1">
              <a:spcBef>
                <a:spcPct val="50000"/>
              </a:spcBef>
              <a:spcAft>
                <a:spcPct val="0"/>
              </a:spcAft>
            </a:pPr>
            <a:endParaRPr lang="en-US">
              <a:solidFill>
                <a:prstClr val="black"/>
              </a:solidFill>
            </a:endParaRPr>
          </a:p>
        </p:txBody>
      </p:sp>
      <p:sp>
        <p:nvSpPr>
          <p:cNvPr id="21516" name="Text Box 18"/>
          <p:cNvSpPr txBox="1">
            <a:spLocks noChangeArrowheads="1"/>
          </p:cNvSpPr>
          <p:nvPr/>
        </p:nvSpPr>
        <p:spPr bwMode="auto">
          <a:xfrm>
            <a:off x="612775" y="5047971"/>
            <a:ext cx="172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fr-FR" sz="1400" dirty="0"/>
              <a:t>Fournir un examen des bonnes pratiques et les défis pour la déclaration </a:t>
            </a:r>
            <a:r>
              <a:rPr lang="fr-FR" sz="1400" dirty="0" smtClean="0"/>
              <a:t>–</a:t>
            </a:r>
            <a:r>
              <a:rPr lang="en-GB" sz="1400" dirty="0" smtClean="0"/>
              <a:t> </a:t>
            </a:r>
            <a:r>
              <a:rPr lang="en-GB" sz="1400" dirty="0" err="1" smtClean="0"/>
              <a:t>mise</a:t>
            </a:r>
            <a:r>
              <a:rPr lang="en-GB" sz="1400" dirty="0" smtClean="0"/>
              <a:t> en oeuvre </a:t>
            </a:r>
            <a:endParaRPr lang="en-US" dirty="0" smtClean="0">
              <a:solidFill>
                <a:prstClr val="black"/>
              </a:solidFill>
              <a:latin typeface="Calibri"/>
            </a:endParaRPr>
          </a:p>
        </p:txBody>
      </p:sp>
      <p:sp>
        <p:nvSpPr>
          <p:cNvPr id="21517" name="Text Box 19"/>
          <p:cNvSpPr txBox="1">
            <a:spLocks noChangeArrowheads="1"/>
          </p:cNvSpPr>
          <p:nvPr/>
        </p:nvSpPr>
        <p:spPr bwMode="auto">
          <a:xfrm>
            <a:off x="4067175" y="1916113"/>
            <a:ext cx="18732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fr-FR" sz="1400" dirty="0" smtClean="0"/>
              <a:t>Occasions </a:t>
            </a:r>
            <a:r>
              <a:rPr lang="fr-FR" sz="1400" dirty="0"/>
              <a:t>de s'engager avec le Conseil des droits de l'homme</a:t>
            </a:r>
            <a:endParaRPr lang="en-US" sz="1400" dirty="0" smtClean="0">
              <a:solidFill>
                <a:prstClr val="black"/>
              </a:solidFill>
              <a:latin typeface="Calibri"/>
            </a:endParaRPr>
          </a:p>
        </p:txBody>
      </p:sp>
      <p:sp>
        <p:nvSpPr>
          <p:cNvPr id="55310" name="Oval 21"/>
          <p:cNvSpPr>
            <a:spLocks noChangeArrowheads="1"/>
          </p:cNvSpPr>
          <p:nvPr/>
        </p:nvSpPr>
        <p:spPr bwMode="auto">
          <a:xfrm>
            <a:off x="827088" y="3284538"/>
            <a:ext cx="2160587" cy="12954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5311" name="Line 23"/>
          <p:cNvSpPr>
            <a:spLocks noChangeShapeType="1"/>
          </p:cNvSpPr>
          <p:nvPr/>
        </p:nvSpPr>
        <p:spPr bwMode="auto">
          <a:xfrm flipH="1">
            <a:off x="2987675" y="386080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5312" name="Line 24"/>
          <p:cNvSpPr>
            <a:spLocks noChangeShapeType="1"/>
          </p:cNvSpPr>
          <p:nvPr/>
        </p:nvSpPr>
        <p:spPr bwMode="auto">
          <a:xfrm flipH="1" flipV="1">
            <a:off x="1763713" y="3213100"/>
            <a:ext cx="71437"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5313" name="Line 25"/>
          <p:cNvSpPr>
            <a:spLocks noChangeShapeType="1"/>
          </p:cNvSpPr>
          <p:nvPr/>
        </p:nvSpPr>
        <p:spPr bwMode="auto">
          <a:xfrm flipH="1">
            <a:off x="1619250" y="4581525"/>
            <a:ext cx="73025"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1522" name="Text Box 26"/>
          <p:cNvSpPr txBox="1">
            <a:spLocks noChangeArrowheads="1"/>
          </p:cNvSpPr>
          <p:nvPr/>
        </p:nvSpPr>
        <p:spPr bwMode="auto">
          <a:xfrm>
            <a:off x="1116013" y="3573463"/>
            <a:ext cx="1584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dirty="0" smtClean="0">
                <a:solidFill>
                  <a:prstClr val="black"/>
                </a:solidFill>
                <a:latin typeface="Calibri"/>
              </a:rPr>
              <a:t>Promotion de la DNUDPA</a:t>
            </a:r>
            <a:endParaRPr lang="en-US" dirty="0" smtClean="0">
              <a:solidFill>
                <a:prstClr val="black"/>
              </a:solidFill>
              <a:latin typeface="Calibri"/>
            </a:endParaRPr>
          </a:p>
        </p:txBody>
      </p:sp>
      <p:sp>
        <p:nvSpPr>
          <p:cNvPr id="55315" name="Oval 27"/>
          <p:cNvSpPr>
            <a:spLocks noChangeArrowheads="1"/>
          </p:cNvSpPr>
          <p:nvPr/>
        </p:nvSpPr>
        <p:spPr bwMode="auto">
          <a:xfrm>
            <a:off x="6372225" y="1628775"/>
            <a:ext cx="2087563" cy="122396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1524" name="Text Box 28"/>
          <p:cNvSpPr txBox="1">
            <a:spLocks noChangeArrowheads="1"/>
          </p:cNvSpPr>
          <p:nvPr/>
        </p:nvSpPr>
        <p:spPr bwMode="auto">
          <a:xfrm>
            <a:off x="6659563" y="1773238"/>
            <a:ext cx="180022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fr-FR" sz="1400" dirty="0" smtClean="0"/>
              <a:t>Panneaux réguliers</a:t>
            </a:r>
          </a:p>
          <a:p>
            <a:pPr eaLnBrk="1" fontAlgn="base" hangingPunct="1">
              <a:spcBef>
                <a:spcPct val="50000"/>
              </a:spcBef>
              <a:spcAft>
                <a:spcPct val="0"/>
              </a:spcAft>
              <a:defRPr/>
            </a:pPr>
            <a:r>
              <a:rPr lang="fr-CH" sz="1400" dirty="0" smtClean="0">
                <a:solidFill>
                  <a:prstClr val="black"/>
                </a:solidFill>
                <a:latin typeface="Calibri"/>
              </a:rPr>
              <a:t>EPU</a:t>
            </a:r>
            <a:endParaRPr lang="en-GB" sz="1400" dirty="0" smtClean="0">
              <a:solidFill>
                <a:prstClr val="black"/>
              </a:solidFill>
              <a:latin typeface="Calibri"/>
            </a:endParaRPr>
          </a:p>
          <a:p>
            <a:pPr eaLnBrk="1" fontAlgn="base" hangingPunct="1">
              <a:spcBef>
                <a:spcPct val="50000"/>
              </a:spcBef>
              <a:spcAft>
                <a:spcPct val="0"/>
              </a:spcAft>
              <a:defRPr/>
            </a:pPr>
            <a:r>
              <a:rPr lang="fr-CH" sz="1400" dirty="0" smtClean="0">
                <a:solidFill>
                  <a:prstClr val="black"/>
                </a:solidFill>
                <a:latin typeface="Calibri"/>
              </a:rPr>
              <a:t>Dialogue Interactif</a:t>
            </a:r>
            <a:endParaRPr lang="en-GB" sz="1400" dirty="0" smtClean="0">
              <a:solidFill>
                <a:prstClr val="black"/>
              </a:solidFill>
              <a:latin typeface="Calibri"/>
            </a:endParaRPr>
          </a:p>
          <a:p>
            <a:pPr eaLnBrk="1" fontAlgn="base" hangingPunct="1">
              <a:spcBef>
                <a:spcPct val="50000"/>
              </a:spcBef>
              <a:spcAft>
                <a:spcPct val="0"/>
              </a:spcAft>
              <a:defRPr/>
            </a:pPr>
            <a:endParaRPr lang="en-US" sz="1200" dirty="0" smtClean="0">
              <a:solidFill>
                <a:prstClr val="black"/>
              </a:solidFill>
            </a:endParaRPr>
          </a:p>
        </p:txBody>
      </p:sp>
      <p:sp>
        <p:nvSpPr>
          <p:cNvPr id="55317" name="Line 29"/>
          <p:cNvSpPr>
            <a:spLocks noChangeShapeType="1"/>
          </p:cNvSpPr>
          <p:nvPr/>
        </p:nvSpPr>
        <p:spPr bwMode="auto">
          <a:xfrm flipV="1">
            <a:off x="4427538" y="3141663"/>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5318" name="Line 30"/>
          <p:cNvSpPr>
            <a:spLocks noChangeShapeType="1"/>
          </p:cNvSpPr>
          <p:nvPr/>
        </p:nvSpPr>
        <p:spPr bwMode="auto">
          <a:xfrm>
            <a:off x="5867400" y="2133600"/>
            <a:ext cx="649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5319" name="Line 31"/>
          <p:cNvSpPr>
            <a:spLocks noChangeShapeType="1"/>
          </p:cNvSpPr>
          <p:nvPr/>
        </p:nvSpPr>
        <p:spPr bwMode="auto">
          <a:xfrm>
            <a:off x="4500563" y="4365625"/>
            <a:ext cx="142875"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1528" name="Text Box 32"/>
          <p:cNvSpPr txBox="1">
            <a:spLocks noChangeArrowheads="1"/>
          </p:cNvSpPr>
          <p:nvPr/>
        </p:nvSpPr>
        <p:spPr bwMode="auto">
          <a:xfrm>
            <a:off x="3851275" y="4926458"/>
            <a:ext cx="18732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dirty="0" smtClean="0">
                <a:solidFill>
                  <a:prstClr val="black"/>
                </a:solidFill>
                <a:latin typeface="Calibri"/>
              </a:rPr>
              <a:t>Coordination avec le  RS  et le IPQA – </a:t>
            </a:r>
            <a:r>
              <a:rPr lang="fr-FR" sz="1400" dirty="0"/>
              <a:t>rencontres avec les </a:t>
            </a:r>
            <a:r>
              <a:rPr lang="fr-FR" sz="1400" dirty="0" smtClean="0"/>
              <a:t>RS </a:t>
            </a:r>
            <a:r>
              <a:rPr lang="fr-FR" sz="1400" dirty="0"/>
              <a:t>durant la session </a:t>
            </a:r>
            <a:r>
              <a:rPr lang="fr-FR" sz="1400" dirty="0" smtClean="0"/>
              <a:t>pour unir </a:t>
            </a:r>
            <a:r>
              <a:rPr lang="fr-FR" sz="1400" dirty="0"/>
              <a:t>leurs </a:t>
            </a:r>
            <a:r>
              <a:rPr lang="fr-FR" sz="1400" dirty="0" smtClean="0"/>
              <a:t>efforts </a:t>
            </a:r>
            <a:endParaRPr lang="en-US" sz="1400" dirty="0" smtClean="0">
              <a:solidFill>
                <a:prstClr val="black"/>
              </a:solidFill>
              <a:latin typeface="Calibri"/>
            </a:endParaRPr>
          </a:p>
        </p:txBody>
      </p:sp>
      <p:sp>
        <p:nvSpPr>
          <p:cNvPr id="55321" name="Oval 33"/>
          <p:cNvSpPr>
            <a:spLocks noChangeArrowheads="1"/>
          </p:cNvSpPr>
          <p:nvPr/>
        </p:nvSpPr>
        <p:spPr bwMode="auto">
          <a:xfrm>
            <a:off x="5940425" y="3213100"/>
            <a:ext cx="2519363" cy="13684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55322" name="Line 34"/>
          <p:cNvSpPr>
            <a:spLocks noChangeShapeType="1"/>
          </p:cNvSpPr>
          <p:nvPr/>
        </p:nvSpPr>
        <p:spPr bwMode="auto">
          <a:xfrm>
            <a:off x="5076825" y="3860800"/>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21531" name="Text Box 35"/>
          <p:cNvSpPr txBox="1">
            <a:spLocks noChangeArrowheads="1"/>
          </p:cNvSpPr>
          <p:nvPr/>
        </p:nvSpPr>
        <p:spPr bwMode="auto">
          <a:xfrm>
            <a:off x="6227763" y="3429000"/>
            <a:ext cx="2160587"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fr-FR" sz="1400" dirty="0"/>
              <a:t>La coordination entre les peuples autochtones - le renforcement du mouvement international</a:t>
            </a:r>
            <a:endParaRPr lang="en-GB" sz="1400" dirty="0" smtClean="0">
              <a:solidFill>
                <a:prstClr val="black"/>
              </a:solidFill>
            </a:endParaRPr>
          </a:p>
          <a:p>
            <a:pPr eaLnBrk="1" fontAlgn="base" hangingPunct="1">
              <a:spcBef>
                <a:spcPct val="50000"/>
              </a:spcBef>
              <a:spcAft>
                <a:spcPct val="0"/>
              </a:spcAft>
              <a:defRPr/>
            </a:pPr>
            <a:endParaRPr lang="en-US" sz="1400" dirty="0" smtClean="0">
              <a:solidFill>
                <a:prstClr val="black"/>
              </a:solidFill>
            </a:endParaRPr>
          </a:p>
        </p:txBody>
      </p:sp>
    </p:spTree>
    <p:extLst>
      <p:ext uri="{BB962C8B-B14F-4D97-AF65-F5344CB8AC3E}">
        <p14:creationId xmlns:p14="http://schemas.microsoft.com/office/powerpoint/2010/main" val="2606779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fr-FR" dirty="0"/>
              <a:t>Site w</a:t>
            </a:r>
            <a:r>
              <a:rPr lang="fr-FR" dirty="0" smtClean="0"/>
              <a:t>eb </a:t>
            </a:r>
            <a:r>
              <a:rPr lang="fr-FR" dirty="0"/>
              <a:t>du Mécanisme d'experts</a:t>
            </a:r>
            <a:r>
              <a:rPr lang="fr-FR" dirty="0" smtClean="0"/>
              <a:t>: </a:t>
            </a:r>
          </a:p>
          <a:p>
            <a:pPr lvl="1">
              <a:defRPr/>
            </a:pPr>
            <a:r>
              <a:rPr lang="en-GB" dirty="0" smtClean="0">
                <a:hlinkClick r:id="rId2"/>
              </a:rPr>
              <a:t>http</a:t>
            </a:r>
            <a:r>
              <a:rPr lang="en-GB" dirty="0">
                <a:hlinkClick r:id="rId2"/>
              </a:rPr>
              <a:t>://</a:t>
            </a:r>
            <a:r>
              <a:rPr lang="en-GB" dirty="0" smtClean="0">
                <a:hlinkClick r:id="rId2"/>
              </a:rPr>
              <a:t>www2.ohchr.org/french/issues/indigenous/ExpertMechanism/index.htm</a:t>
            </a:r>
            <a:endParaRPr lang="en-GB" dirty="0" smtClean="0"/>
          </a:p>
          <a:p>
            <a:pPr>
              <a:defRPr/>
            </a:pPr>
            <a:r>
              <a:rPr lang="fr-CH" dirty="0" smtClean="0"/>
              <a:t>Site web du HCDH sur les peuples autochtones :</a:t>
            </a:r>
          </a:p>
          <a:p>
            <a:pPr lvl="1">
              <a:defRPr/>
            </a:pPr>
            <a:r>
              <a:rPr lang="en-GB" dirty="0">
                <a:solidFill>
                  <a:schemeClr val="tx2">
                    <a:lumMod val="60000"/>
                    <a:lumOff val="40000"/>
                  </a:schemeClr>
                </a:solidFill>
                <a:hlinkClick r:id="rId3"/>
              </a:rPr>
              <a:t>http://</a:t>
            </a:r>
            <a:r>
              <a:rPr lang="en-GB" dirty="0" smtClean="0">
                <a:solidFill>
                  <a:schemeClr val="tx2">
                    <a:lumMod val="60000"/>
                    <a:lumOff val="40000"/>
                  </a:schemeClr>
                </a:solidFill>
                <a:hlinkClick r:id="rId3"/>
              </a:rPr>
              <a:t>www2.ohchr.org/french/issues/indigenous/index.htm</a:t>
            </a:r>
            <a:r>
              <a:rPr lang="en-GB" dirty="0" smtClean="0">
                <a:solidFill>
                  <a:schemeClr val="tx2">
                    <a:lumMod val="60000"/>
                    <a:lumOff val="40000"/>
                  </a:schemeClr>
                </a:solidFill>
              </a:rPr>
              <a:t> </a:t>
            </a:r>
            <a:endParaRPr lang="en-GB" dirty="0">
              <a:solidFill>
                <a:schemeClr val="tx2">
                  <a:lumMod val="60000"/>
                  <a:lumOff val="40000"/>
                </a:schemeClr>
              </a:solidFill>
            </a:endParaRPr>
          </a:p>
        </p:txBody>
      </p:sp>
      <p:sp>
        <p:nvSpPr>
          <p:cNvPr id="56323" name="Title 2"/>
          <p:cNvSpPr>
            <a:spLocks noGrp="1"/>
          </p:cNvSpPr>
          <p:nvPr>
            <p:ph type="title"/>
          </p:nvPr>
        </p:nvSpPr>
        <p:spPr/>
        <p:txBody>
          <a:bodyPr/>
          <a:lstStyle/>
          <a:p>
            <a:r>
              <a:rPr lang="fr-FR" dirty="0"/>
              <a:t>Plus d'informations</a:t>
            </a:r>
            <a:endParaRPr lang="en-GB" dirty="0" smtClean="0"/>
          </a:p>
        </p:txBody>
      </p:sp>
    </p:spTree>
    <p:extLst>
      <p:ext uri="{BB962C8B-B14F-4D97-AF65-F5344CB8AC3E}">
        <p14:creationId xmlns:p14="http://schemas.microsoft.com/office/powerpoint/2010/main" val="822061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38" y="1916113"/>
            <a:ext cx="7408862" cy="4210050"/>
          </a:xfrm>
        </p:spPr>
        <p:txBody>
          <a:bodyPr rtlCol="0">
            <a:normAutofit fontScale="85000" lnSpcReduction="20000"/>
          </a:bodyPr>
          <a:lstStyle/>
          <a:p>
            <a:pPr marL="274320" indent="-274320" eaLnBrk="1" fontAlgn="auto" hangingPunct="1">
              <a:lnSpc>
                <a:spcPct val="90000"/>
              </a:lnSpc>
              <a:spcAft>
                <a:spcPts val="0"/>
              </a:spcAft>
              <a:defRPr/>
            </a:pPr>
            <a:r>
              <a:rPr lang="en-GB" sz="2800" dirty="0">
                <a:cs typeface="Calibri" pitchFamily="34" charset="0"/>
              </a:rPr>
              <a:t>2006: </a:t>
            </a:r>
            <a:endParaRPr lang="en-GB" sz="2800" dirty="0" smtClean="0">
              <a:cs typeface="Calibri" pitchFamily="34" charset="0"/>
            </a:endParaRPr>
          </a:p>
          <a:p>
            <a:pPr lvl="1" indent="-274320" eaLnBrk="1" fontAlgn="auto" hangingPunct="1">
              <a:lnSpc>
                <a:spcPct val="90000"/>
              </a:lnSpc>
              <a:spcAft>
                <a:spcPts val="0"/>
              </a:spcAft>
              <a:defRPr/>
            </a:pPr>
            <a:r>
              <a:rPr lang="en-GB" sz="2400" dirty="0" smtClean="0">
                <a:cs typeface="Calibri" pitchFamily="34" charset="0"/>
              </a:rPr>
              <a:t>Dissolution de la Commission des </a:t>
            </a:r>
            <a:r>
              <a:rPr lang="en-GB" sz="2400" dirty="0" err="1" smtClean="0">
                <a:cs typeface="Calibri" pitchFamily="34" charset="0"/>
              </a:rPr>
              <a:t>droits</a:t>
            </a:r>
            <a:r>
              <a:rPr lang="en-GB" sz="2400" dirty="0" smtClean="0">
                <a:cs typeface="Calibri" pitchFamily="34" charset="0"/>
              </a:rPr>
              <a:t> de </a:t>
            </a:r>
            <a:r>
              <a:rPr lang="en-GB" sz="2400" dirty="0" err="1" smtClean="0">
                <a:cs typeface="Calibri" pitchFamily="34" charset="0"/>
              </a:rPr>
              <a:t>l’Homme</a:t>
            </a:r>
            <a:r>
              <a:rPr lang="en-GB" sz="2400" dirty="0" smtClean="0">
                <a:cs typeface="Calibri" pitchFamily="34" charset="0"/>
              </a:rPr>
              <a:t>  (y </a:t>
            </a:r>
            <a:r>
              <a:rPr lang="en-GB" sz="2400" dirty="0" err="1" smtClean="0">
                <a:cs typeface="Calibri" pitchFamily="34" charset="0"/>
              </a:rPr>
              <a:t>compris</a:t>
            </a:r>
            <a:r>
              <a:rPr lang="en-GB" sz="2400" dirty="0" smtClean="0">
                <a:cs typeface="Calibri" pitchFamily="34" charset="0"/>
              </a:rPr>
              <a:t> </a:t>
            </a:r>
            <a:r>
              <a:rPr lang="fr-FR" sz="2400" dirty="0"/>
              <a:t>organes subsidiaires tels que </a:t>
            </a:r>
            <a:r>
              <a:rPr lang="fr-FR" sz="2400" dirty="0" smtClean="0"/>
              <a:t>le GTPA</a:t>
            </a:r>
            <a:r>
              <a:rPr lang="en-GB" sz="2400" dirty="0" smtClean="0">
                <a:cs typeface="Calibri" pitchFamily="34" charset="0"/>
              </a:rPr>
              <a:t>) et son </a:t>
            </a:r>
            <a:r>
              <a:rPr lang="fr-FR" sz="2400" dirty="0"/>
              <a:t>remplacement par </a:t>
            </a:r>
            <a:r>
              <a:rPr lang="fr-FR" sz="2400" dirty="0" smtClean="0"/>
              <a:t>le Conseil des Droits de l’homme </a:t>
            </a:r>
          </a:p>
          <a:p>
            <a:pPr lvl="1" indent="-274320" eaLnBrk="1" fontAlgn="auto" hangingPunct="1">
              <a:lnSpc>
                <a:spcPct val="90000"/>
              </a:lnSpc>
              <a:spcAft>
                <a:spcPts val="0"/>
              </a:spcAft>
              <a:defRPr/>
            </a:pPr>
            <a:r>
              <a:rPr lang="fr-FR" sz="2400" dirty="0">
                <a:cs typeface="Calibri" pitchFamily="34" charset="0"/>
              </a:rPr>
              <a:t>L</a:t>
            </a:r>
            <a:r>
              <a:rPr lang="fr-FR" sz="2400" dirty="0" smtClean="0">
                <a:cs typeface="Calibri" pitchFamily="34" charset="0"/>
              </a:rPr>
              <a:t>a ‘construction de l’institution’ du Conseil de droits de l’Homme commence</a:t>
            </a:r>
          </a:p>
          <a:p>
            <a:pPr lvl="1" indent="-274320" eaLnBrk="1" fontAlgn="auto" hangingPunct="1">
              <a:lnSpc>
                <a:spcPct val="90000"/>
              </a:lnSpc>
              <a:spcAft>
                <a:spcPts val="0"/>
              </a:spcAft>
              <a:defRPr/>
            </a:pPr>
            <a:r>
              <a:rPr lang="fr-FR" sz="2400" dirty="0"/>
              <a:t>Approbation de la Déclaration au Conseil des droits de </a:t>
            </a:r>
            <a:r>
              <a:rPr lang="fr-FR" sz="2400" dirty="0" smtClean="0"/>
              <a:t>l‘Homme </a:t>
            </a:r>
            <a:r>
              <a:rPr lang="en-GB" sz="2400" dirty="0" smtClean="0">
                <a:cs typeface="Calibri" pitchFamily="34" charset="0"/>
              </a:rPr>
              <a:t>(</a:t>
            </a:r>
            <a:r>
              <a:rPr lang="en-GB" sz="2400" dirty="0" err="1" smtClean="0">
                <a:cs typeface="Calibri" pitchFamily="34" charset="0"/>
              </a:rPr>
              <a:t>Juin</a:t>
            </a:r>
            <a:r>
              <a:rPr lang="en-GB" sz="2400" dirty="0" smtClean="0">
                <a:cs typeface="Calibri" pitchFamily="34" charset="0"/>
              </a:rPr>
              <a:t> 2006)</a:t>
            </a:r>
            <a:endParaRPr lang="en-GB" sz="2400" dirty="0">
              <a:cs typeface="Calibri" pitchFamily="34" charset="0"/>
            </a:endParaRPr>
          </a:p>
          <a:p>
            <a:pPr marL="274320" indent="-274320" eaLnBrk="1" fontAlgn="auto" hangingPunct="1">
              <a:lnSpc>
                <a:spcPct val="90000"/>
              </a:lnSpc>
              <a:spcAft>
                <a:spcPts val="0"/>
              </a:spcAft>
              <a:defRPr/>
            </a:pPr>
            <a:r>
              <a:rPr lang="en-GB" sz="2800" dirty="0">
                <a:cs typeface="Calibri" pitchFamily="34" charset="0"/>
              </a:rPr>
              <a:t>2007: </a:t>
            </a:r>
            <a:endParaRPr lang="en-GB" sz="2800" dirty="0" smtClean="0">
              <a:cs typeface="Calibri" pitchFamily="34" charset="0"/>
            </a:endParaRPr>
          </a:p>
          <a:p>
            <a:pPr lvl="1" indent="-274320" eaLnBrk="1" fontAlgn="auto" hangingPunct="1">
              <a:lnSpc>
                <a:spcPct val="90000"/>
              </a:lnSpc>
              <a:spcAft>
                <a:spcPts val="0"/>
              </a:spcAft>
              <a:defRPr/>
            </a:pPr>
            <a:r>
              <a:rPr lang="fr-FR" sz="2400" dirty="0"/>
              <a:t>Accord sur la structure du Conseil des droits de </a:t>
            </a:r>
            <a:r>
              <a:rPr lang="fr-FR" sz="2400" dirty="0" smtClean="0"/>
              <a:t>l‘Homme </a:t>
            </a:r>
            <a:r>
              <a:rPr lang="fr-FR" sz="2400" dirty="0"/>
              <a:t>et ses organes </a:t>
            </a:r>
            <a:r>
              <a:rPr lang="fr-FR" sz="2400" dirty="0" smtClean="0"/>
              <a:t>subsidiaires</a:t>
            </a:r>
          </a:p>
          <a:p>
            <a:pPr lvl="1" indent="-274320" eaLnBrk="1" fontAlgn="auto" hangingPunct="1">
              <a:lnSpc>
                <a:spcPct val="90000"/>
              </a:lnSpc>
              <a:spcAft>
                <a:spcPts val="0"/>
              </a:spcAft>
              <a:defRPr/>
            </a:pPr>
            <a:r>
              <a:rPr lang="fr-FR" sz="2400" b="1" dirty="0"/>
              <a:t>Mécanisme d’experts sur les droits des peuples </a:t>
            </a:r>
            <a:r>
              <a:rPr lang="fr-FR" sz="2400" b="1" dirty="0" smtClean="0"/>
              <a:t>autochtones </a:t>
            </a:r>
            <a:r>
              <a:rPr lang="fr-FR" sz="2400" dirty="0" smtClean="0"/>
              <a:t>est établi par le Conseil des droits de l’Homme</a:t>
            </a:r>
          </a:p>
          <a:p>
            <a:pPr lvl="1" indent="-274320" eaLnBrk="1" fontAlgn="auto" hangingPunct="1">
              <a:lnSpc>
                <a:spcPct val="90000"/>
              </a:lnSpc>
              <a:spcAft>
                <a:spcPts val="0"/>
              </a:spcAft>
              <a:defRPr/>
            </a:pPr>
            <a:r>
              <a:rPr lang="en-US" sz="2400" dirty="0" smtClean="0">
                <a:cs typeface="Calibri" pitchFamily="34" charset="0"/>
              </a:rPr>
              <a:t>Adoption de la </a:t>
            </a:r>
            <a:r>
              <a:rPr lang="fr-FR" sz="2400" dirty="0"/>
              <a:t>Déclaration des Nations Unies sur les droits des peuples autochtones </a:t>
            </a:r>
            <a:r>
              <a:rPr lang="fr-FR" sz="2400" dirty="0" smtClean="0"/>
              <a:t>lors de l’Assemblée Générale </a:t>
            </a:r>
            <a:r>
              <a:rPr lang="en-US" sz="2400" dirty="0" smtClean="0">
                <a:cs typeface="Calibri" pitchFamily="34" charset="0"/>
              </a:rPr>
              <a:t>(Sept 2007)</a:t>
            </a:r>
            <a:endParaRPr lang="en-US" sz="2400" dirty="0">
              <a:cs typeface="Calibri" pitchFamily="34" charset="0"/>
            </a:endParaRPr>
          </a:p>
          <a:p>
            <a:pPr marL="274320" indent="-274320" eaLnBrk="1" fontAlgn="auto" hangingPunct="1">
              <a:spcAft>
                <a:spcPts val="0"/>
              </a:spcAft>
              <a:defRPr/>
            </a:pPr>
            <a:endParaRPr lang="en-GB" dirty="0"/>
          </a:p>
        </p:txBody>
      </p:sp>
      <p:sp>
        <p:nvSpPr>
          <p:cNvPr id="12291" name="Title 1"/>
          <p:cNvSpPr>
            <a:spLocks noGrp="1"/>
          </p:cNvSpPr>
          <p:nvPr>
            <p:ph type="title"/>
          </p:nvPr>
        </p:nvSpPr>
        <p:spPr/>
        <p:txBody>
          <a:bodyPr/>
          <a:lstStyle/>
          <a:p>
            <a:pPr eaLnBrk="1" hangingPunct="1"/>
            <a:r>
              <a:rPr lang="fr-FR" sz="4000" dirty="0" smtClean="0">
                <a:effectLst/>
              </a:rPr>
              <a:t>Contexte du Mécanisme d'experts sur les droits des peuples autochtones</a:t>
            </a:r>
            <a:endParaRPr lang="en-GB" sz="4000" dirty="0" smtClean="0"/>
          </a:p>
        </p:txBody>
      </p:sp>
    </p:spTree>
    <p:extLst>
      <p:ext uri="{BB962C8B-B14F-4D97-AF65-F5344CB8AC3E}">
        <p14:creationId xmlns:p14="http://schemas.microsoft.com/office/powerpoint/2010/main" val="346644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Line 2"/>
          <p:cNvSpPr>
            <a:spLocks noChangeShapeType="1"/>
          </p:cNvSpPr>
          <p:nvPr/>
        </p:nvSpPr>
        <p:spPr bwMode="auto">
          <a:xfrm>
            <a:off x="0" y="4005263"/>
            <a:ext cx="86756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275" name="Text Box 3"/>
          <p:cNvSpPr txBox="1">
            <a:spLocks noChangeArrowheads="1"/>
          </p:cNvSpPr>
          <p:nvPr/>
        </p:nvSpPr>
        <p:spPr bwMode="auto">
          <a:xfrm>
            <a:off x="468313" y="1916113"/>
            <a:ext cx="1512887" cy="461665"/>
          </a:xfrm>
          <a:prstGeom prst="rect">
            <a:avLst/>
          </a:prstGeom>
          <a:noFill/>
          <a:ln w="6350" algn="ctr">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n-GB" sz="1200" b="1" dirty="0" smtClean="0">
                <a:solidFill>
                  <a:prstClr val="black"/>
                </a:solidFill>
                <a:latin typeface="Calibri" pitchFamily="34" charset="0"/>
                <a:cs typeface="Calibri" pitchFamily="34" charset="0"/>
              </a:rPr>
              <a:t>Commission des </a:t>
            </a:r>
            <a:r>
              <a:rPr lang="en-GB" sz="1200" b="1" dirty="0" err="1" smtClean="0">
                <a:solidFill>
                  <a:prstClr val="black"/>
                </a:solidFill>
                <a:latin typeface="Calibri" pitchFamily="34" charset="0"/>
                <a:cs typeface="Calibri" pitchFamily="34" charset="0"/>
              </a:rPr>
              <a:t>droits</a:t>
            </a:r>
            <a:r>
              <a:rPr lang="en-GB" sz="1200" b="1" dirty="0" smtClean="0">
                <a:solidFill>
                  <a:prstClr val="black"/>
                </a:solidFill>
                <a:latin typeface="Calibri" pitchFamily="34" charset="0"/>
                <a:cs typeface="Calibri" pitchFamily="34" charset="0"/>
              </a:rPr>
              <a:t> de </a:t>
            </a:r>
            <a:r>
              <a:rPr lang="en-GB" sz="1200" b="1" dirty="0" err="1" smtClean="0">
                <a:solidFill>
                  <a:prstClr val="black"/>
                </a:solidFill>
                <a:latin typeface="Calibri" pitchFamily="34" charset="0"/>
                <a:cs typeface="Calibri" pitchFamily="34" charset="0"/>
              </a:rPr>
              <a:t>l’Homme</a:t>
            </a:r>
            <a:r>
              <a:rPr lang="en-GB" sz="1200" b="1" dirty="0" smtClean="0">
                <a:solidFill>
                  <a:prstClr val="black"/>
                </a:solidFill>
                <a:latin typeface="Calibri" pitchFamily="34" charset="0"/>
                <a:cs typeface="Calibri" pitchFamily="34" charset="0"/>
              </a:rPr>
              <a:t> </a:t>
            </a:r>
            <a:endParaRPr lang="en-US" sz="1200" b="1" dirty="0">
              <a:solidFill>
                <a:prstClr val="black"/>
              </a:solidFill>
              <a:latin typeface="Calibri" pitchFamily="34" charset="0"/>
              <a:cs typeface="Calibri" pitchFamily="34" charset="0"/>
            </a:endParaRPr>
          </a:p>
        </p:txBody>
      </p:sp>
      <p:sp>
        <p:nvSpPr>
          <p:cNvPr id="182276" name="Text Box 4"/>
          <p:cNvSpPr txBox="1">
            <a:spLocks noChangeArrowheads="1"/>
          </p:cNvSpPr>
          <p:nvPr/>
        </p:nvSpPr>
        <p:spPr bwMode="auto">
          <a:xfrm>
            <a:off x="179388" y="4292600"/>
            <a:ext cx="1295400" cy="523220"/>
          </a:xfrm>
          <a:prstGeom prst="rect">
            <a:avLst/>
          </a:prstGeom>
          <a:noFill/>
          <a:ln w="9525" algn="ctr">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b="1" dirty="0" smtClean="0">
                <a:solidFill>
                  <a:prstClr val="black"/>
                </a:solidFill>
                <a:latin typeface="Calibri"/>
              </a:rPr>
              <a:t>Sous-Commission</a:t>
            </a:r>
            <a:endParaRPr lang="en-US" sz="1400" b="1" dirty="0" smtClean="0">
              <a:solidFill>
                <a:prstClr val="black"/>
              </a:solidFill>
              <a:latin typeface="Calibri"/>
            </a:endParaRPr>
          </a:p>
        </p:txBody>
      </p:sp>
      <p:sp>
        <p:nvSpPr>
          <p:cNvPr id="182277" name="Text Box 5"/>
          <p:cNvSpPr txBox="1">
            <a:spLocks noChangeArrowheads="1"/>
          </p:cNvSpPr>
          <p:nvPr/>
        </p:nvSpPr>
        <p:spPr bwMode="auto">
          <a:xfrm>
            <a:off x="179388" y="5084763"/>
            <a:ext cx="1655762" cy="738664"/>
          </a:xfrm>
          <a:prstGeom prst="rect">
            <a:avLst/>
          </a:prstGeom>
          <a:noFill/>
          <a:ln w="9525" algn="ctr">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b="1" dirty="0" err="1" smtClean="0">
                <a:solidFill>
                  <a:srgbClr val="0033CC"/>
                </a:solidFill>
                <a:latin typeface="Calibri"/>
              </a:rPr>
              <a:t>Groupe</a:t>
            </a:r>
            <a:r>
              <a:rPr lang="en-GB" sz="1400" b="1" dirty="0" smtClean="0">
                <a:solidFill>
                  <a:srgbClr val="0033CC"/>
                </a:solidFill>
                <a:latin typeface="Calibri"/>
              </a:rPr>
              <a:t> de Travail </a:t>
            </a:r>
            <a:r>
              <a:rPr lang="en-GB" sz="1400" b="1" dirty="0" err="1" smtClean="0">
                <a:solidFill>
                  <a:srgbClr val="0033CC"/>
                </a:solidFill>
                <a:latin typeface="Calibri"/>
              </a:rPr>
              <a:t>sur</a:t>
            </a:r>
            <a:r>
              <a:rPr lang="en-GB" sz="1400" b="1" dirty="0" smtClean="0">
                <a:solidFill>
                  <a:srgbClr val="0033CC"/>
                </a:solidFill>
                <a:latin typeface="Calibri"/>
              </a:rPr>
              <a:t> les </a:t>
            </a:r>
            <a:r>
              <a:rPr lang="en-GB" sz="1400" b="1" dirty="0" err="1" smtClean="0">
                <a:solidFill>
                  <a:srgbClr val="0033CC"/>
                </a:solidFill>
                <a:latin typeface="Calibri"/>
              </a:rPr>
              <a:t>Peuples</a:t>
            </a:r>
            <a:r>
              <a:rPr lang="en-GB" sz="1400" b="1" dirty="0" smtClean="0">
                <a:solidFill>
                  <a:srgbClr val="0033CC"/>
                </a:solidFill>
                <a:latin typeface="Calibri"/>
              </a:rPr>
              <a:t> </a:t>
            </a:r>
            <a:r>
              <a:rPr lang="en-GB" sz="1400" b="1" dirty="0" err="1" smtClean="0">
                <a:solidFill>
                  <a:srgbClr val="0033CC"/>
                </a:solidFill>
                <a:latin typeface="Calibri"/>
              </a:rPr>
              <a:t>Autochtones</a:t>
            </a:r>
            <a:endParaRPr lang="en-US" sz="1400" b="1" dirty="0" smtClean="0">
              <a:solidFill>
                <a:srgbClr val="0033CC"/>
              </a:solidFill>
              <a:latin typeface="Calibri"/>
            </a:endParaRPr>
          </a:p>
        </p:txBody>
      </p:sp>
      <p:sp>
        <p:nvSpPr>
          <p:cNvPr id="182278" name="Text Box 6"/>
          <p:cNvSpPr txBox="1">
            <a:spLocks noChangeArrowheads="1"/>
          </p:cNvSpPr>
          <p:nvPr/>
        </p:nvSpPr>
        <p:spPr bwMode="auto">
          <a:xfrm>
            <a:off x="611188" y="3141663"/>
            <a:ext cx="1657350" cy="738664"/>
          </a:xfrm>
          <a:prstGeom prst="rect">
            <a:avLst/>
          </a:prstGeom>
          <a:noFill/>
          <a:ln w="9525" algn="ctr">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defRPr/>
            </a:pPr>
            <a:r>
              <a:rPr lang="en-GB" sz="1400" b="1" dirty="0" err="1" smtClean="0">
                <a:solidFill>
                  <a:prstClr val="black"/>
                </a:solidFill>
                <a:latin typeface="Calibri"/>
              </a:rPr>
              <a:t>Groupe</a:t>
            </a:r>
            <a:r>
              <a:rPr lang="en-GB" sz="1400" b="1" dirty="0" smtClean="0">
                <a:solidFill>
                  <a:prstClr val="black"/>
                </a:solidFill>
                <a:latin typeface="Calibri"/>
              </a:rPr>
              <a:t> de Travail </a:t>
            </a:r>
            <a:r>
              <a:rPr lang="en-GB" sz="1400" b="1" dirty="0" err="1" smtClean="0">
                <a:solidFill>
                  <a:prstClr val="black"/>
                </a:solidFill>
                <a:latin typeface="Calibri"/>
              </a:rPr>
              <a:t>sur</a:t>
            </a:r>
            <a:r>
              <a:rPr lang="en-GB" sz="1400" b="1" dirty="0" smtClean="0">
                <a:solidFill>
                  <a:prstClr val="black"/>
                </a:solidFill>
                <a:latin typeface="Calibri"/>
              </a:rPr>
              <a:t> le </a:t>
            </a:r>
            <a:r>
              <a:rPr lang="en-GB" sz="1400" b="1" dirty="0" err="1" smtClean="0">
                <a:solidFill>
                  <a:prstClr val="black"/>
                </a:solidFill>
                <a:latin typeface="Calibri"/>
              </a:rPr>
              <a:t>projet</a:t>
            </a:r>
            <a:r>
              <a:rPr lang="en-GB" sz="1400" b="1" dirty="0" smtClean="0">
                <a:solidFill>
                  <a:prstClr val="black"/>
                </a:solidFill>
                <a:latin typeface="Calibri"/>
              </a:rPr>
              <a:t> de </a:t>
            </a:r>
            <a:r>
              <a:rPr lang="en-GB" sz="1400" b="1" dirty="0" err="1" smtClean="0">
                <a:solidFill>
                  <a:prstClr val="black"/>
                </a:solidFill>
                <a:latin typeface="Calibri"/>
              </a:rPr>
              <a:t>Déclaration</a:t>
            </a:r>
            <a:endParaRPr lang="en-US" sz="1400" b="1" dirty="0" smtClean="0">
              <a:solidFill>
                <a:prstClr val="black"/>
              </a:solidFill>
              <a:latin typeface="Calibri"/>
            </a:endParaRPr>
          </a:p>
        </p:txBody>
      </p:sp>
      <p:sp>
        <p:nvSpPr>
          <p:cNvPr id="182279" name="Line 7"/>
          <p:cNvSpPr>
            <a:spLocks noChangeShapeType="1"/>
          </p:cNvSpPr>
          <p:nvPr/>
        </p:nvSpPr>
        <p:spPr bwMode="auto">
          <a:xfrm>
            <a:off x="539750" y="2492375"/>
            <a:ext cx="0" cy="18002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280" name="Line 8"/>
          <p:cNvSpPr>
            <a:spLocks noChangeShapeType="1"/>
          </p:cNvSpPr>
          <p:nvPr/>
        </p:nvSpPr>
        <p:spPr bwMode="auto">
          <a:xfrm>
            <a:off x="755650" y="2420938"/>
            <a:ext cx="0"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3321" name="Text Box 9"/>
          <p:cNvSpPr txBox="1">
            <a:spLocks noChangeArrowheads="1"/>
          </p:cNvSpPr>
          <p:nvPr/>
        </p:nvSpPr>
        <p:spPr bwMode="auto">
          <a:xfrm>
            <a:off x="1908175" y="1628775"/>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endParaRPr lang="en-US">
              <a:solidFill>
                <a:prstClr val="black"/>
              </a:solidFill>
            </a:endParaRPr>
          </a:p>
        </p:txBody>
      </p:sp>
      <p:sp>
        <p:nvSpPr>
          <p:cNvPr id="182282" name="Text Box 10"/>
          <p:cNvSpPr txBox="1">
            <a:spLocks noChangeArrowheads="1"/>
          </p:cNvSpPr>
          <p:nvPr/>
        </p:nvSpPr>
        <p:spPr bwMode="auto">
          <a:xfrm>
            <a:off x="2051049" y="1989138"/>
            <a:ext cx="6545263" cy="314325"/>
          </a:xfrm>
          <a:prstGeom prst="rect">
            <a:avLst/>
          </a:prstGeom>
          <a:noFill/>
          <a:ln w="9525" algn="ctr">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n-GB" sz="1400" b="1" dirty="0" err="1" smtClean="0">
                <a:solidFill>
                  <a:prstClr val="black"/>
                </a:solidFill>
                <a:latin typeface="Calibri" pitchFamily="34" charset="0"/>
                <a:cs typeface="Calibri" pitchFamily="34" charset="0"/>
              </a:rPr>
              <a:t>Conseil</a:t>
            </a:r>
            <a:r>
              <a:rPr lang="en-GB" sz="1400" b="1" dirty="0" smtClean="0">
                <a:solidFill>
                  <a:prstClr val="black"/>
                </a:solidFill>
                <a:latin typeface="Calibri" pitchFamily="34" charset="0"/>
                <a:cs typeface="Calibri" pitchFamily="34" charset="0"/>
              </a:rPr>
              <a:t> des </a:t>
            </a:r>
            <a:r>
              <a:rPr lang="en-GB" sz="1400" b="1" dirty="0" err="1" smtClean="0">
                <a:solidFill>
                  <a:prstClr val="black"/>
                </a:solidFill>
                <a:latin typeface="Calibri" pitchFamily="34" charset="0"/>
                <a:cs typeface="Calibri" pitchFamily="34" charset="0"/>
              </a:rPr>
              <a:t>droits</a:t>
            </a:r>
            <a:r>
              <a:rPr lang="en-GB" sz="1400" b="1" dirty="0" smtClean="0">
                <a:solidFill>
                  <a:prstClr val="black"/>
                </a:solidFill>
                <a:latin typeface="Calibri" pitchFamily="34" charset="0"/>
                <a:cs typeface="Calibri" pitchFamily="34" charset="0"/>
              </a:rPr>
              <a:t> de </a:t>
            </a:r>
            <a:r>
              <a:rPr lang="en-GB" sz="1400" b="1" dirty="0" err="1" smtClean="0">
                <a:solidFill>
                  <a:prstClr val="black"/>
                </a:solidFill>
                <a:latin typeface="Calibri" pitchFamily="34" charset="0"/>
                <a:cs typeface="Calibri" pitchFamily="34" charset="0"/>
              </a:rPr>
              <a:t>l’Homme</a:t>
            </a:r>
            <a:r>
              <a:rPr lang="en-GB" sz="1400" dirty="0" smtClean="0">
                <a:solidFill>
                  <a:prstClr val="black"/>
                </a:solidFill>
                <a:latin typeface="Calibri" pitchFamily="34" charset="0"/>
                <a:cs typeface="Calibri" pitchFamily="34" charset="0"/>
              </a:rPr>
              <a:t> </a:t>
            </a:r>
            <a:r>
              <a:rPr lang="en-GB" sz="1400" i="1" dirty="0" err="1" smtClean="0">
                <a:solidFill>
                  <a:prstClr val="black"/>
                </a:solidFill>
                <a:latin typeface="Calibri" pitchFamily="34" charset="0"/>
                <a:cs typeface="Calibri" pitchFamily="34" charset="0"/>
              </a:rPr>
              <a:t>Résolution</a:t>
            </a:r>
            <a:r>
              <a:rPr lang="en-GB" sz="1400" i="1" dirty="0" smtClean="0">
                <a:solidFill>
                  <a:prstClr val="black"/>
                </a:solidFill>
                <a:latin typeface="Calibri" pitchFamily="34" charset="0"/>
                <a:cs typeface="Calibri" pitchFamily="34" charset="0"/>
              </a:rPr>
              <a:t> 60/251 de </a:t>
            </a:r>
            <a:r>
              <a:rPr lang="en-GB" sz="1400" i="1" dirty="0" err="1" smtClean="0">
                <a:solidFill>
                  <a:prstClr val="black"/>
                </a:solidFill>
                <a:latin typeface="Calibri" pitchFamily="34" charset="0"/>
                <a:cs typeface="Calibri" pitchFamily="34" charset="0"/>
              </a:rPr>
              <a:t>l’Assemblée</a:t>
            </a:r>
            <a:r>
              <a:rPr lang="en-GB" sz="1400" i="1" dirty="0" smtClean="0">
                <a:solidFill>
                  <a:prstClr val="black"/>
                </a:solidFill>
                <a:latin typeface="Calibri" pitchFamily="34" charset="0"/>
                <a:cs typeface="Calibri" pitchFamily="34" charset="0"/>
              </a:rPr>
              <a:t> </a:t>
            </a:r>
            <a:r>
              <a:rPr lang="en-GB" sz="1400" i="1" dirty="0" err="1" smtClean="0">
                <a:solidFill>
                  <a:prstClr val="black"/>
                </a:solidFill>
                <a:latin typeface="Calibri" pitchFamily="34" charset="0"/>
                <a:cs typeface="Calibri" pitchFamily="34" charset="0"/>
              </a:rPr>
              <a:t>Générale</a:t>
            </a:r>
            <a:endParaRPr lang="en-US" sz="1400" i="1" dirty="0">
              <a:solidFill>
                <a:prstClr val="black"/>
              </a:solidFill>
              <a:latin typeface="Calibri" pitchFamily="34" charset="0"/>
              <a:cs typeface="Calibri" pitchFamily="34" charset="0"/>
            </a:endParaRPr>
          </a:p>
        </p:txBody>
      </p:sp>
      <p:sp>
        <p:nvSpPr>
          <p:cNvPr id="182283" name="Text Box 11"/>
          <p:cNvSpPr txBox="1">
            <a:spLocks noChangeArrowheads="1"/>
          </p:cNvSpPr>
          <p:nvPr/>
        </p:nvSpPr>
        <p:spPr bwMode="auto">
          <a:xfrm>
            <a:off x="2051050" y="1989138"/>
            <a:ext cx="720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n-GB" sz="1000">
                <a:solidFill>
                  <a:prstClr val="black"/>
                </a:solidFill>
              </a:rPr>
              <a:t>03/04/06</a:t>
            </a:r>
            <a:endParaRPr lang="en-US" sz="1000">
              <a:solidFill>
                <a:prstClr val="black"/>
              </a:solidFill>
            </a:endParaRPr>
          </a:p>
        </p:txBody>
      </p:sp>
      <p:sp>
        <p:nvSpPr>
          <p:cNvPr id="182284" name="Line 12"/>
          <p:cNvSpPr>
            <a:spLocks noChangeShapeType="1"/>
          </p:cNvSpPr>
          <p:nvPr/>
        </p:nvSpPr>
        <p:spPr bwMode="auto">
          <a:xfrm flipH="1">
            <a:off x="2411413" y="4005263"/>
            <a:ext cx="0" cy="1439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285" name="Text Box 13"/>
          <p:cNvSpPr txBox="1">
            <a:spLocks noChangeArrowheads="1"/>
          </p:cNvSpPr>
          <p:nvPr/>
        </p:nvSpPr>
        <p:spPr bwMode="auto">
          <a:xfrm>
            <a:off x="1763713" y="5734050"/>
            <a:ext cx="15128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i="1" dirty="0" smtClean="0">
                <a:solidFill>
                  <a:prstClr val="black"/>
                </a:solidFill>
                <a:latin typeface="Calibri"/>
              </a:rPr>
              <a:t>Construction </a:t>
            </a:r>
            <a:r>
              <a:rPr lang="en-GB" sz="1400" i="1" dirty="0" err="1" smtClean="0">
                <a:solidFill>
                  <a:prstClr val="black"/>
                </a:solidFill>
                <a:latin typeface="Calibri"/>
              </a:rPr>
              <a:t>institutionelle</a:t>
            </a:r>
            <a:r>
              <a:rPr lang="en-GB" sz="1400" dirty="0" smtClean="0">
                <a:solidFill>
                  <a:prstClr val="black"/>
                </a:solidFill>
                <a:latin typeface="Calibri"/>
              </a:rPr>
              <a:t>  </a:t>
            </a:r>
            <a:r>
              <a:rPr lang="en-GB" sz="1400" i="1" dirty="0" smtClean="0">
                <a:solidFill>
                  <a:prstClr val="black"/>
                </a:solidFill>
                <a:latin typeface="Calibri"/>
                <a:cs typeface="Tahoma" pitchFamily="34" charset="0"/>
              </a:rPr>
              <a:t>(</a:t>
            </a:r>
            <a:r>
              <a:rPr lang="es-CO" sz="1400" i="1" dirty="0" err="1" smtClean="0">
                <a:solidFill>
                  <a:prstClr val="black"/>
                </a:solidFill>
                <a:latin typeface="Calibri"/>
                <a:cs typeface="Tahoma" pitchFamily="34" charset="0"/>
              </a:rPr>
              <a:t>Résolution</a:t>
            </a:r>
            <a:r>
              <a:rPr lang="es-CO" sz="1400" i="1" dirty="0" smtClean="0">
                <a:solidFill>
                  <a:prstClr val="black"/>
                </a:solidFill>
                <a:latin typeface="Calibri"/>
                <a:cs typeface="Tahoma" pitchFamily="34" charset="0"/>
              </a:rPr>
              <a:t> </a:t>
            </a:r>
            <a:r>
              <a:rPr lang="en-GB" sz="1400" i="1" dirty="0" smtClean="0">
                <a:solidFill>
                  <a:prstClr val="black"/>
                </a:solidFill>
                <a:latin typeface="Calibri"/>
                <a:cs typeface="Tahoma" pitchFamily="34" charset="0"/>
              </a:rPr>
              <a:t>5/1 du CDH)</a:t>
            </a:r>
            <a:endParaRPr lang="en-US" sz="1400" i="1" dirty="0" smtClean="0">
              <a:solidFill>
                <a:prstClr val="black"/>
              </a:solidFill>
              <a:latin typeface="Calibri"/>
              <a:cs typeface="Tahoma" pitchFamily="34" charset="0"/>
            </a:endParaRPr>
          </a:p>
        </p:txBody>
      </p:sp>
      <p:sp>
        <p:nvSpPr>
          <p:cNvPr id="182286" name="Text Box 14"/>
          <p:cNvSpPr txBox="1">
            <a:spLocks noChangeArrowheads="1"/>
          </p:cNvSpPr>
          <p:nvPr/>
        </p:nvSpPr>
        <p:spPr bwMode="auto">
          <a:xfrm>
            <a:off x="2195513" y="5445125"/>
            <a:ext cx="720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000" dirty="0" smtClean="0">
                <a:solidFill>
                  <a:prstClr val="black"/>
                </a:solidFill>
                <a:latin typeface="Calibri"/>
              </a:rPr>
              <a:t>18/06/06</a:t>
            </a:r>
            <a:endParaRPr lang="en-US" sz="1000" dirty="0" smtClean="0">
              <a:solidFill>
                <a:prstClr val="black"/>
              </a:solidFill>
              <a:latin typeface="Calibri"/>
            </a:endParaRPr>
          </a:p>
        </p:txBody>
      </p:sp>
      <p:sp>
        <p:nvSpPr>
          <p:cNvPr id="182287" name="Line 15"/>
          <p:cNvSpPr>
            <a:spLocks noChangeShapeType="1"/>
          </p:cNvSpPr>
          <p:nvPr/>
        </p:nvSpPr>
        <p:spPr bwMode="auto">
          <a:xfrm flipV="1">
            <a:off x="2627313" y="3068638"/>
            <a:ext cx="0"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288" name="Text Box 16"/>
          <p:cNvSpPr txBox="1">
            <a:spLocks noChangeArrowheads="1"/>
          </p:cNvSpPr>
          <p:nvPr/>
        </p:nvSpPr>
        <p:spPr bwMode="auto">
          <a:xfrm>
            <a:off x="2339180" y="2529443"/>
            <a:ext cx="15847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dirty="0" smtClean="0">
                <a:solidFill>
                  <a:prstClr val="black"/>
                </a:solidFill>
                <a:latin typeface="Calibri"/>
              </a:rPr>
              <a:t>CDH –  </a:t>
            </a:r>
            <a:r>
              <a:rPr lang="en-GB" sz="1400" dirty="0" err="1" smtClean="0">
                <a:solidFill>
                  <a:prstClr val="black"/>
                </a:solidFill>
                <a:latin typeface="Calibri"/>
              </a:rPr>
              <a:t>Déclaration</a:t>
            </a:r>
            <a:r>
              <a:rPr lang="en-GB" sz="1400" dirty="0" smtClean="0">
                <a:solidFill>
                  <a:prstClr val="black"/>
                </a:solidFill>
                <a:latin typeface="Calibri"/>
              </a:rPr>
              <a:t> de </a:t>
            </a:r>
            <a:r>
              <a:rPr lang="en-GB" sz="1400" dirty="0" err="1" smtClean="0">
                <a:solidFill>
                  <a:prstClr val="black"/>
                </a:solidFill>
                <a:latin typeface="Calibri"/>
              </a:rPr>
              <a:t>l’ONU</a:t>
            </a:r>
            <a:endParaRPr lang="en-US" sz="1400" dirty="0" smtClean="0">
              <a:solidFill>
                <a:prstClr val="black"/>
              </a:solidFill>
              <a:latin typeface="Calibri"/>
            </a:endParaRPr>
          </a:p>
        </p:txBody>
      </p:sp>
      <p:sp>
        <p:nvSpPr>
          <p:cNvPr id="182289" name="Text Box 17"/>
          <p:cNvSpPr txBox="1">
            <a:spLocks noChangeArrowheads="1"/>
          </p:cNvSpPr>
          <p:nvPr/>
        </p:nvSpPr>
        <p:spPr bwMode="auto">
          <a:xfrm>
            <a:off x="2411413" y="2420938"/>
            <a:ext cx="7191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n-GB" sz="1000">
                <a:solidFill>
                  <a:prstClr val="black"/>
                </a:solidFill>
              </a:rPr>
              <a:t>29/06/06</a:t>
            </a:r>
            <a:endParaRPr lang="en-US" sz="1000">
              <a:solidFill>
                <a:prstClr val="black"/>
              </a:solidFill>
            </a:endParaRPr>
          </a:p>
        </p:txBody>
      </p:sp>
      <p:sp>
        <p:nvSpPr>
          <p:cNvPr id="182290" name="Line 18"/>
          <p:cNvSpPr>
            <a:spLocks noChangeShapeType="1"/>
          </p:cNvSpPr>
          <p:nvPr/>
        </p:nvSpPr>
        <p:spPr bwMode="auto">
          <a:xfrm flipV="1">
            <a:off x="3635375" y="37893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291" name="Text Box 19"/>
          <p:cNvSpPr txBox="1">
            <a:spLocks noChangeArrowheads="1"/>
          </p:cNvSpPr>
          <p:nvPr/>
        </p:nvSpPr>
        <p:spPr bwMode="auto">
          <a:xfrm>
            <a:off x="2987675" y="3221693"/>
            <a:ext cx="1296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fr-FR" sz="1200" dirty="0" smtClean="0"/>
              <a:t>Renouvellement du RS</a:t>
            </a:r>
            <a:endParaRPr lang="en-US" sz="1200" dirty="0" smtClean="0">
              <a:solidFill>
                <a:prstClr val="black"/>
              </a:solidFill>
              <a:latin typeface="Calibri"/>
            </a:endParaRPr>
          </a:p>
        </p:txBody>
      </p:sp>
      <p:sp>
        <p:nvSpPr>
          <p:cNvPr id="182292" name="Line 20"/>
          <p:cNvSpPr>
            <a:spLocks noChangeShapeType="1"/>
          </p:cNvSpPr>
          <p:nvPr/>
        </p:nvSpPr>
        <p:spPr bwMode="auto">
          <a:xfrm>
            <a:off x="3635375" y="4076700"/>
            <a:ext cx="0"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293" name="Text Box 21"/>
          <p:cNvSpPr txBox="1">
            <a:spLocks noChangeArrowheads="1"/>
          </p:cNvSpPr>
          <p:nvPr/>
        </p:nvSpPr>
        <p:spPr bwMode="auto">
          <a:xfrm>
            <a:off x="2916238" y="4797425"/>
            <a:ext cx="11509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i="1" dirty="0" err="1" smtClean="0">
                <a:solidFill>
                  <a:srgbClr val="0033CC"/>
                </a:solidFill>
                <a:latin typeface="Calibri"/>
              </a:rPr>
              <a:t>Résolution</a:t>
            </a:r>
            <a:r>
              <a:rPr lang="en-GB" sz="1400" i="1" dirty="0" smtClean="0">
                <a:solidFill>
                  <a:srgbClr val="0033CC"/>
                </a:solidFill>
                <a:latin typeface="Calibri"/>
              </a:rPr>
              <a:t> 6/16</a:t>
            </a:r>
            <a:endParaRPr lang="en-US" sz="1400" i="1" dirty="0" smtClean="0">
              <a:solidFill>
                <a:srgbClr val="0033CC"/>
              </a:solidFill>
              <a:latin typeface="Calibri"/>
            </a:endParaRPr>
          </a:p>
        </p:txBody>
      </p:sp>
      <p:sp>
        <p:nvSpPr>
          <p:cNvPr id="182294" name="Text Box 22"/>
          <p:cNvSpPr txBox="1">
            <a:spLocks noChangeArrowheads="1"/>
          </p:cNvSpPr>
          <p:nvPr/>
        </p:nvSpPr>
        <p:spPr bwMode="auto">
          <a:xfrm>
            <a:off x="3059113" y="5229225"/>
            <a:ext cx="720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000" dirty="0" smtClean="0">
                <a:solidFill>
                  <a:prstClr val="black"/>
                </a:solidFill>
                <a:latin typeface="Calibri"/>
              </a:rPr>
              <a:t>28/09/07</a:t>
            </a:r>
            <a:endParaRPr lang="en-US" sz="1000" dirty="0" smtClean="0">
              <a:solidFill>
                <a:prstClr val="black"/>
              </a:solidFill>
              <a:latin typeface="Calibri"/>
            </a:endParaRPr>
          </a:p>
        </p:txBody>
      </p:sp>
      <p:sp>
        <p:nvSpPr>
          <p:cNvPr id="182295" name="Line 23"/>
          <p:cNvSpPr>
            <a:spLocks noChangeShapeType="1"/>
          </p:cNvSpPr>
          <p:nvPr/>
        </p:nvSpPr>
        <p:spPr bwMode="auto">
          <a:xfrm flipV="1">
            <a:off x="4427538" y="3141663"/>
            <a:ext cx="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296" name="Text Box 24"/>
          <p:cNvSpPr txBox="1">
            <a:spLocks noChangeArrowheads="1"/>
          </p:cNvSpPr>
          <p:nvPr/>
        </p:nvSpPr>
        <p:spPr bwMode="auto">
          <a:xfrm>
            <a:off x="2051050" y="1412875"/>
            <a:ext cx="6049963" cy="314325"/>
          </a:xfrm>
          <a:prstGeom prst="rect">
            <a:avLst/>
          </a:prstGeom>
          <a:noFill/>
          <a:ln w="9525" algn="ctr">
            <a:solidFill>
              <a:srgbClr val="333333"/>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defRPr/>
            </a:pPr>
            <a:r>
              <a:rPr lang="en-US" sz="1400" b="1" dirty="0" smtClean="0">
                <a:solidFill>
                  <a:prstClr val="black"/>
                </a:solidFill>
                <a:latin typeface="Calibri"/>
              </a:rPr>
              <a:t>Assemblée </a:t>
            </a:r>
            <a:r>
              <a:rPr lang="en-US" sz="1400" b="1" dirty="0" err="1" smtClean="0">
                <a:solidFill>
                  <a:prstClr val="black"/>
                </a:solidFill>
                <a:latin typeface="Calibri"/>
              </a:rPr>
              <a:t>Générale</a:t>
            </a:r>
            <a:endParaRPr lang="en-US" sz="1400" b="1" dirty="0" smtClean="0">
              <a:solidFill>
                <a:prstClr val="black"/>
              </a:solidFill>
              <a:latin typeface="Calibri"/>
            </a:endParaRPr>
          </a:p>
        </p:txBody>
      </p:sp>
      <p:sp>
        <p:nvSpPr>
          <p:cNvPr id="182297" name="Line 25"/>
          <p:cNvSpPr>
            <a:spLocks noChangeShapeType="1"/>
          </p:cNvSpPr>
          <p:nvPr/>
        </p:nvSpPr>
        <p:spPr bwMode="auto">
          <a:xfrm>
            <a:off x="4787900" y="4005263"/>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298" name="Text Box 26"/>
          <p:cNvSpPr txBox="1">
            <a:spLocks noChangeArrowheads="1"/>
          </p:cNvSpPr>
          <p:nvPr/>
        </p:nvSpPr>
        <p:spPr bwMode="auto">
          <a:xfrm>
            <a:off x="4211960" y="4797425"/>
            <a:ext cx="9363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dirty="0" err="1">
                <a:solidFill>
                  <a:srgbClr val="0033CC"/>
                </a:solidFill>
                <a:latin typeface="Calibri"/>
              </a:rPr>
              <a:t>Réunion</a:t>
            </a:r>
            <a:r>
              <a:rPr lang="en-GB" sz="1400" dirty="0">
                <a:solidFill>
                  <a:srgbClr val="0033CC"/>
                </a:solidFill>
                <a:latin typeface="Calibri"/>
              </a:rPr>
              <a:t> </a:t>
            </a:r>
            <a:r>
              <a:rPr lang="en-GB" sz="1400" dirty="0" err="1">
                <a:solidFill>
                  <a:srgbClr val="0033CC"/>
                </a:solidFill>
                <a:latin typeface="Calibri"/>
              </a:rPr>
              <a:t>informelle</a:t>
            </a:r>
            <a:r>
              <a:rPr lang="en-GB" sz="1400" dirty="0">
                <a:solidFill>
                  <a:srgbClr val="0033CC"/>
                </a:solidFill>
                <a:latin typeface="Calibri"/>
              </a:rPr>
              <a:t> </a:t>
            </a:r>
            <a:endParaRPr lang="en-US" sz="1400" dirty="0" smtClean="0">
              <a:solidFill>
                <a:srgbClr val="0033CC"/>
              </a:solidFill>
              <a:latin typeface="Calibri"/>
            </a:endParaRPr>
          </a:p>
        </p:txBody>
      </p:sp>
      <p:sp>
        <p:nvSpPr>
          <p:cNvPr id="182299" name="Line 27"/>
          <p:cNvSpPr>
            <a:spLocks noChangeShapeType="1"/>
          </p:cNvSpPr>
          <p:nvPr/>
        </p:nvSpPr>
        <p:spPr bwMode="auto">
          <a:xfrm>
            <a:off x="5580063" y="40052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00" name="Text Box 28"/>
          <p:cNvSpPr txBox="1">
            <a:spLocks noChangeArrowheads="1"/>
          </p:cNvSpPr>
          <p:nvPr/>
        </p:nvSpPr>
        <p:spPr bwMode="auto">
          <a:xfrm>
            <a:off x="5364163" y="4365625"/>
            <a:ext cx="1511300" cy="1708160"/>
          </a:xfrm>
          <a:prstGeom prst="rect">
            <a:avLst/>
          </a:prstGeom>
          <a:noFill/>
          <a:ln w="9525" algn="ctr">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fr-FR" sz="1400" b="1" dirty="0">
                <a:solidFill>
                  <a:srgbClr val="0033CC"/>
                </a:solidFill>
                <a:latin typeface="Calibri"/>
              </a:rPr>
              <a:t>Mécanisme d’experts sur les droits des peuples </a:t>
            </a:r>
            <a:r>
              <a:rPr lang="fr-FR" sz="1400" b="1" dirty="0" smtClean="0">
                <a:solidFill>
                  <a:srgbClr val="0033CC"/>
                </a:solidFill>
                <a:latin typeface="Calibri"/>
              </a:rPr>
              <a:t>autochtones</a:t>
            </a:r>
          </a:p>
          <a:p>
            <a:pPr eaLnBrk="1" fontAlgn="base" hangingPunct="1">
              <a:spcBef>
                <a:spcPct val="50000"/>
              </a:spcBef>
              <a:spcAft>
                <a:spcPct val="0"/>
              </a:spcAft>
              <a:defRPr/>
            </a:pPr>
            <a:r>
              <a:rPr lang="en-GB" sz="1400" i="1" dirty="0" err="1" smtClean="0">
                <a:solidFill>
                  <a:srgbClr val="0033CC"/>
                </a:solidFill>
                <a:latin typeface="Calibri"/>
              </a:rPr>
              <a:t>Résolution</a:t>
            </a:r>
            <a:r>
              <a:rPr lang="en-GB" sz="1400" i="1" dirty="0" smtClean="0">
                <a:solidFill>
                  <a:srgbClr val="0033CC"/>
                </a:solidFill>
                <a:latin typeface="Calibri"/>
              </a:rPr>
              <a:t> 6/36 du CDH</a:t>
            </a:r>
            <a:endParaRPr lang="en-US" sz="1400" i="1" dirty="0" smtClean="0">
              <a:solidFill>
                <a:srgbClr val="0033CC"/>
              </a:solidFill>
              <a:latin typeface="Calibri"/>
            </a:endParaRPr>
          </a:p>
        </p:txBody>
      </p:sp>
      <p:sp>
        <p:nvSpPr>
          <p:cNvPr id="182301" name="Line 29"/>
          <p:cNvSpPr>
            <a:spLocks noChangeShapeType="1"/>
          </p:cNvSpPr>
          <p:nvPr/>
        </p:nvSpPr>
        <p:spPr bwMode="auto">
          <a:xfrm flipV="1">
            <a:off x="6516688" y="37893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02" name="Text Box 30"/>
          <p:cNvSpPr txBox="1">
            <a:spLocks noChangeArrowheads="1"/>
          </p:cNvSpPr>
          <p:nvPr/>
        </p:nvSpPr>
        <p:spPr bwMode="auto">
          <a:xfrm>
            <a:off x="5795963" y="2997200"/>
            <a:ext cx="1368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s-CO" sz="1400" i="1" dirty="0" err="1" smtClean="0">
                <a:solidFill>
                  <a:srgbClr val="0033CC"/>
                </a:solidFill>
                <a:latin typeface="Calibri"/>
                <a:cs typeface="Tahoma" pitchFamily="34" charset="0"/>
              </a:rPr>
              <a:t>Résolution</a:t>
            </a:r>
            <a:r>
              <a:rPr lang="en-GB" sz="1400" i="1" dirty="0" smtClean="0">
                <a:solidFill>
                  <a:srgbClr val="0033CC"/>
                </a:solidFill>
                <a:latin typeface="Calibri"/>
                <a:cs typeface="Tahoma" pitchFamily="34" charset="0"/>
              </a:rPr>
              <a:t> </a:t>
            </a:r>
            <a:r>
              <a:rPr lang="en-GB" sz="1400" i="1" dirty="0" smtClean="0">
                <a:solidFill>
                  <a:srgbClr val="0033CC"/>
                </a:solidFill>
                <a:latin typeface="Calibri"/>
              </a:rPr>
              <a:t>9/7 du CDH</a:t>
            </a:r>
            <a:endParaRPr lang="en-US" sz="1400" i="1" dirty="0" smtClean="0">
              <a:solidFill>
                <a:srgbClr val="0033CC"/>
              </a:solidFill>
              <a:latin typeface="Calibri"/>
            </a:endParaRPr>
          </a:p>
        </p:txBody>
      </p:sp>
      <p:sp>
        <p:nvSpPr>
          <p:cNvPr id="182303" name="Line 31"/>
          <p:cNvSpPr>
            <a:spLocks noChangeShapeType="1"/>
          </p:cNvSpPr>
          <p:nvPr/>
        </p:nvSpPr>
        <p:spPr bwMode="auto">
          <a:xfrm>
            <a:off x="7308850" y="40052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04" name="Text Box 32"/>
          <p:cNvSpPr txBox="1">
            <a:spLocks noChangeArrowheads="1"/>
          </p:cNvSpPr>
          <p:nvPr/>
        </p:nvSpPr>
        <p:spPr bwMode="auto">
          <a:xfrm>
            <a:off x="6804818" y="4508500"/>
            <a:ext cx="1439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dirty="0" smtClean="0">
                <a:solidFill>
                  <a:prstClr val="black"/>
                </a:solidFill>
                <a:latin typeface="Calibri"/>
              </a:rPr>
              <a:t>Première session</a:t>
            </a:r>
            <a:endParaRPr lang="en-US" sz="1400" dirty="0" smtClean="0">
              <a:solidFill>
                <a:prstClr val="black"/>
              </a:solidFill>
              <a:latin typeface="Calibri"/>
            </a:endParaRPr>
          </a:p>
        </p:txBody>
      </p:sp>
      <p:sp>
        <p:nvSpPr>
          <p:cNvPr id="182305" name="Text Box 33"/>
          <p:cNvSpPr txBox="1">
            <a:spLocks noChangeArrowheads="1"/>
          </p:cNvSpPr>
          <p:nvPr/>
        </p:nvSpPr>
        <p:spPr bwMode="auto">
          <a:xfrm>
            <a:off x="7092950" y="4797425"/>
            <a:ext cx="86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n-GB" sz="1000">
                <a:solidFill>
                  <a:prstClr val="black"/>
                </a:solidFill>
              </a:rPr>
              <a:t>1-3/10/08</a:t>
            </a:r>
            <a:endParaRPr lang="en-US" sz="1000">
              <a:solidFill>
                <a:prstClr val="black"/>
              </a:solidFill>
            </a:endParaRPr>
          </a:p>
        </p:txBody>
      </p:sp>
      <p:sp>
        <p:nvSpPr>
          <p:cNvPr id="182306" name="Text Box 34"/>
          <p:cNvSpPr txBox="1">
            <a:spLocks noChangeArrowheads="1"/>
          </p:cNvSpPr>
          <p:nvPr/>
        </p:nvSpPr>
        <p:spPr bwMode="auto">
          <a:xfrm>
            <a:off x="6156325" y="3500438"/>
            <a:ext cx="792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n-GB" sz="1000">
                <a:solidFill>
                  <a:prstClr val="black"/>
                </a:solidFill>
              </a:rPr>
              <a:t>24/09/08</a:t>
            </a:r>
            <a:endParaRPr lang="en-US" sz="1000">
              <a:solidFill>
                <a:prstClr val="black"/>
              </a:solidFill>
            </a:endParaRPr>
          </a:p>
        </p:txBody>
      </p:sp>
      <p:sp>
        <p:nvSpPr>
          <p:cNvPr id="182307" name="Text Box 35"/>
          <p:cNvSpPr txBox="1">
            <a:spLocks noChangeArrowheads="1"/>
          </p:cNvSpPr>
          <p:nvPr/>
        </p:nvSpPr>
        <p:spPr bwMode="auto">
          <a:xfrm>
            <a:off x="5651500" y="6308725"/>
            <a:ext cx="720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000" dirty="0" smtClean="0">
                <a:solidFill>
                  <a:prstClr val="black"/>
                </a:solidFill>
                <a:latin typeface="Calibri"/>
              </a:rPr>
              <a:t>14/12/07</a:t>
            </a:r>
            <a:endParaRPr lang="en-US" sz="1000" dirty="0" smtClean="0">
              <a:solidFill>
                <a:prstClr val="black"/>
              </a:solidFill>
              <a:latin typeface="Calibri"/>
            </a:endParaRPr>
          </a:p>
        </p:txBody>
      </p:sp>
      <p:sp>
        <p:nvSpPr>
          <p:cNvPr id="182308" name="Text Box 36"/>
          <p:cNvSpPr txBox="1">
            <a:spLocks noChangeArrowheads="1"/>
          </p:cNvSpPr>
          <p:nvPr/>
        </p:nvSpPr>
        <p:spPr bwMode="auto">
          <a:xfrm>
            <a:off x="4284663" y="5373688"/>
            <a:ext cx="7921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000" dirty="0" smtClean="0">
                <a:solidFill>
                  <a:prstClr val="black"/>
                </a:solidFill>
                <a:latin typeface="Calibri"/>
              </a:rPr>
              <a:t>6-7/12/07</a:t>
            </a:r>
            <a:endParaRPr lang="en-US" sz="1000" dirty="0" smtClean="0">
              <a:solidFill>
                <a:prstClr val="black"/>
              </a:solidFill>
              <a:latin typeface="Calibri"/>
            </a:endParaRPr>
          </a:p>
        </p:txBody>
      </p:sp>
      <p:sp>
        <p:nvSpPr>
          <p:cNvPr id="182309" name="Text Box 37"/>
          <p:cNvSpPr txBox="1">
            <a:spLocks noChangeArrowheads="1"/>
          </p:cNvSpPr>
          <p:nvPr/>
        </p:nvSpPr>
        <p:spPr bwMode="auto">
          <a:xfrm>
            <a:off x="4500563" y="3141663"/>
            <a:ext cx="7921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000" dirty="0" smtClean="0">
                <a:solidFill>
                  <a:prstClr val="black"/>
                </a:solidFill>
                <a:latin typeface="Calibri"/>
              </a:rPr>
              <a:t>13/09/07</a:t>
            </a:r>
            <a:endParaRPr lang="en-US" sz="1000" dirty="0" smtClean="0">
              <a:solidFill>
                <a:prstClr val="black"/>
              </a:solidFill>
              <a:latin typeface="Calibri"/>
            </a:endParaRPr>
          </a:p>
        </p:txBody>
      </p:sp>
      <p:sp>
        <p:nvSpPr>
          <p:cNvPr id="182310" name="Text Box 38"/>
          <p:cNvSpPr txBox="1">
            <a:spLocks noChangeArrowheads="1"/>
          </p:cNvSpPr>
          <p:nvPr/>
        </p:nvSpPr>
        <p:spPr bwMode="auto">
          <a:xfrm>
            <a:off x="2987675" y="3716338"/>
            <a:ext cx="719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n-GB" sz="1000">
                <a:solidFill>
                  <a:prstClr val="black"/>
                </a:solidFill>
              </a:rPr>
              <a:t>28/09/07</a:t>
            </a:r>
            <a:endParaRPr lang="en-US" sz="1000">
              <a:solidFill>
                <a:prstClr val="black"/>
              </a:solidFill>
            </a:endParaRPr>
          </a:p>
        </p:txBody>
      </p:sp>
      <p:sp>
        <p:nvSpPr>
          <p:cNvPr id="182311" name="Text Box 39"/>
          <p:cNvSpPr txBox="1">
            <a:spLocks noChangeArrowheads="1"/>
          </p:cNvSpPr>
          <p:nvPr/>
        </p:nvSpPr>
        <p:spPr bwMode="auto">
          <a:xfrm>
            <a:off x="7019925" y="5300663"/>
            <a:ext cx="151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dirty="0" err="1" smtClean="0">
                <a:solidFill>
                  <a:prstClr val="black"/>
                </a:solidFill>
                <a:latin typeface="Calibri"/>
              </a:rPr>
              <a:t>Deuxième</a:t>
            </a:r>
            <a:r>
              <a:rPr lang="en-GB" sz="1400" dirty="0" smtClean="0">
                <a:solidFill>
                  <a:prstClr val="black"/>
                </a:solidFill>
                <a:latin typeface="Calibri"/>
              </a:rPr>
              <a:t> session</a:t>
            </a:r>
            <a:endParaRPr lang="en-US" sz="1400" dirty="0" smtClean="0">
              <a:solidFill>
                <a:prstClr val="black"/>
              </a:solidFill>
              <a:latin typeface="Calibri"/>
            </a:endParaRPr>
          </a:p>
        </p:txBody>
      </p:sp>
      <p:sp>
        <p:nvSpPr>
          <p:cNvPr id="182312" name="Text Box 40"/>
          <p:cNvSpPr txBox="1">
            <a:spLocks noChangeArrowheads="1"/>
          </p:cNvSpPr>
          <p:nvPr/>
        </p:nvSpPr>
        <p:spPr bwMode="auto">
          <a:xfrm>
            <a:off x="7667625" y="5949950"/>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endParaRPr lang="en-US">
              <a:solidFill>
                <a:prstClr val="black"/>
              </a:solidFill>
            </a:endParaRPr>
          </a:p>
        </p:txBody>
      </p:sp>
      <p:sp>
        <p:nvSpPr>
          <p:cNvPr id="182313" name="Line 41"/>
          <p:cNvSpPr>
            <a:spLocks noChangeShapeType="1"/>
          </p:cNvSpPr>
          <p:nvPr/>
        </p:nvSpPr>
        <p:spPr bwMode="auto">
          <a:xfrm>
            <a:off x="7740650" y="4005263"/>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14" name="Line 42"/>
          <p:cNvSpPr>
            <a:spLocks noChangeShapeType="1"/>
          </p:cNvSpPr>
          <p:nvPr/>
        </p:nvSpPr>
        <p:spPr bwMode="auto">
          <a:xfrm>
            <a:off x="7740650" y="50133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15" name="Text Box 43"/>
          <p:cNvSpPr txBox="1">
            <a:spLocks noChangeArrowheads="1"/>
          </p:cNvSpPr>
          <p:nvPr/>
        </p:nvSpPr>
        <p:spPr bwMode="auto">
          <a:xfrm>
            <a:off x="7092950" y="5589588"/>
            <a:ext cx="1079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n-GB" sz="1000">
                <a:solidFill>
                  <a:prstClr val="black"/>
                </a:solidFill>
              </a:rPr>
              <a:t>10-14/08/09</a:t>
            </a:r>
            <a:endParaRPr lang="en-US" sz="1000">
              <a:solidFill>
                <a:prstClr val="black"/>
              </a:solidFill>
            </a:endParaRPr>
          </a:p>
        </p:txBody>
      </p:sp>
      <p:sp>
        <p:nvSpPr>
          <p:cNvPr id="182316" name="Rectangle 44"/>
          <p:cNvSpPr>
            <a:spLocks noChangeArrowheads="1"/>
          </p:cNvSpPr>
          <p:nvPr/>
        </p:nvSpPr>
        <p:spPr bwMode="auto">
          <a:xfrm>
            <a:off x="323850" y="304800"/>
            <a:ext cx="813752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defRPr/>
            </a:pPr>
            <a:endParaRPr lang="es-ES_tradnl" sz="3200" dirty="0">
              <a:solidFill>
                <a:srgbClr val="073E87"/>
              </a:solidFill>
              <a:effectLst>
                <a:outerShdw blurRad="38100" dist="38100" dir="2700000" algn="tl">
                  <a:srgbClr val="000000"/>
                </a:outerShdw>
              </a:effectLst>
              <a:cs typeface="Calibri" pitchFamily="34" charset="0"/>
            </a:endParaRPr>
          </a:p>
        </p:txBody>
      </p:sp>
      <p:sp>
        <p:nvSpPr>
          <p:cNvPr id="13357" name="Line 45"/>
          <p:cNvSpPr>
            <a:spLocks noChangeShapeType="1"/>
          </p:cNvSpPr>
          <p:nvPr/>
        </p:nvSpPr>
        <p:spPr bwMode="auto">
          <a:xfrm flipH="1" flipV="1">
            <a:off x="315913" y="1411288"/>
            <a:ext cx="8280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18" name="Line 46"/>
          <p:cNvSpPr>
            <a:spLocks noChangeShapeType="1"/>
          </p:cNvSpPr>
          <p:nvPr/>
        </p:nvSpPr>
        <p:spPr bwMode="auto">
          <a:xfrm flipV="1">
            <a:off x="8027988" y="3500438"/>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19" name="Text Box 47"/>
          <p:cNvSpPr txBox="1">
            <a:spLocks noChangeArrowheads="1"/>
          </p:cNvSpPr>
          <p:nvPr/>
        </p:nvSpPr>
        <p:spPr bwMode="auto">
          <a:xfrm>
            <a:off x="7524750" y="2852738"/>
            <a:ext cx="13668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s-CO" sz="1400" i="1" dirty="0" err="1" smtClean="0">
                <a:solidFill>
                  <a:srgbClr val="0033CC"/>
                </a:solidFill>
                <a:latin typeface="Calibri"/>
              </a:rPr>
              <a:t>Résolution</a:t>
            </a:r>
            <a:r>
              <a:rPr lang="es-CO" sz="1400" i="1" dirty="0" smtClean="0">
                <a:solidFill>
                  <a:srgbClr val="0033CC"/>
                </a:solidFill>
                <a:latin typeface="Calibri"/>
              </a:rPr>
              <a:t> 12/13 du CDH</a:t>
            </a:r>
            <a:endParaRPr lang="en-US" sz="1400" i="1" dirty="0" smtClean="0">
              <a:solidFill>
                <a:srgbClr val="0033CC"/>
              </a:solidFill>
              <a:latin typeface="Calibri"/>
            </a:endParaRPr>
          </a:p>
        </p:txBody>
      </p:sp>
      <p:sp>
        <p:nvSpPr>
          <p:cNvPr id="182320" name="Text Box 48"/>
          <p:cNvSpPr txBox="1">
            <a:spLocks noChangeArrowheads="1"/>
          </p:cNvSpPr>
          <p:nvPr/>
        </p:nvSpPr>
        <p:spPr bwMode="auto">
          <a:xfrm>
            <a:off x="8027988" y="3357563"/>
            <a:ext cx="936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s-CO" sz="1000">
                <a:solidFill>
                  <a:prstClr val="black"/>
                </a:solidFill>
                <a:latin typeface="Arial" charset="0"/>
              </a:rPr>
              <a:t>Sept.2009</a:t>
            </a:r>
            <a:endParaRPr lang="en-US" sz="1000">
              <a:solidFill>
                <a:prstClr val="black"/>
              </a:solidFill>
              <a:latin typeface="Arial" charset="0"/>
            </a:endParaRPr>
          </a:p>
        </p:txBody>
      </p:sp>
      <p:sp>
        <p:nvSpPr>
          <p:cNvPr id="182321" name="Line 49"/>
          <p:cNvSpPr>
            <a:spLocks noChangeShapeType="1"/>
          </p:cNvSpPr>
          <p:nvPr/>
        </p:nvSpPr>
        <p:spPr bwMode="auto">
          <a:xfrm>
            <a:off x="8172450" y="4005263"/>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22" name="Line 50"/>
          <p:cNvSpPr>
            <a:spLocks noChangeShapeType="1"/>
          </p:cNvSpPr>
          <p:nvPr/>
        </p:nvSpPr>
        <p:spPr bwMode="auto">
          <a:xfrm>
            <a:off x="8172450" y="4508500"/>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23" name="Line 51"/>
          <p:cNvSpPr>
            <a:spLocks noChangeShapeType="1"/>
          </p:cNvSpPr>
          <p:nvPr/>
        </p:nvSpPr>
        <p:spPr bwMode="auto">
          <a:xfrm>
            <a:off x="8172450" y="56610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24" name="Text Box 52"/>
          <p:cNvSpPr txBox="1">
            <a:spLocks noChangeArrowheads="1"/>
          </p:cNvSpPr>
          <p:nvPr/>
        </p:nvSpPr>
        <p:spPr bwMode="auto">
          <a:xfrm>
            <a:off x="7308851" y="5876925"/>
            <a:ext cx="15827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dirty="0" err="1" smtClean="0">
                <a:solidFill>
                  <a:prstClr val="black"/>
                </a:solidFill>
                <a:latin typeface="Calibri"/>
              </a:rPr>
              <a:t>Troisième</a:t>
            </a:r>
            <a:r>
              <a:rPr lang="en-GB" sz="1400" dirty="0" smtClean="0">
                <a:solidFill>
                  <a:prstClr val="black"/>
                </a:solidFill>
                <a:latin typeface="Calibri"/>
              </a:rPr>
              <a:t> session</a:t>
            </a:r>
            <a:endParaRPr lang="en-US" sz="1400" dirty="0" smtClean="0">
              <a:solidFill>
                <a:prstClr val="black"/>
              </a:solidFill>
              <a:latin typeface="Calibri"/>
            </a:endParaRPr>
          </a:p>
        </p:txBody>
      </p:sp>
      <p:sp>
        <p:nvSpPr>
          <p:cNvPr id="182325" name="Text Box 53"/>
          <p:cNvSpPr txBox="1">
            <a:spLocks noChangeArrowheads="1"/>
          </p:cNvSpPr>
          <p:nvPr/>
        </p:nvSpPr>
        <p:spPr bwMode="auto">
          <a:xfrm>
            <a:off x="7596188" y="6165850"/>
            <a:ext cx="1223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000" dirty="0" smtClean="0">
                <a:solidFill>
                  <a:prstClr val="black"/>
                </a:solidFill>
                <a:latin typeface="Calibri"/>
              </a:rPr>
              <a:t>12-16 July 2010</a:t>
            </a:r>
            <a:endParaRPr lang="en-US" sz="1000" dirty="0" smtClean="0">
              <a:solidFill>
                <a:prstClr val="black"/>
              </a:solidFill>
              <a:latin typeface="Calibri"/>
            </a:endParaRPr>
          </a:p>
        </p:txBody>
      </p:sp>
      <p:sp>
        <p:nvSpPr>
          <p:cNvPr id="182326" name="Text Box 54"/>
          <p:cNvSpPr txBox="1">
            <a:spLocks noChangeArrowheads="1"/>
          </p:cNvSpPr>
          <p:nvPr/>
        </p:nvSpPr>
        <p:spPr bwMode="auto">
          <a:xfrm>
            <a:off x="4067175" y="2420938"/>
            <a:ext cx="12239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400" dirty="0" smtClean="0">
                <a:solidFill>
                  <a:prstClr val="black"/>
                </a:solidFill>
                <a:latin typeface="Calibri"/>
              </a:rPr>
              <a:t>Adoption de la </a:t>
            </a:r>
            <a:r>
              <a:rPr lang="en-GB" sz="1400" dirty="0" err="1" smtClean="0">
                <a:solidFill>
                  <a:prstClr val="black"/>
                </a:solidFill>
                <a:latin typeface="Calibri"/>
              </a:rPr>
              <a:t>Déclaration</a:t>
            </a:r>
            <a:r>
              <a:rPr lang="en-GB" sz="1400" dirty="0" smtClean="0">
                <a:solidFill>
                  <a:prstClr val="black"/>
                </a:solidFill>
                <a:latin typeface="Calibri"/>
              </a:rPr>
              <a:t> par </a:t>
            </a:r>
            <a:r>
              <a:rPr lang="en-GB" sz="1400" dirty="0" err="1" smtClean="0">
                <a:solidFill>
                  <a:prstClr val="black"/>
                </a:solidFill>
                <a:latin typeface="Calibri"/>
              </a:rPr>
              <a:t>l’AG</a:t>
            </a:r>
            <a:r>
              <a:rPr lang="en-GB" sz="1400" dirty="0" smtClean="0">
                <a:solidFill>
                  <a:prstClr val="black"/>
                </a:solidFill>
                <a:latin typeface="Calibri"/>
              </a:rPr>
              <a:t> </a:t>
            </a:r>
            <a:endParaRPr lang="en-US" sz="1400" dirty="0" smtClean="0">
              <a:solidFill>
                <a:prstClr val="black"/>
              </a:solidFill>
              <a:latin typeface="Calibri"/>
            </a:endParaRPr>
          </a:p>
        </p:txBody>
      </p:sp>
      <p:sp>
        <p:nvSpPr>
          <p:cNvPr id="182327" name="Text Box 55"/>
          <p:cNvSpPr txBox="1">
            <a:spLocks noChangeArrowheads="1"/>
          </p:cNvSpPr>
          <p:nvPr/>
        </p:nvSpPr>
        <p:spPr bwMode="auto">
          <a:xfrm>
            <a:off x="179388" y="1412875"/>
            <a:ext cx="1728787" cy="461665"/>
          </a:xfrm>
          <a:prstGeom prst="rect">
            <a:avLst/>
          </a:prstGeom>
          <a:noFill/>
          <a:ln w="9525" algn="ctr">
            <a:solidFill>
              <a:srgbClr val="333333"/>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defRPr/>
            </a:pPr>
            <a:r>
              <a:rPr lang="en-GB" sz="1200" b="1" dirty="0" err="1"/>
              <a:t>Conseil</a:t>
            </a:r>
            <a:r>
              <a:rPr lang="en-GB" sz="1200" b="1" dirty="0"/>
              <a:t> </a:t>
            </a:r>
            <a:r>
              <a:rPr lang="en-GB" sz="1200" b="1" dirty="0" err="1"/>
              <a:t>économique</a:t>
            </a:r>
            <a:r>
              <a:rPr lang="en-GB" sz="1200" b="1" dirty="0"/>
              <a:t> et social</a:t>
            </a:r>
            <a:endParaRPr lang="en-US" sz="1200" b="1" dirty="0" smtClean="0">
              <a:solidFill>
                <a:prstClr val="black"/>
              </a:solidFill>
              <a:latin typeface="Calibri"/>
            </a:endParaRPr>
          </a:p>
        </p:txBody>
      </p:sp>
      <p:sp>
        <p:nvSpPr>
          <p:cNvPr id="182328" name="Line 56"/>
          <p:cNvSpPr>
            <a:spLocks noChangeShapeType="1"/>
          </p:cNvSpPr>
          <p:nvPr/>
        </p:nvSpPr>
        <p:spPr bwMode="auto">
          <a:xfrm flipV="1">
            <a:off x="684213" y="177323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29" name="Line 57"/>
          <p:cNvSpPr>
            <a:spLocks noChangeShapeType="1"/>
          </p:cNvSpPr>
          <p:nvPr/>
        </p:nvSpPr>
        <p:spPr bwMode="auto">
          <a:xfrm flipV="1">
            <a:off x="2700338" y="17002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30" name="Line 58"/>
          <p:cNvSpPr>
            <a:spLocks noChangeShapeType="1"/>
          </p:cNvSpPr>
          <p:nvPr/>
        </p:nvSpPr>
        <p:spPr bwMode="auto">
          <a:xfrm>
            <a:off x="395288" y="4868863"/>
            <a:ext cx="0"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31" name="Text Box 59"/>
          <p:cNvSpPr txBox="1">
            <a:spLocks noChangeArrowheads="1"/>
          </p:cNvSpPr>
          <p:nvPr/>
        </p:nvSpPr>
        <p:spPr bwMode="auto">
          <a:xfrm>
            <a:off x="1116013" y="2565400"/>
            <a:ext cx="1079500" cy="461665"/>
          </a:xfrm>
          <a:prstGeom prst="rect">
            <a:avLst/>
          </a:prstGeom>
          <a:noFill/>
          <a:ln w="9525" algn="ctr">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defRPr/>
            </a:pPr>
            <a:r>
              <a:rPr lang="en-GB" sz="1200" b="1" dirty="0"/>
              <a:t>Rapporteur </a:t>
            </a:r>
            <a:r>
              <a:rPr lang="en-GB" sz="1200" b="1" dirty="0" err="1" smtClean="0"/>
              <a:t>Spécial</a:t>
            </a:r>
            <a:r>
              <a:rPr lang="en-GB" sz="1200" b="1" dirty="0" smtClean="0"/>
              <a:t> </a:t>
            </a:r>
            <a:endParaRPr lang="en-US" sz="1200" b="1" dirty="0" smtClean="0">
              <a:solidFill>
                <a:prstClr val="black"/>
              </a:solidFill>
              <a:latin typeface="Calibri"/>
            </a:endParaRPr>
          </a:p>
        </p:txBody>
      </p:sp>
      <p:sp>
        <p:nvSpPr>
          <p:cNvPr id="182332" name="Line 60"/>
          <p:cNvSpPr>
            <a:spLocks noChangeShapeType="1"/>
          </p:cNvSpPr>
          <p:nvPr/>
        </p:nvSpPr>
        <p:spPr bwMode="auto">
          <a:xfrm>
            <a:off x="827088" y="24209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82333" name="Line 61"/>
          <p:cNvSpPr>
            <a:spLocks noChangeShapeType="1"/>
          </p:cNvSpPr>
          <p:nvPr/>
        </p:nvSpPr>
        <p:spPr bwMode="auto">
          <a:xfrm>
            <a:off x="827088" y="27813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3374" name="Line 62"/>
          <p:cNvSpPr>
            <a:spLocks noChangeShapeType="1"/>
          </p:cNvSpPr>
          <p:nvPr/>
        </p:nvSpPr>
        <p:spPr bwMode="auto">
          <a:xfrm>
            <a:off x="7308850" y="2349500"/>
            <a:ext cx="0"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4159" name="Text Box 63"/>
          <p:cNvSpPr txBox="1">
            <a:spLocks noChangeArrowheads="1"/>
          </p:cNvSpPr>
          <p:nvPr/>
        </p:nvSpPr>
        <p:spPr bwMode="auto">
          <a:xfrm>
            <a:off x="7451725" y="2349500"/>
            <a:ext cx="11525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defRPr/>
            </a:pPr>
            <a:r>
              <a:rPr lang="en-GB" sz="1000" i="1" dirty="0" err="1" smtClean="0">
                <a:solidFill>
                  <a:srgbClr val="003399"/>
                </a:solidFill>
                <a:latin typeface="Calibri"/>
                <a:cs typeface="Times New Roman" pitchFamily="18" charset="0"/>
              </a:rPr>
              <a:t>R</a:t>
            </a:r>
            <a:r>
              <a:rPr lang="en-GB" sz="1000" i="1" dirty="0" err="1">
                <a:solidFill>
                  <a:srgbClr val="003399"/>
                </a:solidFill>
                <a:latin typeface="Calibri"/>
                <a:cs typeface="Times New Roman" pitchFamily="18" charset="0"/>
              </a:rPr>
              <a:t>é</a:t>
            </a:r>
            <a:r>
              <a:rPr lang="en-GB" sz="1000" i="1" dirty="0" err="1" smtClean="0">
                <a:solidFill>
                  <a:srgbClr val="003399"/>
                </a:solidFill>
                <a:latin typeface="Calibri"/>
                <a:cs typeface="Times New Roman" pitchFamily="18" charset="0"/>
              </a:rPr>
              <a:t>solution</a:t>
            </a:r>
            <a:r>
              <a:rPr lang="en-GB" sz="1000" i="1" dirty="0" smtClean="0">
                <a:solidFill>
                  <a:srgbClr val="003399"/>
                </a:solidFill>
                <a:latin typeface="Calibri"/>
                <a:cs typeface="Times New Roman" pitchFamily="18" charset="0"/>
              </a:rPr>
              <a:t> 63/161 de </a:t>
            </a:r>
            <a:r>
              <a:rPr lang="en-GB" sz="1000" i="1" dirty="0" err="1" smtClean="0">
                <a:solidFill>
                  <a:srgbClr val="003399"/>
                </a:solidFill>
                <a:latin typeface="Calibri"/>
                <a:cs typeface="Times New Roman" pitchFamily="18" charset="0"/>
              </a:rPr>
              <a:t>l’AG</a:t>
            </a:r>
            <a:r>
              <a:rPr lang="en-GB" sz="1000" i="1" dirty="0" smtClean="0">
                <a:solidFill>
                  <a:srgbClr val="003399"/>
                </a:solidFill>
                <a:latin typeface="Calibri"/>
                <a:cs typeface="Times New Roman" pitchFamily="18" charset="0"/>
              </a:rPr>
              <a:t> , </a:t>
            </a:r>
            <a:r>
              <a:rPr lang="en-GB" sz="1000" i="1" dirty="0" err="1" smtClean="0">
                <a:solidFill>
                  <a:srgbClr val="003399"/>
                </a:solidFill>
                <a:latin typeface="Calibri"/>
                <a:cs typeface="Times New Roman" pitchFamily="18" charset="0"/>
              </a:rPr>
              <a:t>mandat</a:t>
            </a:r>
            <a:r>
              <a:rPr lang="en-GB" sz="1000" i="1" dirty="0" smtClean="0">
                <a:solidFill>
                  <a:srgbClr val="003399"/>
                </a:solidFill>
                <a:latin typeface="Calibri"/>
                <a:cs typeface="Times New Roman" pitchFamily="18" charset="0"/>
              </a:rPr>
              <a:t> du FCVPA</a:t>
            </a:r>
            <a:endParaRPr lang="en-US" sz="1000" dirty="0" smtClean="0">
              <a:solidFill>
                <a:prstClr val="black"/>
              </a:solidFill>
              <a:latin typeface="Calibri"/>
              <a:cs typeface="Times New Roman" pitchFamily="18" charset="0"/>
            </a:endParaRPr>
          </a:p>
        </p:txBody>
      </p:sp>
      <p:sp>
        <p:nvSpPr>
          <p:cNvPr id="13376" name="Text Box 64"/>
          <p:cNvSpPr txBox="1">
            <a:spLocks noChangeArrowheads="1"/>
          </p:cNvSpPr>
          <p:nvPr/>
        </p:nvSpPr>
        <p:spPr bwMode="auto">
          <a:xfrm>
            <a:off x="0" y="1989138"/>
            <a:ext cx="5397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fr-CH" sz="1200" dirty="0" smtClean="0">
                <a:solidFill>
                  <a:prstClr val="black"/>
                </a:solidFill>
              </a:rPr>
              <a:t>IPQA</a:t>
            </a:r>
            <a:endParaRPr lang="en-US" sz="1200" dirty="0">
              <a:solidFill>
                <a:prstClr val="black"/>
              </a:solidFill>
            </a:endParaRPr>
          </a:p>
        </p:txBody>
      </p:sp>
      <p:sp>
        <p:nvSpPr>
          <p:cNvPr id="182337" name="Line 65"/>
          <p:cNvSpPr>
            <a:spLocks noChangeShapeType="1"/>
          </p:cNvSpPr>
          <p:nvPr/>
        </p:nvSpPr>
        <p:spPr bwMode="auto">
          <a:xfrm rot="10800000">
            <a:off x="250825" y="1773238"/>
            <a:ext cx="0"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GB">
              <a:solidFill>
                <a:prstClr val="black"/>
              </a:solidFill>
              <a:latin typeface="Tahoma" pitchFamily="34" charset="0"/>
              <a:cs typeface="Arial" charset="0"/>
            </a:endParaRPr>
          </a:p>
        </p:txBody>
      </p:sp>
      <p:sp>
        <p:nvSpPr>
          <p:cNvPr id="13378" name="Title 1"/>
          <p:cNvSpPr>
            <a:spLocks noGrp="1"/>
          </p:cNvSpPr>
          <p:nvPr>
            <p:ph type="title"/>
          </p:nvPr>
        </p:nvSpPr>
        <p:spPr>
          <a:xfrm>
            <a:off x="498475" y="404813"/>
            <a:ext cx="8229600" cy="847725"/>
          </a:xfrm>
        </p:spPr>
        <p:txBody>
          <a:bodyPr/>
          <a:lstStyle/>
          <a:p>
            <a:r>
              <a:rPr lang="fr-FR" sz="3200" dirty="0" smtClean="0">
                <a:effectLst/>
              </a:rPr>
              <a:t>Place au sein du système des droits </a:t>
            </a:r>
            <a:r>
              <a:rPr lang="fr-FR" sz="3200" dirty="0" smtClean="0"/>
              <a:t>de l’Homme</a:t>
            </a:r>
            <a:r>
              <a:rPr lang="fr-FR" sz="3200" dirty="0" smtClean="0">
                <a:effectLst/>
              </a:rPr>
              <a:t> des Nations Unies </a:t>
            </a:r>
            <a:endParaRPr lang="en-GB" sz="3200" dirty="0" smtClean="0"/>
          </a:p>
        </p:txBody>
      </p:sp>
      <p:sp>
        <p:nvSpPr>
          <p:cNvPr id="13379" name="Content Placeholder 2"/>
          <p:cNvSpPr>
            <a:spLocks noGrp="1"/>
          </p:cNvSpPr>
          <p:nvPr>
            <p:ph idx="1"/>
          </p:nvPr>
        </p:nvSpPr>
        <p:spPr>
          <a:xfrm flipV="1">
            <a:off x="971550" y="6958013"/>
            <a:ext cx="7408863" cy="974725"/>
          </a:xfrm>
        </p:spPr>
        <p:txBody>
          <a:bodyPr/>
          <a:lstStyle/>
          <a:p>
            <a:endParaRPr lang="en-GB" smtClean="0"/>
          </a:p>
        </p:txBody>
      </p:sp>
    </p:spTree>
    <p:extLst>
      <p:ext uri="{BB962C8B-B14F-4D97-AF65-F5344CB8AC3E}">
        <p14:creationId xmlns:p14="http://schemas.microsoft.com/office/powerpoint/2010/main" val="3502169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2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22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2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22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22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23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23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23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3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3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233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227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22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22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229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23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22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22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228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22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228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228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229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229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229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229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229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2310"/>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229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230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2326"/>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8229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229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230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8229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8230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82307"/>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8230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8230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2306"/>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8230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230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230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2311"/>
                                        </p:tgtEl>
                                        <p:attrNameLst>
                                          <p:attrName>style.visibility</p:attrName>
                                        </p:attrNameLst>
                                      </p:cBhvr>
                                      <p:to>
                                        <p:strVal val="visible"/>
                                      </p:to>
                                    </p:set>
                                  </p:childTnLst>
                                </p:cTn>
                              </p:par>
                              <p:par>
                                <p:cTn id="115" presetID="1" presetClass="entr" presetSubtype="0" fill="hold" grpId="0" nodeType="withEffect" nodePh="1">
                                  <p:stCondLst>
                                    <p:cond delay="0"/>
                                  </p:stCondLst>
                                  <p:endCondLst>
                                    <p:cond evt="begin" delay="0">
                                      <p:tn val="115"/>
                                    </p:cond>
                                  </p:endCondLst>
                                  <p:childTnLst>
                                    <p:set>
                                      <p:cBhvr>
                                        <p:cTn id="116" dur="1" fill="hold">
                                          <p:stCondLst>
                                            <p:cond delay="0"/>
                                          </p:stCondLst>
                                        </p:cTn>
                                        <p:tgtEl>
                                          <p:spTgt spid="18231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8231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231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231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8231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231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232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8232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8232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8232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8232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82325"/>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6" presetClass="emph" presetSubtype="0" fill="hold" grpId="1" nodeType="clickEffect">
                                  <p:stCondLst>
                                    <p:cond delay="0"/>
                                  </p:stCondLst>
                                  <p:childTnLst>
                                    <p:animScale>
                                      <p:cBhvr>
                                        <p:cTn id="142" dur="2000" fill="hold"/>
                                        <p:tgtEl>
                                          <p:spTgt spid="182300"/>
                                        </p:tgtEl>
                                      </p:cBhvr>
                                      <p:by x="150000" y="150000"/>
                                    </p:animScale>
                                  </p:childTnLst>
                                </p:cTn>
                              </p:par>
                              <p:par>
                                <p:cTn id="143" presetID="1" presetClass="entr" presetSubtype="0" fill="hold" grpId="0" nodeType="withEffect">
                                  <p:stCondLst>
                                    <p:cond delay="0"/>
                                  </p:stCondLst>
                                  <p:childTnLst>
                                    <p:set>
                                      <p:cBhvr>
                                        <p:cTn id="144" dur="1" fill="hold">
                                          <p:stCondLst>
                                            <p:cond delay="0"/>
                                          </p:stCondLst>
                                        </p:cTn>
                                        <p:tgtEl>
                                          <p:spTgt spid="182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nimBg="1"/>
      <p:bldP spid="182275" grpId="0" animBg="1"/>
      <p:bldP spid="182276" grpId="0" animBg="1"/>
      <p:bldP spid="182277" grpId="0" animBg="1"/>
      <p:bldP spid="182278" grpId="0" animBg="1"/>
      <p:bldP spid="182279" grpId="0" animBg="1"/>
      <p:bldP spid="182280" grpId="0" animBg="1"/>
      <p:bldP spid="182282" grpId="0" animBg="1"/>
      <p:bldP spid="182283" grpId="0"/>
      <p:bldP spid="182284" grpId="0" animBg="1"/>
      <p:bldP spid="182285" grpId="0"/>
      <p:bldP spid="182286" grpId="0"/>
      <p:bldP spid="182287" grpId="0" animBg="1"/>
      <p:bldP spid="182288" grpId="0"/>
      <p:bldP spid="182289" grpId="0"/>
      <p:bldP spid="182290" grpId="0" animBg="1"/>
      <p:bldP spid="182291" grpId="0"/>
      <p:bldP spid="182292" grpId="0" animBg="1"/>
      <p:bldP spid="182293" grpId="0"/>
      <p:bldP spid="182294" grpId="0"/>
      <p:bldP spid="182295" grpId="0" animBg="1"/>
      <p:bldP spid="182296" grpId="0" animBg="1"/>
      <p:bldP spid="182297" grpId="0" animBg="1"/>
      <p:bldP spid="182298" grpId="0"/>
      <p:bldP spid="182299" grpId="0" animBg="1"/>
      <p:bldP spid="182300" grpId="0" animBg="1"/>
      <p:bldP spid="182300" grpId="1" animBg="1"/>
      <p:bldP spid="182301" grpId="0" animBg="1"/>
      <p:bldP spid="182302" grpId="0"/>
      <p:bldP spid="182303" grpId="0" animBg="1"/>
      <p:bldP spid="182304" grpId="0"/>
      <p:bldP spid="182305" grpId="0"/>
      <p:bldP spid="182306" grpId="0"/>
      <p:bldP spid="182307" grpId="0"/>
      <p:bldP spid="182308" grpId="0"/>
      <p:bldP spid="182309" grpId="0"/>
      <p:bldP spid="182310" grpId="0"/>
      <p:bldP spid="182311" grpId="0"/>
      <p:bldP spid="182312" grpId="0"/>
      <p:bldP spid="182313" grpId="0" animBg="1"/>
      <p:bldP spid="182314" grpId="0" animBg="1"/>
      <p:bldP spid="182315" grpId="0"/>
      <p:bldP spid="182318" grpId="0" animBg="1"/>
      <p:bldP spid="182319" grpId="0"/>
      <p:bldP spid="182320" grpId="0"/>
      <p:bldP spid="182321" grpId="0" animBg="1"/>
      <p:bldP spid="182322" grpId="0" animBg="1"/>
      <p:bldP spid="182323" grpId="0" animBg="1"/>
      <p:bldP spid="182324" grpId="0"/>
      <p:bldP spid="182325" grpId="0"/>
      <p:bldP spid="182326" grpId="0"/>
      <p:bldP spid="182327" grpId="0" animBg="1"/>
      <p:bldP spid="182328" grpId="0" animBg="1"/>
      <p:bldP spid="182329" grpId="0" animBg="1"/>
      <p:bldP spid="182330" grpId="0" animBg="1"/>
      <p:bldP spid="182331" grpId="0" animBg="1"/>
      <p:bldP spid="182332" grpId="0" animBg="1"/>
      <p:bldP spid="182333" grpId="0" animBg="1"/>
      <p:bldP spid="1823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p:txBody>
          <a:bodyPr rtlCol="0">
            <a:normAutofit fontScale="85000" lnSpcReduction="10000"/>
          </a:bodyPr>
          <a:lstStyle/>
          <a:p>
            <a:pPr marL="274320" indent="-274320" eaLnBrk="1" fontAlgn="auto" hangingPunct="1">
              <a:spcAft>
                <a:spcPts val="0"/>
              </a:spcAft>
              <a:defRPr/>
            </a:pPr>
            <a:r>
              <a:rPr lang="en-GB" sz="2800" dirty="0" err="1" smtClean="0"/>
              <a:t>Négotiations</a:t>
            </a:r>
            <a:r>
              <a:rPr lang="en-GB" sz="2800" dirty="0" smtClean="0"/>
              <a:t> en 2006 et 2007 </a:t>
            </a:r>
          </a:p>
          <a:p>
            <a:pPr lvl="1" indent="-274320" eaLnBrk="1" fontAlgn="auto" hangingPunct="1">
              <a:spcAft>
                <a:spcPts val="0"/>
              </a:spcAft>
              <a:defRPr/>
            </a:pPr>
            <a:r>
              <a:rPr lang="fr-FR" dirty="0" smtClean="0"/>
              <a:t>Lors des </a:t>
            </a:r>
            <a:r>
              <a:rPr lang="fr-FR" dirty="0"/>
              <a:t>sessions officielles du Conseil des droits </a:t>
            </a:r>
            <a:r>
              <a:rPr lang="fr-FR" dirty="0" smtClean="0"/>
              <a:t>de l’Homme</a:t>
            </a:r>
            <a:r>
              <a:rPr lang="fr-FR" dirty="0"/>
              <a:t> </a:t>
            </a:r>
            <a:r>
              <a:rPr lang="fr-FR" dirty="0" smtClean="0"/>
              <a:t>(mais aussi en dehors) </a:t>
            </a:r>
            <a:r>
              <a:rPr lang="fr-FR" dirty="0"/>
              <a:t>au cours de son processus de </a:t>
            </a:r>
            <a:r>
              <a:rPr lang="fr-FR" dirty="0" smtClean="0"/>
              <a:t>construction de l’institution. </a:t>
            </a:r>
          </a:p>
          <a:p>
            <a:pPr lvl="1" indent="-274320" eaLnBrk="1" fontAlgn="auto" hangingPunct="1">
              <a:spcAft>
                <a:spcPts val="0"/>
              </a:spcAft>
              <a:defRPr/>
            </a:pPr>
            <a:r>
              <a:rPr lang="fr-FR" dirty="0"/>
              <a:t>Les peuples autochtones ont fait pression pour </a:t>
            </a:r>
            <a:r>
              <a:rPr lang="fr-FR" dirty="0" smtClean="0"/>
              <a:t>la création du </a:t>
            </a:r>
            <a:r>
              <a:rPr lang="fr-FR" dirty="0"/>
              <a:t>Mécanisme </a:t>
            </a:r>
            <a:r>
              <a:rPr lang="fr-FR" dirty="0" smtClean="0"/>
              <a:t>d'experts. </a:t>
            </a:r>
          </a:p>
          <a:p>
            <a:pPr lvl="1" indent="-274320" eaLnBrk="1" fontAlgn="auto" hangingPunct="1">
              <a:spcAft>
                <a:spcPts val="0"/>
              </a:spcAft>
              <a:defRPr/>
            </a:pPr>
            <a:r>
              <a:rPr lang="en-GB" sz="2100" dirty="0" err="1"/>
              <a:t>Réunion</a:t>
            </a:r>
            <a:r>
              <a:rPr lang="en-GB" sz="2100" dirty="0"/>
              <a:t> </a:t>
            </a:r>
            <a:r>
              <a:rPr lang="en-GB" sz="2100" dirty="0" err="1"/>
              <a:t>informelle</a:t>
            </a:r>
            <a:r>
              <a:rPr lang="en-GB" sz="2100" dirty="0"/>
              <a:t> </a:t>
            </a:r>
            <a:r>
              <a:rPr lang="fr-FR" dirty="0" smtClean="0"/>
              <a:t>précédant </a:t>
            </a:r>
            <a:r>
              <a:rPr lang="fr-FR" dirty="0"/>
              <a:t>l'adoption par le Conseil des droits </a:t>
            </a:r>
            <a:r>
              <a:rPr lang="fr-FR" dirty="0" smtClean="0"/>
              <a:t>de l’Homme de </a:t>
            </a:r>
            <a:r>
              <a:rPr lang="fr-FR" dirty="0"/>
              <a:t>la </a:t>
            </a:r>
            <a:r>
              <a:rPr lang="fr-FR" dirty="0" smtClean="0"/>
              <a:t>résolution </a:t>
            </a:r>
            <a:r>
              <a:rPr lang="fr-FR" dirty="0"/>
              <a:t>établissant le Mécanisme d'experts</a:t>
            </a:r>
            <a:endParaRPr lang="fr-CH" dirty="0" smtClean="0"/>
          </a:p>
          <a:p>
            <a:pPr marL="274320" indent="-274320" eaLnBrk="1" fontAlgn="auto" hangingPunct="1">
              <a:spcAft>
                <a:spcPts val="0"/>
              </a:spcAft>
              <a:defRPr/>
            </a:pPr>
            <a:endParaRPr lang="fr-CH" dirty="0" smtClean="0"/>
          </a:p>
          <a:p>
            <a:pPr marL="274320" indent="-274320" eaLnBrk="1" fontAlgn="auto" hangingPunct="1">
              <a:spcAft>
                <a:spcPts val="0"/>
              </a:spcAft>
              <a:defRPr/>
            </a:pPr>
            <a:r>
              <a:rPr lang="fr-CH" dirty="0" smtClean="0"/>
              <a:t>Le mandat du Mécanisme d’experts a été créé par la Résolution 6/36 du Conseil des droits de l’Homme en Décembre 2007</a:t>
            </a:r>
            <a:endParaRPr lang="en-GB" dirty="0" smtClean="0"/>
          </a:p>
        </p:txBody>
      </p:sp>
      <p:sp>
        <p:nvSpPr>
          <p:cNvPr id="14339" name="Rectangle 2"/>
          <p:cNvSpPr>
            <a:spLocks noGrp="1" noChangeArrowheads="1"/>
          </p:cNvSpPr>
          <p:nvPr>
            <p:ph type="title"/>
          </p:nvPr>
        </p:nvSpPr>
        <p:spPr/>
        <p:txBody>
          <a:bodyPr/>
          <a:lstStyle/>
          <a:p>
            <a:pPr eaLnBrk="1" hangingPunct="1"/>
            <a:r>
              <a:rPr lang="en-GB" sz="3200" dirty="0" err="1" smtClean="0"/>
              <a:t>Etablissement</a:t>
            </a:r>
            <a:r>
              <a:rPr lang="en-GB" sz="3200" dirty="0" smtClean="0"/>
              <a:t> du </a:t>
            </a:r>
            <a:r>
              <a:rPr lang="en-GB" sz="3200" dirty="0" err="1" smtClean="0"/>
              <a:t>Mécanisme</a:t>
            </a:r>
            <a:r>
              <a:rPr lang="en-GB" sz="3200" dirty="0" smtClean="0"/>
              <a:t> </a:t>
            </a:r>
            <a:r>
              <a:rPr lang="en-GB" sz="3200" dirty="0" err="1" smtClean="0"/>
              <a:t>d’Experts</a:t>
            </a:r>
            <a:endParaRPr lang="en-US" sz="3200" dirty="0" smtClean="0"/>
          </a:p>
        </p:txBody>
      </p:sp>
    </p:spTree>
    <p:extLst>
      <p:ext uri="{BB962C8B-B14F-4D97-AF65-F5344CB8AC3E}">
        <p14:creationId xmlns:p14="http://schemas.microsoft.com/office/powerpoint/2010/main" val="1400688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CH" dirty="0" smtClean="0">
                <a:solidFill>
                  <a:srgbClr val="EAEAEA"/>
                </a:solidFill>
                <a:cs typeface="Calibri" pitchFamily="34" charset="0"/>
              </a:rPr>
              <a:t>Le Mandat</a:t>
            </a:r>
            <a:br>
              <a:rPr lang="fr-CH" dirty="0" smtClean="0">
                <a:solidFill>
                  <a:srgbClr val="EAEAEA"/>
                </a:solidFill>
                <a:cs typeface="Calibri" pitchFamily="34" charset="0"/>
              </a:rPr>
            </a:br>
            <a:r>
              <a:rPr lang="fr-CH" sz="2400" dirty="0" smtClean="0">
                <a:solidFill>
                  <a:srgbClr val="EAEAEA"/>
                </a:solidFill>
                <a:cs typeface="Calibri" pitchFamily="34" charset="0"/>
              </a:rPr>
              <a:t>Résolution 6/36</a:t>
            </a:r>
            <a:endParaRPr lang="en-US" sz="2400" dirty="0" smtClean="0">
              <a:solidFill>
                <a:srgbClr val="EAEAEA"/>
              </a:solidFill>
              <a:cs typeface="Calibri" pitchFamily="34" charset="0"/>
            </a:endParaRPr>
          </a:p>
        </p:txBody>
      </p:sp>
      <p:sp>
        <p:nvSpPr>
          <p:cNvPr id="184323" name="Rectangle 3"/>
          <p:cNvSpPr>
            <a:spLocks noGrp="1" noChangeArrowheads="1"/>
          </p:cNvSpPr>
          <p:nvPr>
            <p:ph sz="quarter" idx="13"/>
          </p:nvPr>
        </p:nvSpPr>
        <p:spPr>
          <a:xfrm>
            <a:off x="457200" y="2060575"/>
            <a:ext cx="4032250" cy="4035425"/>
          </a:xfrm>
        </p:spPr>
        <p:txBody>
          <a:bodyPr rtlCol="0">
            <a:normAutofit fontScale="92500" lnSpcReduction="20000"/>
          </a:bodyPr>
          <a:lstStyle/>
          <a:p>
            <a:pPr marL="274320" indent="-274320" eaLnBrk="1" fontAlgn="auto" hangingPunct="1">
              <a:lnSpc>
                <a:spcPct val="90000"/>
              </a:lnSpc>
              <a:spcAft>
                <a:spcPts val="0"/>
              </a:spcAft>
              <a:buClr>
                <a:srgbClr val="EAEAEA"/>
              </a:buClr>
              <a:buSzPct val="60000"/>
              <a:buFont typeface="Wingdings" pitchFamily="2" charset="2"/>
              <a:buNone/>
              <a:defRPr/>
            </a:pPr>
            <a:endParaRPr lang="es-ES" sz="2600" u="sng" dirty="0" smtClean="0">
              <a:latin typeface="Calisto MT" pitchFamily="18" charset="0"/>
            </a:endParaRPr>
          </a:p>
          <a:p>
            <a:endParaRPr lang="en-GB" dirty="0"/>
          </a:p>
          <a:p>
            <a:r>
              <a:rPr lang="fr-FR" dirty="0"/>
              <a:t> 1. </a:t>
            </a:r>
            <a:r>
              <a:rPr lang="fr-FR" i="1" dirty="0"/>
              <a:t>Décide</a:t>
            </a:r>
            <a:r>
              <a:rPr lang="fr-FR" dirty="0"/>
              <a:t>, aux fins d’aider le Conseil des droits de l’homme dans l’exercice de son mandat, de mettre en place un mécanisme d’experts subsidiaire qui doterait le Conseil d’une compétence thématique en matière de droits des peuples autochtones de la manière et dans la forme voulues par le Conseil: </a:t>
            </a:r>
            <a:endParaRPr lang="es-ES" dirty="0" smtClean="0"/>
          </a:p>
        </p:txBody>
      </p:sp>
      <p:sp>
        <p:nvSpPr>
          <p:cNvPr id="15364" name="Rectangle 4"/>
          <p:cNvSpPr>
            <a:spLocks noGrp="1" noChangeArrowheads="1"/>
          </p:cNvSpPr>
          <p:nvPr>
            <p:ph sz="quarter" idx="14"/>
          </p:nvPr>
        </p:nvSpPr>
        <p:spPr>
          <a:xfrm>
            <a:off x="4654550" y="1981200"/>
            <a:ext cx="4032250" cy="4114800"/>
          </a:xfrm>
        </p:spPr>
        <p:txBody>
          <a:bodyPr/>
          <a:lstStyle/>
          <a:p>
            <a:pPr eaLnBrk="1" hangingPunct="1">
              <a:lnSpc>
                <a:spcPct val="90000"/>
              </a:lnSpc>
            </a:pPr>
            <a:endParaRPr lang="en-GB" dirty="0" smtClean="0"/>
          </a:p>
          <a:p>
            <a:pPr eaLnBrk="1" hangingPunct="1">
              <a:lnSpc>
                <a:spcPct val="90000"/>
              </a:lnSpc>
            </a:pPr>
            <a:r>
              <a:rPr lang="fr-FR" dirty="0" smtClean="0">
                <a:effectLst/>
              </a:rPr>
              <a:t>Assistance pour la mise en œuvre du mandat du Conseil</a:t>
            </a:r>
          </a:p>
          <a:p>
            <a:pPr marL="0" indent="0" eaLnBrk="1" hangingPunct="1">
              <a:lnSpc>
                <a:spcPct val="90000"/>
              </a:lnSpc>
              <a:buNone/>
            </a:pPr>
            <a:endParaRPr lang="fr-FR" dirty="0" smtClean="0">
              <a:effectLst/>
            </a:endParaRPr>
          </a:p>
          <a:p>
            <a:pPr eaLnBrk="1" hangingPunct="1">
              <a:lnSpc>
                <a:spcPct val="90000"/>
              </a:lnSpc>
            </a:pPr>
            <a:r>
              <a:rPr lang="fr-FR" dirty="0"/>
              <a:t>F</a:t>
            </a:r>
            <a:r>
              <a:rPr lang="fr-FR" dirty="0" smtClean="0">
                <a:effectLst/>
              </a:rPr>
              <a:t>onction consultative</a:t>
            </a:r>
          </a:p>
          <a:p>
            <a:pPr marL="0" indent="0" eaLnBrk="1" hangingPunct="1">
              <a:lnSpc>
                <a:spcPct val="90000"/>
              </a:lnSpc>
              <a:buNone/>
            </a:pPr>
            <a:endParaRPr lang="en-GB" dirty="0" smtClean="0"/>
          </a:p>
          <a:p>
            <a:pPr eaLnBrk="1" hangingPunct="1">
              <a:lnSpc>
                <a:spcPct val="90000"/>
              </a:lnSpc>
            </a:pPr>
            <a:r>
              <a:rPr lang="fr-FR" dirty="0" smtClean="0">
                <a:effectLst/>
              </a:rPr>
              <a:t>Conseil des droits de l’homme demande sur la manière et la forme</a:t>
            </a:r>
            <a:endParaRPr lang="en-US" dirty="0" smtClean="0"/>
          </a:p>
        </p:txBody>
      </p:sp>
    </p:spTree>
    <p:extLst>
      <p:ext uri="{BB962C8B-B14F-4D97-AF65-F5344CB8AC3E}">
        <p14:creationId xmlns:p14="http://schemas.microsoft.com/office/powerpoint/2010/main" val="318372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CH" dirty="0" smtClean="0">
                <a:solidFill>
                  <a:srgbClr val="EAEAEA"/>
                </a:solidFill>
                <a:cs typeface="Calibri" pitchFamily="34" charset="0"/>
              </a:rPr>
              <a:t>Le Mandat</a:t>
            </a:r>
            <a:endParaRPr lang="en-US" sz="2400" dirty="0" smtClean="0">
              <a:solidFill>
                <a:srgbClr val="EAEAEA"/>
              </a:solidFill>
              <a:cs typeface="Calibri" pitchFamily="34" charset="0"/>
            </a:endParaRPr>
          </a:p>
        </p:txBody>
      </p:sp>
      <p:sp>
        <p:nvSpPr>
          <p:cNvPr id="16387" name="Rectangle 3"/>
          <p:cNvSpPr>
            <a:spLocks noGrp="1" noChangeArrowheads="1"/>
          </p:cNvSpPr>
          <p:nvPr>
            <p:ph sz="quarter" idx="13"/>
          </p:nvPr>
        </p:nvSpPr>
        <p:spPr>
          <a:xfrm>
            <a:off x="457200" y="1981200"/>
            <a:ext cx="4032250" cy="4114800"/>
          </a:xfrm>
        </p:spPr>
        <p:txBody>
          <a:bodyPr/>
          <a:lstStyle/>
          <a:p>
            <a:r>
              <a:rPr lang="fr-FR" dirty="0" smtClean="0"/>
              <a:t> </a:t>
            </a:r>
            <a:r>
              <a:rPr lang="fr-FR" i="1" dirty="0"/>
              <a:t>a</a:t>
            </a:r>
            <a:r>
              <a:rPr lang="fr-FR" dirty="0"/>
              <a:t>) Cette compétence thématique sera essentiellement axée sur le conseil fondé sur des études et des travaux de recherche; </a:t>
            </a:r>
          </a:p>
          <a:p>
            <a:r>
              <a:rPr lang="fr-FR" i="1" dirty="0"/>
              <a:t>b</a:t>
            </a:r>
            <a:r>
              <a:rPr lang="fr-FR" dirty="0"/>
              <a:t>) Le mécanisme pourra présenter des propositions au Conseil pour examen et approbation, dans le cadre de ses travaux fixé par le Conseil; </a:t>
            </a:r>
            <a:endParaRPr lang="es-ES" dirty="0" smtClean="0"/>
          </a:p>
        </p:txBody>
      </p:sp>
      <p:sp>
        <p:nvSpPr>
          <p:cNvPr id="89092" name="Rectangle 4"/>
          <p:cNvSpPr>
            <a:spLocks noGrp="1" noChangeArrowheads="1"/>
          </p:cNvSpPr>
          <p:nvPr>
            <p:ph sz="quarter" idx="14"/>
          </p:nvPr>
        </p:nvSpPr>
        <p:spPr>
          <a:xfrm>
            <a:off x="4654550" y="1981200"/>
            <a:ext cx="4032250" cy="4114800"/>
          </a:xfrm>
        </p:spPr>
        <p:txBody>
          <a:bodyPr rtlCol="0">
            <a:normAutofit fontScale="92500" lnSpcReduction="10000"/>
          </a:bodyPr>
          <a:lstStyle/>
          <a:p>
            <a:pPr marL="274320" indent="-274320" eaLnBrk="1" fontAlgn="auto" hangingPunct="1">
              <a:lnSpc>
                <a:spcPct val="80000"/>
              </a:lnSpc>
              <a:spcAft>
                <a:spcPts val="0"/>
              </a:spcAft>
              <a:defRPr/>
            </a:pPr>
            <a:r>
              <a:rPr lang="fr-FR" dirty="0"/>
              <a:t>Expertise principalement par des études et </a:t>
            </a:r>
            <a:r>
              <a:rPr lang="fr-FR" dirty="0" smtClean="0"/>
              <a:t>des conseils  </a:t>
            </a:r>
            <a:r>
              <a:rPr lang="fr-FR" dirty="0"/>
              <a:t>basée sur </a:t>
            </a:r>
            <a:r>
              <a:rPr lang="fr-FR" dirty="0" smtClean="0"/>
              <a:t>la recherche </a:t>
            </a:r>
          </a:p>
          <a:p>
            <a:pPr marL="274320" indent="-274320" eaLnBrk="1" fontAlgn="auto" hangingPunct="1">
              <a:lnSpc>
                <a:spcPct val="80000"/>
              </a:lnSpc>
              <a:spcAft>
                <a:spcPts val="0"/>
              </a:spcAft>
              <a:defRPr/>
            </a:pPr>
            <a:r>
              <a:rPr lang="fr-FR" dirty="0" smtClean="0"/>
              <a:t>Des </a:t>
            </a:r>
            <a:r>
              <a:rPr lang="fr-FR" dirty="0"/>
              <a:t>propositions - mais </a:t>
            </a:r>
            <a:r>
              <a:rPr lang="fr-FR" dirty="0" smtClean="0"/>
              <a:t>il doivent obtenir </a:t>
            </a:r>
            <a:r>
              <a:rPr lang="fr-FR" dirty="0"/>
              <a:t>l'approbation du Conseil des droits de </a:t>
            </a:r>
            <a:r>
              <a:rPr lang="fr-FR" dirty="0" smtClean="0"/>
              <a:t>l'homme</a:t>
            </a:r>
          </a:p>
          <a:p>
            <a:pPr marL="274320" indent="-274320" eaLnBrk="1" fontAlgn="auto" hangingPunct="1">
              <a:lnSpc>
                <a:spcPct val="80000"/>
              </a:lnSpc>
              <a:spcAft>
                <a:spcPts val="0"/>
              </a:spcAft>
              <a:defRPr/>
            </a:pPr>
            <a:r>
              <a:rPr lang="fr-FR" dirty="0" smtClean="0"/>
              <a:t>Demandes du Conseil des droits de l’homme </a:t>
            </a:r>
            <a:r>
              <a:rPr lang="fr-CH" dirty="0" smtClean="0"/>
              <a:t>:</a:t>
            </a:r>
          </a:p>
          <a:p>
            <a:pPr lvl="1" indent="-274320" eaLnBrk="1" fontAlgn="auto" hangingPunct="1">
              <a:lnSpc>
                <a:spcPct val="80000"/>
              </a:lnSpc>
              <a:spcAft>
                <a:spcPts val="0"/>
              </a:spcAft>
              <a:defRPr/>
            </a:pPr>
            <a:r>
              <a:rPr lang="fr-CH" dirty="0" smtClean="0"/>
              <a:t>Education (2008): </a:t>
            </a:r>
            <a:r>
              <a:rPr lang="fr-CH" dirty="0" err="1" smtClean="0"/>
              <a:t>Rés</a:t>
            </a:r>
            <a:r>
              <a:rPr lang="fr-CH" dirty="0" smtClean="0"/>
              <a:t>. 9/7</a:t>
            </a:r>
          </a:p>
          <a:p>
            <a:pPr lvl="1" indent="-274320" eaLnBrk="1" fontAlgn="auto" hangingPunct="1">
              <a:lnSpc>
                <a:spcPct val="80000"/>
              </a:lnSpc>
              <a:spcAft>
                <a:spcPts val="0"/>
              </a:spcAft>
              <a:defRPr/>
            </a:pPr>
            <a:r>
              <a:rPr lang="fr-CH" dirty="0" smtClean="0"/>
              <a:t>Droit à la participation </a:t>
            </a:r>
            <a:r>
              <a:rPr lang="fr-FR" dirty="0" smtClean="0"/>
              <a:t>au processus de prise de décision</a:t>
            </a:r>
            <a:r>
              <a:rPr lang="fr-CH" dirty="0" smtClean="0"/>
              <a:t> (2009 – 2010): </a:t>
            </a:r>
            <a:r>
              <a:rPr lang="fr-CH" dirty="0" err="1" smtClean="0"/>
              <a:t>Rés</a:t>
            </a:r>
            <a:r>
              <a:rPr lang="fr-CH" dirty="0" smtClean="0"/>
              <a:t>. 12/13</a:t>
            </a:r>
          </a:p>
          <a:p>
            <a:pPr lvl="1" indent="-274320" eaLnBrk="1" fontAlgn="auto" hangingPunct="1">
              <a:lnSpc>
                <a:spcPct val="80000"/>
              </a:lnSpc>
              <a:spcAft>
                <a:spcPts val="0"/>
              </a:spcAft>
              <a:defRPr/>
            </a:pPr>
            <a:r>
              <a:rPr lang="fr-CH" dirty="0" smtClean="0"/>
              <a:t>Cultures et langues (2011): </a:t>
            </a:r>
            <a:r>
              <a:rPr lang="fr-CH" dirty="0" err="1" smtClean="0"/>
              <a:t>Rés</a:t>
            </a:r>
            <a:r>
              <a:rPr lang="fr-CH" dirty="0" smtClean="0"/>
              <a:t>. 18/8</a:t>
            </a:r>
            <a:endParaRPr lang="en-US" dirty="0" smtClean="0"/>
          </a:p>
        </p:txBody>
      </p:sp>
    </p:spTree>
    <p:extLst>
      <p:ext uri="{BB962C8B-B14F-4D97-AF65-F5344CB8AC3E}">
        <p14:creationId xmlns:p14="http://schemas.microsoft.com/office/powerpoint/2010/main" val="1687828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CFEA50-ED0F-481F-81B8-92D7452E47C8}"/>
</file>

<file path=customXml/itemProps2.xml><?xml version="1.0" encoding="utf-8"?>
<ds:datastoreItem xmlns:ds="http://schemas.openxmlformats.org/officeDocument/2006/customXml" ds:itemID="{6C58829C-8F5C-4527-AA49-AA69349C5678}"/>
</file>

<file path=customXml/itemProps3.xml><?xml version="1.0" encoding="utf-8"?>
<ds:datastoreItem xmlns:ds="http://schemas.openxmlformats.org/officeDocument/2006/customXml" ds:itemID="{1C6CAFAA-47FE-4CB1-9AE7-3F86687B4050}"/>
</file>

<file path=docProps/app.xml><?xml version="1.0" encoding="utf-8"?>
<Properties xmlns="http://schemas.openxmlformats.org/officeDocument/2006/extended-properties" xmlns:vt="http://schemas.openxmlformats.org/officeDocument/2006/docPropsVTypes">
  <TotalTime>629</TotalTime>
  <Words>4461</Words>
  <Application>Microsoft Office PowerPoint</Application>
  <PresentationFormat>On-screen Show (4:3)</PresentationFormat>
  <Paragraphs>399</Paragraphs>
  <Slides>48</Slides>
  <Notes>16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Waveform</vt:lpstr>
      <vt:lpstr>Mécanisme d’experts sur les droits des peuples autochtones</vt:lpstr>
      <vt:lpstr>Plan</vt:lpstr>
      <vt:lpstr>Plan</vt:lpstr>
      <vt:lpstr>Contexte du Mécanisme d'experts sur les droits des peuples autochtones</vt:lpstr>
      <vt:lpstr>Contexte du Mécanisme d'experts sur les droits des peuples autochtones</vt:lpstr>
      <vt:lpstr>Place au sein du système des droits de l’Homme des Nations Unies </vt:lpstr>
      <vt:lpstr>Etablissement du Mécanisme d’Experts</vt:lpstr>
      <vt:lpstr>Le Mandat Résolution 6/36</vt:lpstr>
      <vt:lpstr>Le Mandat</vt:lpstr>
      <vt:lpstr>Rapports au Conseil</vt:lpstr>
      <vt:lpstr>Composition </vt:lpstr>
      <vt:lpstr>PowerPoint Presentation</vt:lpstr>
      <vt:lpstr>Coordination </vt:lpstr>
      <vt:lpstr>Distinctions entre les mandats sur les peuples autochtones </vt:lpstr>
      <vt:lpstr>Sessions Annuelles</vt:lpstr>
      <vt:lpstr>PowerPoint Presentation</vt:lpstr>
      <vt:lpstr>Participation</vt:lpstr>
      <vt:lpstr>Participation</vt:lpstr>
      <vt:lpstr>Participation au Mécanisme d’experts</vt:lpstr>
      <vt:lpstr>Orientation pour des déclarations lors des sessions du Mécanisme d'experts</vt:lpstr>
      <vt:lpstr>Rôle du HCDH</vt:lpstr>
      <vt:lpstr>Etudes du Mécanisme d’experts</vt:lpstr>
      <vt:lpstr>Etude sur l’Education </vt:lpstr>
      <vt:lpstr>Etude sur l’Education </vt:lpstr>
      <vt:lpstr>Etude sur l’Education </vt:lpstr>
      <vt:lpstr>Etude sur l’Education </vt:lpstr>
      <vt:lpstr>Etude sur l’Education </vt:lpstr>
      <vt:lpstr>Conseils sur les droits des peuples autochtones à l'éducation</vt:lpstr>
      <vt:lpstr>Conseils sur les droits des peuples autochtones à l'éducation</vt:lpstr>
      <vt:lpstr>Conseils sur les droits des peuples autochtones à l'éducation</vt:lpstr>
      <vt:lpstr>Etude sur la Participation</vt:lpstr>
      <vt:lpstr>Etude sur la Participation</vt:lpstr>
      <vt:lpstr>Etude sur la Participation: Rapport d'étape</vt:lpstr>
      <vt:lpstr>Etude sur la Participation: Rapport d'étape</vt:lpstr>
      <vt:lpstr>Etude sur la Participation: Rapport d'étape</vt:lpstr>
      <vt:lpstr>Etude sur la Participation: Rapport d'étape</vt:lpstr>
      <vt:lpstr>Etude sur la Participation: Rapport d'étape</vt:lpstr>
      <vt:lpstr>Etude sur la Participation: Etude Finale</vt:lpstr>
      <vt:lpstr>Etude sur la Participation: Etude Finale</vt:lpstr>
      <vt:lpstr>Etude sur la Participation: Etude Finale</vt:lpstr>
      <vt:lpstr>Avis no 2 (2011) du Mécanisme d’experts: Les peuples autochtones et le droit de participer à la prise de décisions</vt:lpstr>
      <vt:lpstr>Avis no 2 (2011) du Mécanisme d’experts: Les peuples autochtones et le droit de participer à la prise de décisions</vt:lpstr>
      <vt:lpstr>Avis no 2 (2011) du Mécanisme d’experts: Les peuples autochtones et le droit de participer à la prise de décisions</vt:lpstr>
      <vt:lpstr>Avis no 2 (2011) du Mécanisme d’experts: Les peuples autochtones et le droit de participer à la prise de décisions</vt:lpstr>
      <vt:lpstr>Avis no 2 (2011) du Mécanisme d’experts: Les peuples autochtones et le droit de participer à la prise de décisions</vt:lpstr>
      <vt:lpstr>Résolution 18/8 (Sept 2011)</vt:lpstr>
      <vt:lpstr>Contribution aux droits des peuples autochtones  </vt:lpstr>
      <vt:lpstr>Plus d'informations</vt:lpstr>
    </vt:vector>
  </TitlesOfParts>
  <Company>OHCHR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Mécanisme d’experts sur les droits des peuples autochtones</dc:title>
  <dc:creator>Indigenous Intern</dc:creator>
  <cp:lastModifiedBy>Charters Claire</cp:lastModifiedBy>
  <cp:revision>295</cp:revision>
  <dcterms:created xsi:type="dcterms:W3CDTF">2011-11-28T09:58:13Z</dcterms:created>
  <dcterms:modified xsi:type="dcterms:W3CDTF">2012-01-23T12:01:13Z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559500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