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6.xml" ContentType="application/vnd.openxmlformats-officedocument.presentationml.slideLayout+xml"/>
  <Override PartName="/ppt/slideLayouts/slideLayout28.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44.xml" ContentType="application/vnd.openxmlformats-officedocument.presentationml.slideLayout+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35.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4.xml" ContentType="application/vnd.openxmlformats-officedocument.presentationml.slideLayout+xml"/>
  <Override PartName="/ppt/notesMasters/notesMaster1.xml" ContentType="application/vnd.openxmlformats-officedocument.presentationml.notesMaster+xml"/>
  <Override PartName="/ppt/theme/themeOverride3.xml" ContentType="application/vnd.openxmlformats-officedocument.themeOverride+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theme/theme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theme/themeOverride4.xml" ContentType="application/vnd.openxmlformats-officedocument.themeOverride+xml"/>
  <Override PartName="/ppt/theme/themeOverride2.xml" ContentType="application/vnd.openxmlformats-officedocument.themeOverride+xml"/>
  <Override PartName="/ppt/theme/themeOverride1.xml" ContentType="application/vnd.openxmlformats-officedocument.themeOverrid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2"/>
  </p:notesMasterIdLst>
  <p:sldIdLst>
    <p:sldId id="256" r:id="rId5"/>
    <p:sldId id="303" r:id="rId6"/>
    <p:sldId id="305" r:id="rId7"/>
    <p:sldId id="302" r:id="rId8"/>
    <p:sldId id="270" r:id="rId9"/>
    <p:sldId id="286" r:id="rId10"/>
    <p:sldId id="309" r:id="rId11"/>
    <p:sldId id="310" r:id="rId12"/>
    <p:sldId id="315" r:id="rId13"/>
    <p:sldId id="320" r:id="rId14"/>
    <p:sldId id="311" r:id="rId15"/>
    <p:sldId id="319" r:id="rId16"/>
    <p:sldId id="321" r:id="rId17"/>
    <p:sldId id="314" r:id="rId18"/>
    <p:sldId id="316" r:id="rId19"/>
    <p:sldId id="323" r:id="rId20"/>
    <p:sldId id="284" r:id="rId2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D478C"/>
    <a:srgbClr val="F4D9E8"/>
    <a:srgbClr val="D65478"/>
    <a:srgbClr val="E6E6E6"/>
    <a:srgbClr val="E1666B"/>
    <a:srgbClr val="EC7A24"/>
    <a:srgbClr val="ED7340"/>
    <a:srgbClr val="EC7440"/>
    <a:srgbClr val="EC7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76511" autoAdjust="0"/>
  </p:normalViewPr>
  <p:slideViewPr>
    <p:cSldViewPr snapToGrid="0">
      <p:cViewPr varScale="1">
        <p:scale>
          <a:sx n="88" d="100"/>
          <a:sy n="88" d="100"/>
        </p:scale>
        <p:origin x="1506" y="84"/>
      </p:cViewPr>
      <p:guideLst/>
    </p:cSldViewPr>
  </p:slideViewPr>
  <p:notesTextViewPr>
    <p:cViewPr>
      <p:scale>
        <a:sx n="1" d="1"/>
        <a:sy n="1" d="1"/>
      </p:scale>
      <p:origin x="0" y="0"/>
    </p:cViewPr>
  </p:notesTextViewPr>
  <p:notesViewPr>
    <p:cSldViewPr snapToGrid="0">
      <p:cViewPr varScale="1">
        <p:scale>
          <a:sx n="142" d="100"/>
          <a:sy n="142" d="100"/>
        </p:scale>
        <p:origin x="132" y="10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7D15B6-F0CD-4190-B7E1-651188A8B3A9}" type="doc">
      <dgm:prSet loTypeId="urn:microsoft.com/office/officeart/2005/8/layout/process4" loCatId="list" qsTypeId="urn:microsoft.com/office/officeart/2005/8/quickstyle/3d2" qsCatId="3D" csTypeId="urn:microsoft.com/office/officeart/2005/8/colors/accent0_3" csCatId="mainScheme" phldr="1"/>
      <dgm:spPr/>
    </dgm:pt>
    <dgm:pt modelId="{BF7DB4B6-2B39-4D8A-AC7B-CAD968EF9C87}">
      <dgm:prSet phldrT="[Text]"/>
      <dgm:spPr/>
      <dgm:t>
        <a:bodyPr/>
        <a:lstStyle/>
        <a:p>
          <a:r>
            <a:rPr lang="en-AU" dirty="0" smtClean="0"/>
            <a:t>Initial research phase and corresponding with overseas institutions</a:t>
          </a:r>
          <a:endParaRPr lang="en-AU" dirty="0"/>
        </a:p>
      </dgm:t>
    </dgm:pt>
    <dgm:pt modelId="{61D5D555-E71E-452C-AA77-CD9C3D57878A}" type="parTrans" cxnId="{90839126-BD88-457C-9440-4BF1636FC11F}">
      <dgm:prSet/>
      <dgm:spPr/>
      <dgm:t>
        <a:bodyPr/>
        <a:lstStyle/>
        <a:p>
          <a:endParaRPr lang="en-AU"/>
        </a:p>
      </dgm:t>
    </dgm:pt>
    <dgm:pt modelId="{6617F080-E359-4811-AA3E-CEB824036F1D}" type="sibTrans" cxnId="{90839126-BD88-457C-9440-4BF1636FC11F}">
      <dgm:prSet/>
      <dgm:spPr/>
      <dgm:t>
        <a:bodyPr/>
        <a:lstStyle/>
        <a:p>
          <a:endParaRPr lang="en-AU"/>
        </a:p>
      </dgm:t>
    </dgm:pt>
    <dgm:pt modelId="{CB0E318A-1007-4A7C-8A1D-09B51FFD2EA1}">
      <dgm:prSet phldrT="[Text]"/>
      <dgm:spPr/>
      <dgm:t>
        <a:bodyPr/>
        <a:lstStyle/>
        <a:p>
          <a:r>
            <a:rPr lang="en-AU" dirty="0" smtClean="0"/>
            <a:t>Liaising with Aboriginal and Torres Strait Islander peak bodies</a:t>
          </a:r>
          <a:endParaRPr lang="en-AU" dirty="0"/>
        </a:p>
      </dgm:t>
    </dgm:pt>
    <dgm:pt modelId="{0A649ED1-2EB5-4C7E-BAC5-6E4D0BC0F56E}" type="parTrans" cxnId="{EF894B07-5D23-48FE-A1A6-34C5D2F81A92}">
      <dgm:prSet/>
      <dgm:spPr/>
      <dgm:t>
        <a:bodyPr/>
        <a:lstStyle/>
        <a:p>
          <a:endParaRPr lang="en-AU"/>
        </a:p>
      </dgm:t>
    </dgm:pt>
    <dgm:pt modelId="{EB33A840-D13C-433A-B121-6767BC1E0C51}" type="sibTrans" cxnId="{EF894B07-5D23-48FE-A1A6-34C5D2F81A92}">
      <dgm:prSet/>
      <dgm:spPr/>
      <dgm:t>
        <a:bodyPr/>
        <a:lstStyle/>
        <a:p>
          <a:endParaRPr lang="en-AU"/>
        </a:p>
      </dgm:t>
    </dgm:pt>
    <dgm:pt modelId="{932FBAD4-E326-4C5E-A5A6-291C26ACEBE3}">
      <dgm:prSet phldrT="[Text]"/>
      <dgm:spPr/>
      <dgm:t>
        <a:bodyPr/>
        <a:lstStyle/>
        <a:p>
          <a:r>
            <a:rPr lang="en-AU" dirty="0" smtClean="0"/>
            <a:t>Partnering with communities</a:t>
          </a:r>
          <a:endParaRPr lang="en-AU" dirty="0"/>
        </a:p>
      </dgm:t>
    </dgm:pt>
    <dgm:pt modelId="{087C0CF7-8391-4F08-B89E-99CDF2CCD746}" type="parTrans" cxnId="{70C32A26-FEBD-433C-9665-7397AD13C67F}">
      <dgm:prSet/>
      <dgm:spPr/>
      <dgm:t>
        <a:bodyPr/>
        <a:lstStyle/>
        <a:p>
          <a:endParaRPr lang="en-US"/>
        </a:p>
      </dgm:t>
    </dgm:pt>
    <dgm:pt modelId="{A23A41B9-9008-4E6A-B288-8C6E81088290}" type="sibTrans" cxnId="{70C32A26-FEBD-433C-9665-7397AD13C67F}">
      <dgm:prSet/>
      <dgm:spPr/>
      <dgm:t>
        <a:bodyPr/>
        <a:lstStyle/>
        <a:p>
          <a:endParaRPr lang="en-US"/>
        </a:p>
      </dgm:t>
    </dgm:pt>
    <dgm:pt modelId="{C52E03B9-4831-4B98-A986-5913AD1AFB36}">
      <dgm:prSet phldrT="[Text]"/>
      <dgm:spPr/>
      <dgm:t>
        <a:bodyPr/>
        <a:lstStyle/>
        <a:p>
          <a:r>
            <a:rPr lang="en-AU" dirty="0" smtClean="0"/>
            <a:t>Planning for the return together</a:t>
          </a:r>
          <a:endParaRPr lang="en-AU" dirty="0"/>
        </a:p>
      </dgm:t>
    </dgm:pt>
    <dgm:pt modelId="{2E709937-008F-4747-8B2D-56086447CE70}" type="parTrans" cxnId="{9D57BF67-CF51-43C2-A65B-3202C6350381}">
      <dgm:prSet/>
      <dgm:spPr/>
      <dgm:t>
        <a:bodyPr/>
        <a:lstStyle/>
        <a:p>
          <a:endParaRPr lang="en-US"/>
        </a:p>
      </dgm:t>
    </dgm:pt>
    <dgm:pt modelId="{4C392EC4-D41C-4F7A-A09E-A27CF3894C1A}" type="sibTrans" cxnId="{9D57BF67-CF51-43C2-A65B-3202C6350381}">
      <dgm:prSet/>
      <dgm:spPr/>
      <dgm:t>
        <a:bodyPr/>
        <a:lstStyle/>
        <a:p>
          <a:endParaRPr lang="en-US"/>
        </a:p>
      </dgm:t>
    </dgm:pt>
    <dgm:pt modelId="{D358293A-9EC0-4DCE-AB6F-87F2E8B21074}">
      <dgm:prSet phldrT="[Text]"/>
      <dgm:spPr/>
      <dgm:t>
        <a:bodyPr/>
        <a:lstStyle/>
        <a:p>
          <a:r>
            <a:rPr lang="en-AU" dirty="0" smtClean="0"/>
            <a:t>Returning the material back to Country</a:t>
          </a:r>
          <a:endParaRPr lang="en-AU" dirty="0"/>
        </a:p>
      </dgm:t>
    </dgm:pt>
    <dgm:pt modelId="{2B65648E-EB29-443B-8163-3F522576331E}" type="parTrans" cxnId="{97D037D1-32F1-4886-AE1B-341CB2EB8B04}">
      <dgm:prSet/>
      <dgm:spPr/>
      <dgm:t>
        <a:bodyPr/>
        <a:lstStyle/>
        <a:p>
          <a:endParaRPr lang="en-US"/>
        </a:p>
      </dgm:t>
    </dgm:pt>
    <dgm:pt modelId="{73051E0D-04F2-4480-AF2C-0ECD206CE68A}" type="sibTrans" cxnId="{97D037D1-32F1-4886-AE1B-341CB2EB8B04}">
      <dgm:prSet/>
      <dgm:spPr/>
      <dgm:t>
        <a:bodyPr/>
        <a:lstStyle/>
        <a:p>
          <a:endParaRPr lang="en-US"/>
        </a:p>
      </dgm:t>
    </dgm:pt>
    <dgm:pt modelId="{75430C05-6DC5-4452-B281-82E51E4A5D4F}" type="pres">
      <dgm:prSet presAssocID="{CD7D15B6-F0CD-4190-B7E1-651188A8B3A9}" presName="Name0" presStyleCnt="0">
        <dgm:presLayoutVars>
          <dgm:dir/>
          <dgm:animLvl val="lvl"/>
          <dgm:resizeHandles val="exact"/>
        </dgm:presLayoutVars>
      </dgm:prSet>
      <dgm:spPr/>
    </dgm:pt>
    <dgm:pt modelId="{DC883BD4-1656-428E-B876-021AD01F9DB1}" type="pres">
      <dgm:prSet presAssocID="{D358293A-9EC0-4DCE-AB6F-87F2E8B21074}" presName="boxAndChildren" presStyleCnt="0"/>
      <dgm:spPr/>
    </dgm:pt>
    <dgm:pt modelId="{08D85680-F0F7-44D3-8F33-68CA4D90263A}" type="pres">
      <dgm:prSet presAssocID="{D358293A-9EC0-4DCE-AB6F-87F2E8B21074}" presName="parentTextBox" presStyleLbl="node1" presStyleIdx="0" presStyleCnt="5"/>
      <dgm:spPr/>
      <dgm:t>
        <a:bodyPr/>
        <a:lstStyle/>
        <a:p>
          <a:endParaRPr lang="en-US"/>
        </a:p>
      </dgm:t>
    </dgm:pt>
    <dgm:pt modelId="{59B56B40-BE6E-4006-979A-2DA8E9A32767}" type="pres">
      <dgm:prSet presAssocID="{4C392EC4-D41C-4F7A-A09E-A27CF3894C1A}" presName="sp" presStyleCnt="0"/>
      <dgm:spPr/>
    </dgm:pt>
    <dgm:pt modelId="{43DD3415-A9D5-417E-9246-5F309D4B8379}" type="pres">
      <dgm:prSet presAssocID="{C52E03B9-4831-4B98-A986-5913AD1AFB36}" presName="arrowAndChildren" presStyleCnt="0"/>
      <dgm:spPr/>
    </dgm:pt>
    <dgm:pt modelId="{B605758E-B06F-4F9B-9CA6-431D3A9406CD}" type="pres">
      <dgm:prSet presAssocID="{C52E03B9-4831-4B98-A986-5913AD1AFB36}" presName="parentTextArrow" presStyleLbl="node1" presStyleIdx="1" presStyleCnt="5"/>
      <dgm:spPr/>
      <dgm:t>
        <a:bodyPr/>
        <a:lstStyle/>
        <a:p>
          <a:endParaRPr lang="en-US"/>
        </a:p>
      </dgm:t>
    </dgm:pt>
    <dgm:pt modelId="{EAA38F9C-4ED9-4A0E-B742-19922BDBCEB0}" type="pres">
      <dgm:prSet presAssocID="{A23A41B9-9008-4E6A-B288-8C6E81088290}" presName="sp" presStyleCnt="0"/>
      <dgm:spPr/>
    </dgm:pt>
    <dgm:pt modelId="{61C0AA1F-96AD-476D-88A8-EC321DA97DF0}" type="pres">
      <dgm:prSet presAssocID="{932FBAD4-E326-4C5E-A5A6-291C26ACEBE3}" presName="arrowAndChildren" presStyleCnt="0"/>
      <dgm:spPr/>
    </dgm:pt>
    <dgm:pt modelId="{B1FC2912-4E58-4F82-B43A-B677311C50C5}" type="pres">
      <dgm:prSet presAssocID="{932FBAD4-E326-4C5E-A5A6-291C26ACEBE3}" presName="parentTextArrow" presStyleLbl="node1" presStyleIdx="2" presStyleCnt="5"/>
      <dgm:spPr/>
      <dgm:t>
        <a:bodyPr/>
        <a:lstStyle/>
        <a:p>
          <a:endParaRPr lang="en-US"/>
        </a:p>
      </dgm:t>
    </dgm:pt>
    <dgm:pt modelId="{FD3281BD-03DD-43FF-A690-922DEB7C910F}" type="pres">
      <dgm:prSet presAssocID="{EB33A840-D13C-433A-B121-6767BC1E0C51}" presName="sp" presStyleCnt="0"/>
      <dgm:spPr/>
    </dgm:pt>
    <dgm:pt modelId="{D920CA58-9C66-47DC-9247-FF8B36B01206}" type="pres">
      <dgm:prSet presAssocID="{CB0E318A-1007-4A7C-8A1D-09B51FFD2EA1}" presName="arrowAndChildren" presStyleCnt="0"/>
      <dgm:spPr/>
    </dgm:pt>
    <dgm:pt modelId="{BEC618EA-882D-4FD2-860E-9C0D4FFEAE20}" type="pres">
      <dgm:prSet presAssocID="{CB0E318A-1007-4A7C-8A1D-09B51FFD2EA1}" presName="parentTextArrow" presStyleLbl="node1" presStyleIdx="3" presStyleCnt="5"/>
      <dgm:spPr/>
      <dgm:t>
        <a:bodyPr/>
        <a:lstStyle/>
        <a:p>
          <a:endParaRPr lang="en-US"/>
        </a:p>
      </dgm:t>
    </dgm:pt>
    <dgm:pt modelId="{859FCFB8-5252-45E7-99F2-ADBCD5152312}" type="pres">
      <dgm:prSet presAssocID="{6617F080-E359-4811-AA3E-CEB824036F1D}" presName="sp" presStyleCnt="0"/>
      <dgm:spPr/>
    </dgm:pt>
    <dgm:pt modelId="{2EFC4AB3-4003-4CA8-ADCF-C9A0A38C5D83}" type="pres">
      <dgm:prSet presAssocID="{BF7DB4B6-2B39-4D8A-AC7B-CAD968EF9C87}" presName="arrowAndChildren" presStyleCnt="0"/>
      <dgm:spPr/>
    </dgm:pt>
    <dgm:pt modelId="{4BA40208-9C92-4CB6-AF85-431E3CD50E11}" type="pres">
      <dgm:prSet presAssocID="{BF7DB4B6-2B39-4D8A-AC7B-CAD968EF9C87}" presName="parentTextArrow" presStyleLbl="node1" presStyleIdx="4" presStyleCnt="5"/>
      <dgm:spPr/>
      <dgm:t>
        <a:bodyPr/>
        <a:lstStyle/>
        <a:p>
          <a:endParaRPr lang="en-US"/>
        </a:p>
      </dgm:t>
    </dgm:pt>
  </dgm:ptLst>
  <dgm:cxnLst>
    <dgm:cxn modelId="{78279578-72B5-466D-97A0-416462B5D257}" type="presOf" srcId="{C52E03B9-4831-4B98-A986-5913AD1AFB36}" destId="{B605758E-B06F-4F9B-9CA6-431D3A9406CD}" srcOrd="0" destOrd="0" presId="urn:microsoft.com/office/officeart/2005/8/layout/process4"/>
    <dgm:cxn modelId="{70C32A26-FEBD-433C-9665-7397AD13C67F}" srcId="{CD7D15B6-F0CD-4190-B7E1-651188A8B3A9}" destId="{932FBAD4-E326-4C5E-A5A6-291C26ACEBE3}" srcOrd="2" destOrd="0" parTransId="{087C0CF7-8391-4F08-B89E-99CDF2CCD746}" sibTransId="{A23A41B9-9008-4E6A-B288-8C6E81088290}"/>
    <dgm:cxn modelId="{DE96D00B-F85A-4734-832B-EC9D13345666}" type="presOf" srcId="{CB0E318A-1007-4A7C-8A1D-09B51FFD2EA1}" destId="{BEC618EA-882D-4FD2-860E-9C0D4FFEAE20}" srcOrd="0" destOrd="0" presId="urn:microsoft.com/office/officeart/2005/8/layout/process4"/>
    <dgm:cxn modelId="{46591251-E141-4082-B5AC-DBEAFCECAD20}" type="presOf" srcId="{BF7DB4B6-2B39-4D8A-AC7B-CAD968EF9C87}" destId="{4BA40208-9C92-4CB6-AF85-431E3CD50E11}" srcOrd="0" destOrd="0" presId="urn:microsoft.com/office/officeart/2005/8/layout/process4"/>
    <dgm:cxn modelId="{9D57BF67-CF51-43C2-A65B-3202C6350381}" srcId="{CD7D15B6-F0CD-4190-B7E1-651188A8B3A9}" destId="{C52E03B9-4831-4B98-A986-5913AD1AFB36}" srcOrd="3" destOrd="0" parTransId="{2E709937-008F-4747-8B2D-56086447CE70}" sibTransId="{4C392EC4-D41C-4F7A-A09E-A27CF3894C1A}"/>
    <dgm:cxn modelId="{90839126-BD88-457C-9440-4BF1636FC11F}" srcId="{CD7D15B6-F0CD-4190-B7E1-651188A8B3A9}" destId="{BF7DB4B6-2B39-4D8A-AC7B-CAD968EF9C87}" srcOrd="0" destOrd="0" parTransId="{61D5D555-E71E-452C-AA77-CD9C3D57878A}" sibTransId="{6617F080-E359-4811-AA3E-CEB824036F1D}"/>
    <dgm:cxn modelId="{97D037D1-32F1-4886-AE1B-341CB2EB8B04}" srcId="{CD7D15B6-F0CD-4190-B7E1-651188A8B3A9}" destId="{D358293A-9EC0-4DCE-AB6F-87F2E8B21074}" srcOrd="4" destOrd="0" parTransId="{2B65648E-EB29-443B-8163-3F522576331E}" sibTransId="{73051E0D-04F2-4480-AF2C-0ECD206CE68A}"/>
    <dgm:cxn modelId="{FB65D6A5-7A64-4C4A-B4C1-823FC369A01E}" type="presOf" srcId="{CD7D15B6-F0CD-4190-B7E1-651188A8B3A9}" destId="{75430C05-6DC5-4452-B281-82E51E4A5D4F}" srcOrd="0" destOrd="0" presId="urn:microsoft.com/office/officeart/2005/8/layout/process4"/>
    <dgm:cxn modelId="{89104729-250C-493F-8F81-FB1F7586F59F}" type="presOf" srcId="{D358293A-9EC0-4DCE-AB6F-87F2E8B21074}" destId="{08D85680-F0F7-44D3-8F33-68CA4D90263A}" srcOrd="0" destOrd="0" presId="urn:microsoft.com/office/officeart/2005/8/layout/process4"/>
    <dgm:cxn modelId="{F0DB5E92-4037-4E36-B394-4C1DA4891536}" type="presOf" srcId="{932FBAD4-E326-4C5E-A5A6-291C26ACEBE3}" destId="{B1FC2912-4E58-4F82-B43A-B677311C50C5}" srcOrd="0" destOrd="0" presId="urn:microsoft.com/office/officeart/2005/8/layout/process4"/>
    <dgm:cxn modelId="{EF894B07-5D23-48FE-A1A6-34C5D2F81A92}" srcId="{CD7D15B6-F0CD-4190-B7E1-651188A8B3A9}" destId="{CB0E318A-1007-4A7C-8A1D-09B51FFD2EA1}" srcOrd="1" destOrd="0" parTransId="{0A649ED1-2EB5-4C7E-BAC5-6E4D0BC0F56E}" sibTransId="{EB33A840-D13C-433A-B121-6767BC1E0C51}"/>
    <dgm:cxn modelId="{64FB1CC6-E0FD-4D9E-80C1-593FB21A65D3}" type="presParOf" srcId="{75430C05-6DC5-4452-B281-82E51E4A5D4F}" destId="{DC883BD4-1656-428E-B876-021AD01F9DB1}" srcOrd="0" destOrd="0" presId="urn:microsoft.com/office/officeart/2005/8/layout/process4"/>
    <dgm:cxn modelId="{86C10F25-0E17-4842-9405-18D14EA8F3D8}" type="presParOf" srcId="{DC883BD4-1656-428E-B876-021AD01F9DB1}" destId="{08D85680-F0F7-44D3-8F33-68CA4D90263A}" srcOrd="0" destOrd="0" presId="urn:microsoft.com/office/officeart/2005/8/layout/process4"/>
    <dgm:cxn modelId="{4738C03B-2FB9-4BAA-9FF5-045C3618572A}" type="presParOf" srcId="{75430C05-6DC5-4452-B281-82E51E4A5D4F}" destId="{59B56B40-BE6E-4006-979A-2DA8E9A32767}" srcOrd="1" destOrd="0" presId="urn:microsoft.com/office/officeart/2005/8/layout/process4"/>
    <dgm:cxn modelId="{F008EAB7-3C12-4A42-B46A-9C33307EABFB}" type="presParOf" srcId="{75430C05-6DC5-4452-B281-82E51E4A5D4F}" destId="{43DD3415-A9D5-417E-9246-5F309D4B8379}" srcOrd="2" destOrd="0" presId="urn:microsoft.com/office/officeart/2005/8/layout/process4"/>
    <dgm:cxn modelId="{6A30BC01-6FB8-456F-8F7F-CEC9CEB4E7DC}" type="presParOf" srcId="{43DD3415-A9D5-417E-9246-5F309D4B8379}" destId="{B605758E-B06F-4F9B-9CA6-431D3A9406CD}" srcOrd="0" destOrd="0" presId="urn:microsoft.com/office/officeart/2005/8/layout/process4"/>
    <dgm:cxn modelId="{EACB7B66-FD0E-4A06-A9D1-C4911125935F}" type="presParOf" srcId="{75430C05-6DC5-4452-B281-82E51E4A5D4F}" destId="{EAA38F9C-4ED9-4A0E-B742-19922BDBCEB0}" srcOrd="3" destOrd="0" presId="urn:microsoft.com/office/officeart/2005/8/layout/process4"/>
    <dgm:cxn modelId="{C30B8901-95C8-4F77-A3E9-358B51E1C9A8}" type="presParOf" srcId="{75430C05-6DC5-4452-B281-82E51E4A5D4F}" destId="{61C0AA1F-96AD-476D-88A8-EC321DA97DF0}" srcOrd="4" destOrd="0" presId="urn:microsoft.com/office/officeart/2005/8/layout/process4"/>
    <dgm:cxn modelId="{3E1ABC96-41B6-4292-9523-87F277FF15D2}" type="presParOf" srcId="{61C0AA1F-96AD-476D-88A8-EC321DA97DF0}" destId="{B1FC2912-4E58-4F82-B43A-B677311C50C5}" srcOrd="0" destOrd="0" presId="urn:microsoft.com/office/officeart/2005/8/layout/process4"/>
    <dgm:cxn modelId="{26E117D2-B2B3-4017-97A6-5067D5A86708}" type="presParOf" srcId="{75430C05-6DC5-4452-B281-82E51E4A5D4F}" destId="{FD3281BD-03DD-43FF-A690-922DEB7C910F}" srcOrd="5" destOrd="0" presId="urn:microsoft.com/office/officeart/2005/8/layout/process4"/>
    <dgm:cxn modelId="{8B5E5453-F354-442B-986C-05F0107386C2}" type="presParOf" srcId="{75430C05-6DC5-4452-B281-82E51E4A5D4F}" destId="{D920CA58-9C66-47DC-9247-FF8B36B01206}" srcOrd="6" destOrd="0" presId="urn:microsoft.com/office/officeart/2005/8/layout/process4"/>
    <dgm:cxn modelId="{35F3BBF9-EBCA-4AA1-BEE2-1FD0ADADAF27}" type="presParOf" srcId="{D920CA58-9C66-47DC-9247-FF8B36B01206}" destId="{BEC618EA-882D-4FD2-860E-9C0D4FFEAE20}" srcOrd="0" destOrd="0" presId="urn:microsoft.com/office/officeart/2005/8/layout/process4"/>
    <dgm:cxn modelId="{A9D9F3E2-D273-4A52-9C55-64CDECF90A80}" type="presParOf" srcId="{75430C05-6DC5-4452-B281-82E51E4A5D4F}" destId="{859FCFB8-5252-45E7-99F2-ADBCD5152312}" srcOrd="7" destOrd="0" presId="urn:microsoft.com/office/officeart/2005/8/layout/process4"/>
    <dgm:cxn modelId="{F85A6580-45E5-43AA-AF20-786C17FF36AD}" type="presParOf" srcId="{75430C05-6DC5-4452-B281-82E51E4A5D4F}" destId="{2EFC4AB3-4003-4CA8-ADCF-C9A0A38C5D83}" srcOrd="8" destOrd="0" presId="urn:microsoft.com/office/officeart/2005/8/layout/process4"/>
    <dgm:cxn modelId="{2AD71494-75E1-4E52-AE38-616BD1F8EAB9}" type="presParOf" srcId="{2EFC4AB3-4003-4CA8-ADCF-C9A0A38C5D83}" destId="{4BA40208-9C92-4CB6-AF85-431E3CD50E1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85680-F0F7-44D3-8F33-68CA4D90263A}">
      <dsp:nvSpPr>
        <dsp:cNvPr id="0" name=""/>
        <dsp:cNvSpPr/>
      </dsp:nvSpPr>
      <dsp:spPr>
        <a:xfrm>
          <a:off x="0" y="5888641"/>
          <a:ext cx="6987989" cy="96608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AU" sz="2200" kern="1200" dirty="0" smtClean="0"/>
            <a:t>Returning the material back to Country</a:t>
          </a:r>
          <a:endParaRPr lang="en-AU" sz="2200" kern="1200" dirty="0"/>
        </a:p>
      </dsp:txBody>
      <dsp:txXfrm>
        <a:off x="0" y="5888641"/>
        <a:ext cx="6987989" cy="966080"/>
      </dsp:txXfrm>
    </dsp:sp>
    <dsp:sp modelId="{B605758E-B06F-4F9B-9CA6-431D3A9406CD}">
      <dsp:nvSpPr>
        <dsp:cNvPr id="0" name=""/>
        <dsp:cNvSpPr/>
      </dsp:nvSpPr>
      <dsp:spPr>
        <a:xfrm rot="10800000">
          <a:off x="0" y="4417300"/>
          <a:ext cx="6987989" cy="1485831"/>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AU" sz="2200" kern="1200" dirty="0" smtClean="0"/>
            <a:t>Planning for the return together</a:t>
          </a:r>
          <a:endParaRPr lang="en-AU" sz="2200" kern="1200" dirty="0"/>
        </a:p>
      </dsp:txBody>
      <dsp:txXfrm rot="10800000">
        <a:off x="0" y="4417300"/>
        <a:ext cx="6987989" cy="965448"/>
      </dsp:txXfrm>
    </dsp:sp>
    <dsp:sp modelId="{B1FC2912-4E58-4F82-B43A-B677311C50C5}">
      <dsp:nvSpPr>
        <dsp:cNvPr id="0" name=""/>
        <dsp:cNvSpPr/>
      </dsp:nvSpPr>
      <dsp:spPr>
        <a:xfrm rot="10800000">
          <a:off x="0" y="2945959"/>
          <a:ext cx="6987989" cy="1485831"/>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AU" sz="2200" kern="1200" dirty="0" smtClean="0"/>
            <a:t>Partnering with communities</a:t>
          </a:r>
          <a:endParaRPr lang="en-AU" sz="2200" kern="1200" dirty="0"/>
        </a:p>
      </dsp:txBody>
      <dsp:txXfrm rot="10800000">
        <a:off x="0" y="2945959"/>
        <a:ext cx="6987989" cy="965448"/>
      </dsp:txXfrm>
    </dsp:sp>
    <dsp:sp modelId="{BEC618EA-882D-4FD2-860E-9C0D4FFEAE20}">
      <dsp:nvSpPr>
        <dsp:cNvPr id="0" name=""/>
        <dsp:cNvSpPr/>
      </dsp:nvSpPr>
      <dsp:spPr>
        <a:xfrm rot="10800000">
          <a:off x="0" y="1474619"/>
          <a:ext cx="6987989" cy="1485831"/>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AU" sz="2200" kern="1200" dirty="0" smtClean="0"/>
            <a:t>Liaising with Aboriginal and Torres Strait Islander peak bodies</a:t>
          </a:r>
          <a:endParaRPr lang="en-AU" sz="2200" kern="1200" dirty="0"/>
        </a:p>
      </dsp:txBody>
      <dsp:txXfrm rot="10800000">
        <a:off x="0" y="1474619"/>
        <a:ext cx="6987989" cy="965448"/>
      </dsp:txXfrm>
    </dsp:sp>
    <dsp:sp modelId="{4BA40208-9C92-4CB6-AF85-431E3CD50E11}">
      <dsp:nvSpPr>
        <dsp:cNvPr id="0" name=""/>
        <dsp:cNvSpPr/>
      </dsp:nvSpPr>
      <dsp:spPr>
        <a:xfrm rot="10800000">
          <a:off x="0" y="3278"/>
          <a:ext cx="6987989" cy="1485831"/>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AU" sz="2200" kern="1200" dirty="0" smtClean="0"/>
            <a:t>Initial research phase and corresponding with overseas institutions</a:t>
          </a:r>
          <a:endParaRPr lang="en-AU" sz="2200" kern="1200" dirty="0"/>
        </a:p>
      </dsp:txBody>
      <dsp:txXfrm rot="10800000">
        <a:off x="0" y="3278"/>
        <a:ext cx="6987989" cy="9654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0CD1B25-08B3-4B3C-925E-9F9AF1E2F590}" type="datetimeFigureOut">
              <a:rPr lang="en-AU" smtClean="0"/>
              <a:t>5/03/2020</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3447647-B555-4855-98D9-CD940F95ACEA}" type="slidenum">
              <a:rPr lang="en-AU" smtClean="0"/>
              <a:t>‹#›</a:t>
            </a:fld>
            <a:endParaRPr lang="en-AU"/>
          </a:p>
        </p:txBody>
      </p:sp>
    </p:spTree>
    <p:extLst>
      <p:ext uri="{BB962C8B-B14F-4D97-AF65-F5344CB8AC3E}">
        <p14:creationId xmlns:p14="http://schemas.microsoft.com/office/powerpoint/2010/main" val="42057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3447647-B555-4855-98D9-CD940F95ACEA}" type="slidenum">
              <a:rPr lang="en-AU" smtClean="0"/>
              <a:t>1</a:t>
            </a:fld>
            <a:endParaRPr lang="en-AU"/>
          </a:p>
        </p:txBody>
      </p:sp>
    </p:spTree>
    <p:extLst>
      <p:ext uri="{BB962C8B-B14F-4D97-AF65-F5344CB8AC3E}">
        <p14:creationId xmlns:p14="http://schemas.microsoft.com/office/powerpoint/2010/main" val="4158212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447647-B555-4855-98D9-CD940F95ACEA}" type="slidenum">
              <a:rPr lang="en-AU" smtClean="0"/>
              <a:t>12</a:t>
            </a:fld>
            <a:endParaRPr lang="en-AU"/>
          </a:p>
        </p:txBody>
      </p:sp>
    </p:spTree>
    <p:extLst>
      <p:ext uri="{BB962C8B-B14F-4D97-AF65-F5344CB8AC3E}">
        <p14:creationId xmlns:p14="http://schemas.microsoft.com/office/powerpoint/2010/main" val="2063277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447647-B555-4855-98D9-CD940F95ACEA}" type="slidenum">
              <a:rPr lang="en-AU" smtClean="0"/>
              <a:t>14</a:t>
            </a:fld>
            <a:endParaRPr lang="en-AU"/>
          </a:p>
        </p:txBody>
      </p:sp>
    </p:spTree>
    <p:extLst>
      <p:ext uri="{BB962C8B-B14F-4D97-AF65-F5344CB8AC3E}">
        <p14:creationId xmlns:p14="http://schemas.microsoft.com/office/powerpoint/2010/main" val="2758582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0" dirty="0">
              <a:solidFill>
                <a:schemeClr val="accent1">
                  <a:lumMod val="50000"/>
                </a:schemeClr>
              </a:solidFill>
              <a:latin typeface="DINOT"/>
            </a:endParaRPr>
          </a:p>
        </p:txBody>
      </p:sp>
      <p:sp>
        <p:nvSpPr>
          <p:cNvPr id="4" name="Slide Number Placeholder 3"/>
          <p:cNvSpPr>
            <a:spLocks noGrp="1"/>
          </p:cNvSpPr>
          <p:nvPr>
            <p:ph type="sldNum" sz="quarter" idx="5"/>
          </p:nvPr>
        </p:nvSpPr>
        <p:spPr/>
        <p:txBody>
          <a:bodyPr/>
          <a:lstStyle/>
          <a:p>
            <a:fld id="{53447647-B555-4855-98D9-CD940F95ACEA}" type="slidenum">
              <a:rPr lang="en-AU" smtClean="0"/>
              <a:t>16</a:t>
            </a:fld>
            <a:endParaRPr lang="en-AU"/>
          </a:p>
        </p:txBody>
      </p:sp>
    </p:spTree>
    <p:extLst>
      <p:ext uri="{BB962C8B-B14F-4D97-AF65-F5344CB8AC3E}">
        <p14:creationId xmlns:p14="http://schemas.microsoft.com/office/powerpoint/2010/main" val="304718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1"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53447647-B555-4855-98D9-CD940F95ACEA}" type="slidenum">
              <a:rPr lang="en-AU" smtClean="0"/>
              <a:t>17</a:t>
            </a:fld>
            <a:endParaRPr lang="en-AU"/>
          </a:p>
        </p:txBody>
      </p:sp>
    </p:spTree>
    <p:extLst>
      <p:ext uri="{BB962C8B-B14F-4D97-AF65-F5344CB8AC3E}">
        <p14:creationId xmlns:p14="http://schemas.microsoft.com/office/powerpoint/2010/main" val="374459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3447647-B555-4855-98D9-CD940F95ACEA}" type="slidenum">
              <a:rPr lang="en-AU" smtClean="0"/>
              <a:t>2</a:t>
            </a:fld>
            <a:endParaRPr lang="en-AU"/>
          </a:p>
        </p:txBody>
      </p:sp>
    </p:spTree>
    <p:extLst>
      <p:ext uri="{BB962C8B-B14F-4D97-AF65-F5344CB8AC3E}">
        <p14:creationId xmlns:p14="http://schemas.microsoft.com/office/powerpoint/2010/main" val="1143973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3447647-B555-4855-98D9-CD940F95ACEA}" type="slidenum">
              <a:rPr lang="en-AU" smtClean="0"/>
              <a:t>3</a:t>
            </a:fld>
            <a:endParaRPr lang="en-AU"/>
          </a:p>
        </p:txBody>
      </p:sp>
    </p:spTree>
    <p:extLst>
      <p:ext uri="{BB962C8B-B14F-4D97-AF65-F5344CB8AC3E}">
        <p14:creationId xmlns:p14="http://schemas.microsoft.com/office/powerpoint/2010/main" val="511730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3447647-B555-4855-98D9-CD940F95ACEA}" type="slidenum">
              <a:rPr lang="en-AU" smtClean="0"/>
              <a:t>4</a:t>
            </a:fld>
            <a:endParaRPr lang="en-AU"/>
          </a:p>
        </p:txBody>
      </p:sp>
    </p:spTree>
    <p:extLst>
      <p:ext uri="{BB962C8B-B14F-4D97-AF65-F5344CB8AC3E}">
        <p14:creationId xmlns:p14="http://schemas.microsoft.com/office/powerpoint/2010/main" val="426386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3447647-B555-4855-98D9-CD940F95ACEA}" type="slidenum">
              <a:rPr lang="en-AU" smtClean="0"/>
              <a:t>5</a:t>
            </a:fld>
            <a:endParaRPr lang="en-AU"/>
          </a:p>
        </p:txBody>
      </p:sp>
    </p:spTree>
    <p:extLst>
      <p:ext uri="{BB962C8B-B14F-4D97-AF65-F5344CB8AC3E}">
        <p14:creationId xmlns:p14="http://schemas.microsoft.com/office/powerpoint/2010/main" val="36454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447647-B555-4855-98D9-CD940F95ACEA}" type="slidenum">
              <a:rPr lang="en-AU" smtClean="0"/>
              <a:t>7</a:t>
            </a:fld>
            <a:endParaRPr lang="en-AU"/>
          </a:p>
        </p:txBody>
      </p:sp>
    </p:spTree>
    <p:extLst>
      <p:ext uri="{BB962C8B-B14F-4D97-AF65-F5344CB8AC3E}">
        <p14:creationId xmlns:p14="http://schemas.microsoft.com/office/powerpoint/2010/main" val="939152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3447647-B555-4855-98D9-CD940F95ACEA}" type="slidenum">
              <a:rPr lang="en-AU" smtClean="0"/>
              <a:t>8</a:t>
            </a:fld>
            <a:endParaRPr lang="en-AU"/>
          </a:p>
        </p:txBody>
      </p:sp>
    </p:spTree>
    <p:extLst>
      <p:ext uri="{BB962C8B-B14F-4D97-AF65-F5344CB8AC3E}">
        <p14:creationId xmlns:p14="http://schemas.microsoft.com/office/powerpoint/2010/main" val="2210988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447647-B555-4855-98D9-CD940F95ACEA}" type="slidenum">
              <a:rPr lang="en-AU" smtClean="0"/>
              <a:t>10</a:t>
            </a:fld>
            <a:endParaRPr lang="en-AU"/>
          </a:p>
        </p:txBody>
      </p:sp>
    </p:spTree>
    <p:extLst>
      <p:ext uri="{BB962C8B-B14F-4D97-AF65-F5344CB8AC3E}">
        <p14:creationId xmlns:p14="http://schemas.microsoft.com/office/powerpoint/2010/main" val="2541079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3447647-B555-4855-98D9-CD940F95ACEA}" type="slidenum">
              <a:rPr lang="en-AU" smtClean="0"/>
              <a:t>11</a:t>
            </a:fld>
            <a:endParaRPr lang="en-AU"/>
          </a:p>
        </p:txBody>
      </p:sp>
    </p:spTree>
    <p:extLst>
      <p:ext uri="{BB962C8B-B14F-4D97-AF65-F5344CB8AC3E}">
        <p14:creationId xmlns:p14="http://schemas.microsoft.com/office/powerpoint/2010/main" val="2670228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563079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661124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783807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944996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633375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581097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4277270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908697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225734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214426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38490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77026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417238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588485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81410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606148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735112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285662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15036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992374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337877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318781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343554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985227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058919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715889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139804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933660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805156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887200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00A7C1-4D6A-493B-837C-FF61798F69C4}" type="datetimeFigureOut">
              <a:rPr lang="en-AU" smtClean="0"/>
              <a:t>5/03/2020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4286020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00A7C1-4D6A-493B-837C-FF61798F69C4}" type="datetimeFigureOut">
              <a:rPr lang="en-AU" smtClean="0"/>
              <a:t>5/03/2020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817140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00A7C1-4D6A-493B-837C-FF61798F69C4}" type="datetimeFigureOut">
              <a:rPr lang="en-AU" smtClean="0"/>
              <a:t>5/03/2020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89695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4094257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0A7C1-4D6A-493B-837C-FF61798F69C4}" type="datetimeFigureOut">
              <a:rPr lang="en-AU" smtClean="0"/>
              <a:t>5/03/2020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5889737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00A7C1-4D6A-493B-837C-FF61798F69C4}" type="datetimeFigureOut">
              <a:rPr lang="en-AU" smtClean="0"/>
              <a:t>5/03/2020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4111150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00A7C1-4D6A-493B-837C-FF61798F69C4}" type="datetimeFigureOut">
              <a:rPr lang="en-AU" smtClean="0"/>
              <a:t>5/03/2020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180648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309440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0A7C1-4D6A-493B-837C-FF61798F69C4}" type="datetimeFigureOut">
              <a:rPr lang="en-AU" smtClean="0"/>
              <a:t>5/03/2020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369106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35998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835555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134055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90143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5/03/2020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17629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9906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15994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355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533523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4.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mailto:rochproject@aiatsis.gov.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150"/>
            <a:ext cx="12293600" cy="6915150"/>
          </a:xfrm>
          <a:prstGeom prst="rect">
            <a:avLst/>
          </a:prstGeom>
        </p:spPr>
      </p:pic>
      <p:sp>
        <p:nvSpPr>
          <p:cNvPr id="5" name="Title 14"/>
          <p:cNvSpPr>
            <a:spLocks noGrp="1"/>
          </p:cNvSpPr>
          <p:nvPr>
            <p:ph type="ctrTitle"/>
          </p:nvPr>
        </p:nvSpPr>
        <p:spPr>
          <a:xfrm>
            <a:off x="-378273" y="-508925"/>
            <a:ext cx="10309673" cy="2013567"/>
          </a:xfrm>
        </p:spPr>
        <p:txBody>
          <a:bodyPr>
            <a:noAutofit/>
          </a:bodyPr>
          <a:lstStyle/>
          <a:p>
            <a:pPr algn="ctr"/>
            <a:r>
              <a:rPr lang="en-AU" sz="4800" dirty="0" smtClean="0">
                <a:solidFill>
                  <a:schemeClr val="bg1"/>
                </a:solidFill>
                <a:latin typeface="DINOT"/>
                <a:ea typeface="+mn-ea"/>
                <a:cs typeface="+mn-cs"/>
              </a:rPr>
              <a:t>The AIATSIS</a:t>
            </a:r>
            <a:br>
              <a:rPr lang="en-AU" sz="4800" dirty="0" smtClean="0">
                <a:solidFill>
                  <a:schemeClr val="bg1"/>
                </a:solidFill>
                <a:latin typeface="DINOT"/>
                <a:ea typeface="+mn-ea"/>
                <a:cs typeface="+mn-cs"/>
              </a:rPr>
            </a:br>
            <a:r>
              <a:rPr lang="en-AU" sz="4800" dirty="0" smtClean="0">
                <a:solidFill>
                  <a:schemeClr val="bg1"/>
                </a:solidFill>
                <a:latin typeface="DINOT"/>
                <a:ea typeface="+mn-ea"/>
                <a:cs typeface="+mn-cs"/>
              </a:rPr>
              <a:t>Return </a:t>
            </a:r>
            <a:r>
              <a:rPr lang="en-AU" sz="4800" dirty="0">
                <a:solidFill>
                  <a:schemeClr val="bg1"/>
                </a:solidFill>
                <a:latin typeface="DINOT"/>
                <a:ea typeface="+mn-ea"/>
                <a:cs typeface="+mn-cs"/>
              </a:rPr>
              <a:t>of Cultural Heritage </a:t>
            </a:r>
            <a:r>
              <a:rPr lang="en-AU" sz="4800" dirty="0" smtClean="0">
                <a:solidFill>
                  <a:schemeClr val="bg1"/>
                </a:solidFill>
                <a:latin typeface="DINOT"/>
                <a:ea typeface="+mn-ea"/>
                <a:cs typeface="+mn-cs"/>
              </a:rPr>
              <a:t>Project</a:t>
            </a:r>
            <a:endParaRPr lang="en-AU" sz="6600" b="1" dirty="0">
              <a:effectLst>
                <a:outerShdw blurRad="38100" dist="38100" dir="2700000" algn="tl">
                  <a:srgbClr val="000000">
                    <a:alpha val="43137"/>
                  </a:srgbClr>
                </a:outerShdw>
              </a:effectLst>
            </a:endParaRPr>
          </a:p>
        </p:txBody>
      </p:sp>
      <p:sp>
        <p:nvSpPr>
          <p:cNvPr id="6" name="Text Placeholder 16"/>
          <p:cNvSpPr txBox="1">
            <a:spLocks/>
          </p:cNvSpPr>
          <p:nvPr/>
        </p:nvSpPr>
        <p:spPr>
          <a:xfrm>
            <a:off x="0" y="5080000"/>
            <a:ext cx="9302590" cy="1778000"/>
          </a:xfrm>
          <a:prstGeom prst="rect">
            <a:avLst/>
          </a:prstGeom>
          <a:noFill/>
        </p:spPr>
        <p:txBody>
          <a:bodyPr>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b="1" dirty="0">
                <a:solidFill>
                  <a:schemeClr val="bg1"/>
                </a:solidFill>
              </a:rPr>
              <a:t>Craig Ritchie</a:t>
            </a:r>
          </a:p>
          <a:p>
            <a:r>
              <a:rPr lang="en-AU" sz="2000" b="1" dirty="0">
                <a:solidFill>
                  <a:schemeClr val="bg1"/>
                </a:solidFill>
              </a:rPr>
              <a:t>Chief Executive Officer</a:t>
            </a:r>
          </a:p>
          <a:p>
            <a:r>
              <a:rPr lang="en-AU" sz="2000" b="1" dirty="0" smtClean="0">
                <a:solidFill>
                  <a:schemeClr val="bg1"/>
                </a:solidFill>
              </a:rPr>
              <a:t>Australian Institute of Aboriginal and Torres Strait Islander Studies</a:t>
            </a:r>
          </a:p>
          <a:p>
            <a:endParaRPr lang="en-AU" sz="2000" b="1" dirty="0" smtClean="0">
              <a:solidFill>
                <a:schemeClr val="bg1"/>
              </a:solidFill>
            </a:endParaRPr>
          </a:p>
          <a:p>
            <a:r>
              <a:rPr lang="en-AU" sz="2000" b="1" dirty="0" smtClean="0">
                <a:solidFill>
                  <a:schemeClr val="bg1"/>
                </a:solidFill>
              </a:rPr>
              <a:t>Dr Iain G. Johnston</a:t>
            </a:r>
          </a:p>
          <a:p>
            <a:r>
              <a:rPr lang="en-AU" sz="2000" b="1" dirty="0">
                <a:solidFill>
                  <a:schemeClr val="bg1"/>
                </a:solidFill>
              </a:rPr>
              <a:t>Senior Researcher</a:t>
            </a:r>
          </a:p>
          <a:p>
            <a:r>
              <a:rPr lang="en-AU" sz="2000" b="1" dirty="0">
                <a:solidFill>
                  <a:schemeClr val="bg1"/>
                </a:solidFill>
              </a:rPr>
              <a:t>Return of Cultural Heritage </a:t>
            </a:r>
            <a:r>
              <a:rPr lang="en-AU" sz="2000" b="1" dirty="0" smtClean="0">
                <a:solidFill>
                  <a:schemeClr val="bg1"/>
                </a:solidFill>
              </a:rPr>
              <a:t>Project</a:t>
            </a:r>
          </a:p>
          <a:p>
            <a:r>
              <a:rPr lang="en-AU" sz="2000" b="1" dirty="0">
                <a:solidFill>
                  <a:schemeClr val="bg1"/>
                </a:solidFill>
              </a:rPr>
              <a:t>Australian Institute of Aboriginal and Torres Strait Islander Studies</a:t>
            </a:r>
          </a:p>
          <a:p>
            <a:endParaRPr lang="en-AU" b="1" dirty="0">
              <a:solidFill>
                <a:schemeClr val="bg1"/>
              </a:solidFill>
            </a:endParaRPr>
          </a:p>
        </p:txBody>
      </p:sp>
    </p:spTree>
    <p:extLst>
      <p:ext uri="{BB962C8B-B14F-4D97-AF65-F5344CB8AC3E}">
        <p14:creationId xmlns:p14="http://schemas.microsoft.com/office/powerpoint/2010/main" val="1422617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4300" y="1291034"/>
            <a:ext cx="6096000" cy="4401205"/>
          </a:xfrm>
          <a:prstGeom prst="rect">
            <a:avLst/>
          </a:prstGeom>
        </p:spPr>
        <p:txBody>
          <a:bodyPr>
            <a:spAutoFit/>
          </a:bodyPr>
          <a:lstStyle/>
          <a:p>
            <a:r>
              <a:rPr lang="en-AU" sz="2800" kern="0" dirty="0">
                <a:solidFill>
                  <a:srgbClr val="396184"/>
                </a:solidFill>
                <a:latin typeface="DINOT"/>
              </a:rPr>
              <a:t>We are very strong with our culture here, we still practise our culture here, but it [the repatriated material] does give us, strengthen us more and for the young people to look at these things and say hang on ... we can't lose it now, we've just got to carry on</a:t>
            </a:r>
            <a:r>
              <a:rPr lang="en-AU" sz="2800" kern="0" dirty="0" smtClean="0">
                <a:solidFill>
                  <a:srgbClr val="396184"/>
                </a:solidFill>
                <a:latin typeface="DINOT"/>
              </a:rPr>
              <a:t>.</a:t>
            </a:r>
          </a:p>
          <a:p>
            <a:endParaRPr lang="en-AU" sz="2800" kern="0" dirty="0">
              <a:solidFill>
                <a:srgbClr val="396184"/>
              </a:solidFill>
              <a:latin typeface="DINOT"/>
            </a:endParaRPr>
          </a:p>
          <a:p>
            <a:pPr algn="r"/>
            <a:r>
              <a:rPr lang="en-AU" sz="2800" kern="0" dirty="0">
                <a:solidFill>
                  <a:srgbClr val="396184"/>
                </a:solidFill>
                <a:latin typeface="DINOT"/>
              </a:rPr>
              <a:t>Frank Davey, Senior </a:t>
            </a:r>
            <a:r>
              <a:rPr lang="en-AU" sz="2800" kern="0" dirty="0" err="1">
                <a:solidFill>
                  <a:srgbClr val="396184"/>
                </a:solidFill>
                <a:latin typeface="DINOT"/>
              </a:rPr>
              <a:t>Bardi</a:t>
            </a:r>
            <a:r>
              <a:rPr lang="en-AU" sz="2800" kern="0" dirty="0">
                <a:solidFill>
                  <a:srgbClr val="396184"/>
                </a:solidFill>
                <a:latin typeface="DINOT"/>
              </a:rPr>
              <a:t> Lawman</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10300" y="1291034"/>
            <a:ext cx="5981700" cy="3987800"/>
          </a:xfrm>
          <a:prstGeom prst="rect">
            <a:avLst/>
          </a:prstGeom>
        </p:spPr>
      </p:pic>
    </p:spTree>
    <p:extLst>
      <p:ext uri="{BB962C8B-B14F-4D97-AF65-F5344CB8AC3E}">
        <p14:creationId xmlns:p14="http://schemas.microsoft.com/office/powerpoint/2010/main" val="1536299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5D2A07-E0E7-9245-834E-5502215584D8}"/>
              </a:ext>
            </a:extLst>
          </p:cNvPr>
          <p:cNvSpPr/>
          <p:nvPr/>
        </p:nvSpPr>
        <p:spPr>
          <a:xfrm>
            <a:off x="1562100" y="872619"/>
            <a:ext cx="4696177" cy="5262979"/>
          </a:xfrm>
          <a:prstGeom prst="rect">
            <a:avLst/>
          </a:prstGeom>
        </p:spPr>
        <p:txBody>
          <a:bodyPr wrap="square">
            <a:spAutoFit/>
          </a:bodyPr>
          <a:lstStyle/>
          <a:p>
            <a:pPr lvl="0">
              <a:defRPr/>
            </a:pPr>
            <a:r>
              <a:rPr lang="en-AU" sz="2800" kern="0" dirty="0" smtClean="0">
                <a:solidFill>
                  <a:schemeClr val="accent1">
                    <a:lumMod val="50000"/>
                  </a:schemeClr>
                </a:solidFill>
                <a:latin typeface="DINOT"/>
                <a:ea typeface="+mj-ea"/>
                <a:cs typeface="+mj-cs"/>
              </a:rPr>
              <a:t>We </a:t>
            </a:r>
            <a:r>
              <a:rPr lang="en-AU" sz="2800" kern="0" dirty="0">
                <a:solidFill>
                  <a:schemeClr val="accent1">
                    <a:lumMod val="50000"/>
                  </a:schemeClr>
                </a:solidFill>
                <a:latin typeface="DINOT"/>
                <a:ea typeface="+mj-ea"/>
                <a:cs typeface="+mj-cs"/>
              </a:rPr>
              <a:t>cannot fix the past only the future, so this is the start of closing those small gaps of what has been taken from us. So we as Aboriginal people can heal and build that trust to work together and educate ourselves to build a better future as one</a:t>
            </a:r>
            <a:r>
              <a:rPr lang="en-AU" sz="2800" kern="0" dirty="0" smtClean="0">
                <a:solidFill>
                  <a:schemeClr val="accent1">
                    <a:lumMod val="50000"/>
                  </a:schemeClr>
                </a:solidFill>
                <a:latin typeface="DINOT"/>
                <a:ea typeface="+mj-ea"/>
                <a:cs typeface="+mj-cs"/>
              </a:rPr>
              <a:t>. </a:t>
            </a:r>
            <a:endParaRPr lang="en-AU" sz="2800" kern="0" dirty="0">
              <a:solidFill>
                <a:schemeClr val="accent1">
                  <a:lumMod val="50000"/>
                </a:schemeClr>
              </a:solidFill>
              <a:latin typeface="DINOT"/>
              <a:ea typeface="+mj-ea"/>
              <a:cs typeface="+mj-cs"/>
            </a:endParaRPr>
          </a:p>
          <a:p>
            <a:pPr lvl="0" algn="ctr">
              <a:defRPr/>
            </a:pPr>
            <a:endParaRPr lang="en-AU" sz="2800" kern="0" dirty="0">
              <a:solidFill>
                <a:schemeClr val="accent1">
                  <a:lumMod val="50000"/>
                </a:schemeClr>
              </a:solidFill>
              <a:latin typeface="DINOT"/>
              <a:ea typeface="+mj-ea"/>
              <a:cs typeface="+mj-cs"/>
            </a:endParaRPr>
          </a:p>
          <a:p>
            <a:pPr lvl="0" algn="r">
              <a:defRPr/>
            </a:pPr>
            <a:r>
              <a:rPr lang="en-AU" sz="2800" kern="0" dirty="0" smtClean="0">
                <a:solidFill>
                  <a:schemeClr val="accent1">
                    <a:lumMod val="50000"/>
                  </a:schemeClr>
                </a:solidFill>
                <a:latin typeface="DINOT"/>
                <a:ea typeface="+mj-ea"/>
                <a:cs typeface="+mj-cs"/>
              </a:rPr>
              <a:t>Nathan </a:t>
            </a:r>
            <a:r>
              <a:rPr lang="en-AU" sz="2800" kern="0" dirty="0">
                <a:solidFill>
                  <a:schemeClr val="accent1">
                    <a:lumMod val="50000"/>
                  </a:schemeClr>
                </a:solidFill>
                <a:latin typeface="DINOT"/>
                <a:ea typeface="+mj-ea"/>
                <a:cs typeface="+mj-cs"/>
              </a:rPr>
              <a:t>Newland, </a:t>
            </a:r>
            <a:r>
              <a:rPr lang="en-AU" sz="2800" kern="0" dirty="0" err="1">
                <a:solidFill>
                  <a:schemeClr val="accent1">
                    <a:lumMod val="50000"/>
                  </a:schemeClr>
                </a:solidFill>
                <a:latin typeface="DINOT"/>
                <a:ea typeface="+mj-ea"/>
                <a:cs typeface="+mj-cs"/>
              </a:rPr>
              <a:t>Njamal</a:t>
            </a:r>
            <a:r>
              <a:rPr lang="en-AU" sz="2800" kern="0" dirty="0">
                <a:solidFill>
                  <a:schemeClr val="accent1">
                    <a:lumMod val="50000"/>
                  </a:schemeClr>
                </a:solidFill>
                <a:latin typeface="DINOT"/>
                <a:ea typeface="+mj-ea"/>
                <a:cs typeface="+mj-cs"/>
              </a:rPr>
              <a:t> People’s Trust</a:t>
            </a:r>
          </a:p>
        </p:txBody>
      </p:sp>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40978" y="6238"/>
            <a:ext cx="4651021" cy="3497871"/>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40978" y="3375972"/>
            <a:ext cx="4651022" cy="3488266"/>
          </a:xfrm>
          <a:prstGeom prst="rect">
            <a:avLst/>
          </a:prstGeom>
        </p:spPr>
      </p:pic>
    </p:spTree>
    <p:extLst>
      <p:ext uri="{BB962C8B-B14F-4D97-AF65-F5344CB8AC3E}">
        <p14:creationId xmlns:p14="http://schemas.microsoft.com/office/powerpoint/2010/main" val="2396859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785" y="39885"/>
            <a:ext cx="5595615" cy="6814173"/>
          </a:xfrm>
          <a:prstGeom prst="rect">
            <a:avLst/>
          </a:prstGeom>
        </p:spPr>
        <p:txBody>
          <a:bodyPr wrap="square">
            <a:spAutoFit/>
          </a:bodyPr>
          <a:lstStyle/>
          <a:p>
            <a:pPr lvl="0" defTabSz="287990">
              <a:spcBef>
                <a:spcPct val="20000"/>
              </a:spcBef>
              <a:defRPr/>
            </a:pPr>
            <a:r>
              <a:rPr lang="en-AU" sz="2800" kern="0" dirty="0">
                <a:solidFill>
                  <a:schemeClr val="accent1">
                    <a:lumMod val="50000"/>
                  </a:schemeClr>
                </a:solidFill>
                <a:latin typeface="DINOT"/>
                <a:ea typeface="+mj-ea"/>
                <a:cs typeface="+mj-cs"/>
              </a:rPr>
              <a:t>We are really honoured and proud to be here in Springfield [USA] and to be representing our people. On behalf of our Elders past and present we have travelled a very long way to return our material back home. The items were made with a small number of tools and their return will allow us to better understand how our ancestors made these particular </a:t>
            </a:r>
            <a:r>
              <a:rPr lang="en-AU" sz="2800" kern="0" dirty="0" smtClean="0">
                <a:solidFill>
                  <a:schemeClr val="accent1">
                    <a:lumMod val="50000"/>
                  </a:schemeClr>
                </a:solidFill>
                <a:latin typeface="DINOT"/>
                <a:ea typeface="+mj-ea"/>
                <a:cs typeface="+mj-cs"/>
              </a:rPr>
              <a:t>items.</a:t>
            </a:r>
          </a:p>
          <a:p>
            <a:pPr lvl="0" defTabSz="287990">
              <a:spcBef>
                <a:spcPct val="20000"/>
              </a:spcBef>
              <a:defRPr/>
            </a:pPr>
            <a:endParaRPr lang="en-AU" sz="2800" kern="0" dirty="0">
              <a:solidFill>
                <a:schemeClr val="accent1">
                  <a:lumMod val="50000"/>
                </a:schemeClr>
              </a:solidFill>
              <a:latin typeface="DINOT"/>
              <a:ea typeface="+mj-ea"/>
              <a:cs typeface="+mj-cs"/>
            </a:endParaRPr>
          </a:p>
          <a:p>
            <a:pPr lvl="0" algn="r" defTabSz="287990">
              <a:spcBef>
                <a:spcPct val="20000"/>
              </a:spcBef>
              <a:defRPr/>
            </a:pPr>
            <a:r>
              <a:rPr lang="en-AU" sz="2800" kern="0" dirty="0">
                <a:solidFill>
                  <a:schemeClr val="accent1">
                    <a:lumMod val="50000"/>
                  </a:schemeClr>
                </a:solidFill>
                <a:latin typeface="DINOT"/>
                <a:ea typeface="+mj-ea"/>
                <a:cs typeface="+mj-cs"/>
              </a:rPr>
              <a:t>Russell </a:t>
            </a:r>
            <a:r>
              <a:rPr lang="en-AU" sz="2800" kern="0" dirty="0" smtClean="0">
                <a:solidFill>
                  <a:schemeClr val="accent1">
                    <a:lumMod val="50000"/>
                  </a:schemeClr>
                </a:solidFill>
                <a:latin typeface="DINOT"/>
                <a:ea typeface="+mj-ea"/>
                <a:cs typeface="+mj-cs"/>
              </a:rPr>
              <a:t>Davey, </a:t>
            </a:r>
            <a:r>
              <a:rPr lang="en-AU" sz="2800" kern="0" dirty="0" err="1">
                <a:solidFill>
                  <a:schemeClr val="accent1">
                    <a:lumMod val="50000"/>
                  </a:schemeClr>
                </a:solidFill>
                <a:latin typeface="DINOT"/>
                <a:ea typeface="+mj-ea"/>
                <a:cs typeface="+mj-cs"/>
              </a:rPr>
              <a:t>Bardi</a:t>
            </a:r>
            <a:r>
              <a:rPr lang="en-AU" sz="2800" kern="0" dirty="0">
                <a:solidFill>
                  <a:schemeClr val="accent1">
                    <a:lumMod val="50000"/>
                  </a:schemeClr>
                </a:solidFill>
                <a:latin typeface="DINOT"/>
                <a:ea typeface="+mj-ea"/>
                <a:cs typeface="+mj-cs"/>
              </a:rPr>
              <a:t> Lawman</a:t>
            </a:r>
          </a:p>
          <a:p>
            <a:pPr lvl="0" defTabSz="287990">
              <a:spcBef>
                <a:spcPct val="20000"/>
              </a:spcBef>
              <a:defRPr/>
            </a:pPr>
            <a:endParaRPr lang="en-AU" sz="2800" kern="0" dirty="0">
              <a:solidFill>
                <a:schemeClr val="accent1">
                  <a:lumMod val="50000"/>
                </a:schemeClr>
              </a:solidFill>
              <a:latin typeface="DINOT"/>
              <a:ea typeface="+mj-ea"/>
              <a:cs typeface="+mj-cs"/>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1171"/>
          <a:stretch/>
        </p:blipFill>
        <p:spPr>
          <a:xfrm>
            <a:off x="5854853" y="724183"/>
            <a:ext cx="6337147" cy="5359400"/>
          </a:xfrm>
          <a:prstGeom prst="rect">
            <a:avLst/>
          </a:prstGeom>
        </p:spPr>
      </p:pic>
    </p:spTree>
    <p:extLst>
      <p:ext uri="{BB962C8B-B14F-4D97-AF65-F5344CB8AC3E}">
        <p14:creationId xmlns:p14="http://schemas.microsoft.com/office/powerpoint/2010/main" val="30236821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132"/>
          <a:stretch/>
        </p:blipFill>
        <p:spPr>
          <a:xfrm>
            <a:off x="5148787" y="1117600"/>
            <a:ext cx="7043213" cy="4940300"/>
          </a:xfrm>
          <a:prstGeom prst="rect">
            <a:avLst/>
          </a:prstGeom>
        </p:spPr>
      </p:pic>
      <p:sp>
        <p:nvSpPr>
          <p:cNvPr id="4" name="Rectangle 3"/>
          <p:cNvSpPr/>
          <p:nvPr/>
        </p:nvSpPr>
        <p:spPr>
          <a:xfrm>
            <a:off x="0" y="1117600"/>
            <a:ext cx="4876800" cy="4832092"/>
          </a:xfrm>
          <a:prstGeom prst="rect">
            <a:avLst/>
          </a:prstGeom>
        </p:spPr>
        <p:txBody>
          <a:bodyPr wrap="square">
            <a:spAutoFit/>
          </a:bodyPr>
          <a:lstStyle/>
          <a:p>
            <a:pPr lvl="0" defTabSz="287990">
              <a:spcBef>
                <a:spcPct val="20000"/>
              </a:spcBef>
              <a:defRPr/>
            </a:pPr>
            <a:r>
              <a:rPr lang="en-AU" sz="2000" kern="0" dirty="0">
                <a:solidFill>
                  <a:schemeClr val="accent1">
                    <a:lumMod val="50000"/>
                  </a:schemeClr>
                </a:solidFill>
                <a:latin typeface="DINOT"/>
              </a:rPr>
              <a:t>The repatriation of our sacred cultural heritage items is a fundamental part of the healing and reconciliation process, both within our communities and between our mob and the Government. Bringing these sacred cultural heritage items back to Country is important and necessary for the purpose of cultural revitalisation – because locked deep within these items is our lore, our histories, our traditions and our stories</a:t>
            </a:r>
            <a:r>
              <a:rPr lang="en-AU" sz="2000" kern="0" dirty="0" smtClean="0">
                <a:solidFill>
                  <a:schemeClr val="accent1">
                    <a:lumMod val="50000"/>
                  </a:schemeClr>
                </a:solidFill>
                <a:latin typeface="DINOT"/>
              </a:rPr>
              <a:t>.</a:t>
            </a:r>
          </a:p>
          <a:p>
            <a:pPr lvl="0" defTabSz="287990">
              <a:spcBef>
                <a:spcPct val="20000"/>
              </a:spcBef>
              <a:defRPr/>
            </a:pPr>
            <a:endParaRPr lang="en-AU" sz="2000" kern="0" dirty="0">
              <a:solidFill>
                <a:schemeClr val="accent1">
                  <a:lumMod val="50000"/>
                </a:schemeClr>
              </a:solidFill>
              <a:latin typeface="DINOT"/>
            </a:endParaRPr>
          </a:p>
          <a:p>
            <a:pPr lvl="0" algn="r" defTabSz="287990">
              <a:spcBef>
                <a:spcPct val="20000"/>
              </a:spcBef>
              <a:defRPr/>
            </a:pPr>
            <a:r>
              <a:rPr lang="en-AU" sz="2000" kern="0" dirty="0">
                <a:solidFill>
                  <a:schemeClr val="accent1">
                    <a:lumMod val="50000"/>
                  </a:schemeClr>
                </a:solidFill>
                <a:latin typeface="DINOT"/>
              </a:rPr>
              <a:t>Mangubadijarri Yanner, Representative for the Gangalidda Garawa Native Title Aboriginal Corporation</a:t>
            </a:r>
          </a:p>
        </p:txBody>
      </p:sp>
    </p:spTree>
    <p:extLst>
      <p:ext uri="{BB962C8B-B14F-4D97-AF65-F5344CB8AC3E}">
        <p14:creationId xmlns:p14="http://schemas.microsoft.com/office/powerpoint/2010/main" val="160841125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278" y="1219366"/>
            <a:ext cx="7184722" cy="4789815"/>
          </a:xfrm>
          <a:prstGeom prst="rect">
            <a:avLst/>
          </a:prstGeom>
        </p:spPr>
      </p:pic>
      <p:sp>
        <p:nvSpPr>
          <p:cNvPr id="2" name="Rectangle 1"/>
          <p:cNvSpPr/>
          <p:nvPr/>
        </p:nvSpPr>
        <p:spPr>
          <a:xfrm>
            <a:off x="330200" y="1413981"/>
            <a:ext cx="4508500" cy="4400584"/>
          </a:xfrm>
          <a:prstGeom prst="rect">
            <a:avLst/>
          </a:prstGeom>
        </p:spPr>
        <p:txBody>
          <a:bodyPr wrap="square">
            <a:spAutoFit/>
          </a:bodyPr>
          <a:lstStyle/>
          <a:p>
            <a:pPr defTabSz="287990">
              <a:lnSpc>
                <a:spcPct val="115000"/>
              </a:lnSpc>
              <a:spcBef>
                <a:spcPct val="20000"/>
              </a:spcBef>
              <a:spcAft>
                <a:spcPts val="1000"/>
              </a:spcAft>
              <a:defRPr/>
            </a:pPr>
            <a:r>
              <a:rPr lang="en-AU" sz="2000" kern="0" dirty="0">
                <a:solidFill>
                  <a:schemeClr val="accent1">
                    <a:lumMod val="50000"/>
                  </a:schemeClr>
                </a:solidFill>
                <a:latin typeface="DINOT"/>
              </a:rPr>
              <a:t>It’s not just the items, it’s the spirit attached, they were taken. The people who once owned them, their spirit went with them and they returned today… It’s a very, very powerful event and it helps in the cultural revival that’s going on.</a:t>
            </a:r>
          </a:p>
          <a:p>
            <a:pPr algn="r" defTabSz="287990">
              <a:lnSpc>
                <a:spcPct val="115000"/>
              </a:lnSpc>
              <a:spcBef>
                <a:spcPct val="20000"/>
              </a:spcBef>
              <a:spcAft>
                <a:spcPts val="1000"/>
              </a:spcAft>
              <a:defRPr/>
            </a:pPr>
            <a:r>
              <a:rPr lang="en-AU" sz="2000" kern="0" dirty="0" err="1">
                <a:solidFill>
                  <a:schemeClr val="accent1">
                    <a:lumMod val="50000"/>
                  </a:schemeClr>
                </a:solidFill>
                <a:latin typeface="DINOT"/>
              </a:rPr>
              <a:t>Murrandoo</a:t>
            </a:r>
            <a:r>
              <a:rPr lang="en-AU" sz="2000" kern="0" dirty="0">
                <a:solidFill>
                  <a:schemeClr val="accent1">
                    <a:lumMod val="50000"/>
                  </a:schemeClr>
                </a:solidFill>
                <a:latin typeface="DINOT"/>
              </a:rPr>
              <a:t> Yanner, </a:t>
            </a:r>
            <a:r>
              <a:rPr lang="en-AU" sz="2000" kern="0" dirty="0" smtClean="0">
                <a:solidFill>
                  <a:schemeClr val="accent1">
                    <a:lumMod val="50000"/>
                  </a:schemeClr>
                </a:solidFill>
                <a:latin typeface="DINOT"/>
              </a:rPr>
              <a:t>Chairperson of the Gangalidda </a:t>
            </a:r>
            <a:r>
              <a:rPr lang="en-AU" sz="2000" kern="0" dirty="0">
                <a:solidFill>
                  <a:schemeClr val="accent1">
                    <a:lumMod val="50000"/>
                  </a:schemeClr>
                </a:solidFill>
                <a:latin typeface="DINOT"/>
              </a:rPr>
              <a:t>Garawa Native Title Aboriginal Corporation</a:t>
            </a:r>
          </a:p>
          <a:p>
            <a:pPr algn="r" defTabSz="287990">
              <a:lnSpc>
                <a:spcPct val="115000"/>
              </a:lnSpc>
              <a:spcBef>
                <a:spcPct val="20000"/>
              </a:spcBef>
              <a:spcAft>
                <a:spcPts val="1000"/>
              </a:spcAft>
              <a:defRPr/>
            </a:pPr>
            <a:endParaRPr lang="en-AU" sz="2000" kern="0" dirty="0">
              <a:solidFill>
                <a:schemeClr val="accent1">
                  <a:lumMod val="50000"/>
                </a:schemeClr>
              </a:solidFill>
              <a:latin typeface="DINOT"/>
            </a:endParaRPr>
          </a:p>
        </p:txBody>
      </p:sp>
    </p:spTree>
    <p:extLst>
      <p:ext uri="{BB962C8B-B14F-4D97-AF65-F5344CB8AC3E}">
        <p14:creationId xmlns:p14="http://schemas.microsoft.com/office/powerpoint/2010/main" val="31225625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364249" y="637097"/>
            <a:ext cx="5354916" cy="5815951"/>
          </a:xfrm>
          <a:prstGeom prst="rect">
            <a:avLst/>
          </a:prstGeom>
        </p:spPr>
        <p:txBody>
          <a:bodyPr wrap="square">
            <a:spAutoFit/>
          </a:bodyPr>
          <a:lstStyle/>
          <a:p>
            <a:pPr defTabSz="287990">
              <a:lnSpc>
                <a:spcPct val="115000"/>
              </a:lnSpc>
              <a:spcBef>
                <a:spcPct val="20000"/>
              </a:spcBef>
              <a:spcAft>
                <a:spcPts val="960"/>
              </a:spcAft>
              <a:defRPr/>
            </a:pPr>
            <a:r>
              <a:rPr lang="en-AU" sz="2400" kern="0" dirty="0" smtClean="0">
                <a:solidFill>
                  <a:schemeClr val="accent1">
                    <a:lumMod val="50000"/>
                  </a:schemeClr>
                </a:solidFill>
                <a:latin typeface="DINOT"/>
              </a:rPr>
              <a:t>We’re </a:t>
            </a:r>
            <a:r>
              <a:rPr lang="en-AU" sz="2400" kern="0" dirty="0">
                <a:solidFill>
                  <a:schemeClr val="accent1">
                    <a:lumMod val="50000"/>
                  </a:schemeClr>
                </a:solidFill>
                <a:latin typeface="DINOT"/>
              </a:rPr>
              <a:t>excited and happy that the </a:t>
            </a:r>
            <a:r>
              <a:rPr lang="en-AU" sz="2400" kern="0" dirty="0" err="1">
                <a:solidFill>
                  <a:schemeClr val="accent1">
                    <a:lumMod val="50000"/>
                  </a:schemeClr>
                </a:solidFill>
                <a:latin typeface="DINOT"/>
              </a:rPr>
              <a:t>Bardi</a:t>
            </a:r>
            <a:r>
              <a:rPr lang="en-AU" sz="2400" kern="0" dirty="0">
                <a:solidFill>
                  <a:schemeClr val="accent1">
                    <a:lumMod val="50000"/>
                  </a:schemeClr>
                </a:solidFill>
                <a:latin typeface="DINOT"/>
              </a:rPr>
              <a:t> </a:t>
            </a:r>
            <a:r>
              <a:rPr lang="en-AU" sz="2400" kern="0" dirty="0" err="1">
                <a:solidFill>
                  <a:schemeClr val="accent1">
                    <a:lumMod val="50000"/>
                  </a:schemeClr>
                </a:solidFill>
                <a:latin typeface="DINOT"/>
              </a:rPr>
              <a:t>Jawi</a:t>
            </a:r>
            <a:r>
              <a:rPr lang="en-AU" sz="2400" kern="0" dirty="0">
                <a:solidFill>
                  <a:schemeClr val="accent1">
                    <a:lumMod val="50000"/>
                  </a:schemeClr>
                </a:solidFill>
                <a:latin typeface="DINOT"/>
              </a:rPr>
              <a:t> material is coming home and believe that this is the right thing to do. These items were taken a long time ago but we’re glad that the museum looked after them and are now retuning them back to the rightful tribe. Other important things are missing too and a lot more work needs to be done, and we’re glad it’s happening. We’d like to thank the Australian Government for their help</a:t>
            </a:r>
            <a:r>
              <a:rPr lang="en-AU" sz="2400" kern="0" dirty="0" smtClean="0">
                <a:solidFill>
                  <a:schemeClr val="accent1">
                    <a:lumMod val="50000"/>
                  </a:schemeClr>
                </a:solidFill>
                <a:latin typeface="DINOT"/>
              </a:rPr>
              <a:t>.</a:t>
            </a:r>
            <a:endParaRPr lang="en-AU" sz="2400" kern="0" dirty="0">
              <a:solidFill>
                <a:schemeClr val="accent1">
                  <a:lumMod val="50000"/>
                </a:schemeClr>
              </a:solidFill>
              <a:latin typeface="DINOT"/>
            </a:endParaRPr>
          </a:p>
          <a:p>
            <a:pPr algn="r" defTabSz="287990">
              <a:lnSpc>
                <a:spcPct val="115000"/>
              </a:lnSpc>
              <a:spcBef>
                <a:spcPct val="20000"/>
              </a:spcBef>
              <a:spcAft>
                <a:spcPts val="0"/>
              </a:spcAft>
              <a:defRPr/>
            </a:pPr>
            <a:r>
              <a:rPr lang="en-AU" sz="2400" kern="0" dirty="0">
                <a:solidFill>
                  <a:schemeClr val="accent1">
                    <a:lumMod val="50000"/>
                  </a:schemeClr>
                </a:solidFill>
                <a:latin typeface="DINOT"/>
              </a:rPr>
              <a:t>Kevin George Senior </a:t>
            </a:r>
            <a:r>
              <a:rPr lang="en-AU" sz="2400" kern="0" dirty="0" err="1">
                <a:solidFill>
                  <a:schemeClr val="accent1">
                    <a:lumMod val="50000"/>
                  </a:schemeClr>
                </a:solidFill>
                <a:latin typeface="DINOT"/>
              </a:rPr>
              <a:t>Bardi</a:t>
            </a:r>
            <a:r>
              <a:rPr lang="en-AU" sz="2400" kern="0" dirty="0">
                <a:solidFill>
                  <a:schemeClr val="accent1">
                    <a:lumMod val="50000"/>
                  </a:schemeClr>
                </a:solidFill>
                <a:latin typeface="DINOT"/>
              </a:rPr>
              <a:t> Lawman</a:t>
            </a:r>
          </a:p>
        </p:txBody>
      </p:sp>
      <p:pic>
        <p:nvPicPr>
          <p:cNvPr id="5" name="Picture 4" descr="A:\Sites\return-of-cultural-heritage-project\documentLibrary\Return of Cultural Heritage\Fieldwork photographs\Bardi Jawi Return to Country\images\583A913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165" y="1387978"/>
            <a:ext cx="6472835" cy="4314190"/>
          </a:xfrm>
          <a:prstGeom prst="rect">
            <a:avLst/>
          </a:prstGeom>
        </p:spPr>
      </p:pic>
    </p:spTree>
    <p:extLst>
      <p:ext uri="{BB962C8B-B14F-4D97-AF65-F5344CB8AC3E}">
        <p14:creationId xmlns:p14="http://schemas.microsoft.com/office/powerpoint/2010/main" val="15165453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1306286" y="166883"/>
            <a:ext cx="10885714" cy="2246769"/>
          </a:xfrm>
          <a:prstGeom prst="rect">
            <a:avLst/>
          </a:prstGeom>
        </p:spPr>
        <p:txBody>
          <a:bodyPr wrap="square">
            <a:spAutoFit/>
          </a:bodyPr>
          <a:lstStyle/>
          <a:p>
            <a:pPr fontAlgn="base"/>
            <a:r>
              <a:rPr lang="en-AU" sz="2000" kern="0" dirty="0" smtClean="0">
                <a:solidFill>
                  <a:srgbClr val="396184"/>
                </a:solidFill>
                <a:latin typeface="DINOT"/>
              </a:rPr>
              <a:t>All </a:t>
            </a:r>
            <a:r>
              <a:rPr lang="en-AU" sz="2000" kern="0" dirty="0">
                <a:solidFill>
                  <a:srgbClr val="396184"/>
                </a:solidFill>
                <a:latin typeface="DINOT"/>
              </a:rPr>
              <a:t>too often debates about repatriation happen behind closed doors and there is fear and uncertainty about how it actually works. We want to be more transparent and open in the hope that it encourages and supports </a:t>
            </a:r>
            <a:r>
              <a:rPr lang="en-AU" sz="2000" kern="0" dirty="0" smtClean="0">
                <a:solidFill>
                  <a:srgbClr val="396184"/>
                </a:solidFill>
                <a:latin typeface="DINOT"/>
              </a:rPr>
              <a:t>others…</a:t>
            </a:r>
            <a:r>
              <a:rPr lang="en-AU" sz="2000" kern="0" dirty="0">
                <a:solidFill>
                  <a:srgbClr val="396184"/>
                </a:solidFill>
                <a:latin typeface="DINOT"/>
              </a:rPr>
              <a:t> </a:t>
            </a:r>
            <a:r>
              <a:rPr lang="en-AU" sz="2000" kern="0" dirty="0" smtClean="0">
                <a:solidFill>
                  <a:srgbClr val="396184"/>
                </a:solidFill>
                <a:latin typeface="DINOT"/>
              </a:rPr>
              <a:t>Debates </a:t>
            </a:r>
            <a:r>
              <a:rPr lang="en-AU" sz="2000" kern="0" dirty="0">
                <a:solidFill>
                  <a:srgbClr val="396184"/>
                </a:solidFill>
                <a:latin typeface="DINOT"/>
              </a:rPr>
              <a:t>about repatriation usually focus on what is lost, not what is gained; the new understanding, insights and perspectives when museums show a commitment to healing and care.</a:t>
            </a:r>
          </a:p>
          <a:p>
            <a:endParaRPr lang="en-AU" sz="2000" kern="0" dirty="0">
              <a:solidFill>
                <a:srgbClr val="396184"/>
              </a:solidFill>
              <a:latin typeface="DINOT"/>
            </a:endParaRPr>
          </a:p>
          <a:p>
            <a:pPr algn="r"/>
            <a:r>
              <a:rPr lang="en-AU" sz="2000" kern="0" dirty="0" smtClean="0">
                <a:solidFill>
                  <a:srgbClr val="396184"/>
                </a:solidFill>
                <a:latin typeface="DINOT"/>
              </a:rPr>
              <a:t>Esme </a:t>
            </a:r>
            <a:r>
              <a:rPr lang="en-AU" sz="2000" kern="0" dirty="0">
                <a:solidFill>
                  <a:srgbClr val="396184"/>
                </a:solidFill>
                <a:latin typeface="DINOT"/>
              </a:rPr>
              <a:t>Ward, Director of </a:t>
            </a:r>
            <a:r>
              <a:rPr lang="en-AU" sz="2000" kern="0" dirty="0" smtClean="0">
                <a:solidFill>
                  <a:srgbClr val="396184"/>
                </a:solidFill>
                <a:latin typeface="DINOT"/>
              </a:rPr>
              <a:t>Manchester Museum, the University Manchester</a:t>
            </a:r>
            <a:endParaRPr lang="en-AU" sz="2000" kern="0" dirty="0">
              <a:solidFill>
                <a:srgbClr val="396184"/>
              </a:solidFill>
              <a:latin typeface="DINO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5628" y="2721428"/>
            <a:ext cx="6206372" cy="4136571"/>
          </a:xfrm>
          <a:prstGeom prst="rect">
            <a:avLst/>
          </a:prstGeom>
        </p:spPr>
      </p:pic>
    </p:spTree>
    <p:extLst>
      <p:ext uri="{BB962C8B-B14F-4D97-AF65-F5344CB8AC3E}">
        <p14:creationId xmlns:p14="http://schemas.microsoft.com/office/powerpoint/2010/main" val="1113900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73"/>
            <a:ext cx="12192000" cy="6858000"/>
          </a:xfrm>
          <a:prstGeom prst="rect">
            <a:avLst/>
          </a:prstGeom>
        </p:spPr>
      </p:pic>
      <p:sp>
        <p:nvSpPr>
          <p:cNvPr id="2" name="TextBox 1"/>
          <p:cNvSpPr txBox="1"/>
          <p:nvPr/>
        </p:nvSpPr>
        <p:spPr>
          <a:xfrm>
            <a:off x="572654" y="1434517"/>
            <a:ext cx="7326745" cy="1323439"/>
          </a:xfrm>
          <a:prstGeom prst="rect">
            <a:avLst/>
          </a:prstGeom>
          <a:noFill/>
        </p:spPr>
        <p:txBody>
          <a:bodyPr wrap="square" rtlCol="0">
            <a:spAutoFit/>
          </a:bodyPr>
          <a:lstStyle/>
          <a:p>
            <a:r>
              <a:rPr lang="en-AU" sz="2000" dirty="0" smtClean="0">
                <a:solidFill>
                  <a:schemeClr val="bg1"/>
                </a:solidFill>
                <a:latin typeface="DINOT"/>
              </a:rPr>
              <a:t>The Return </a:t>
            </a:r>
            <a:r>
              <a:rPr lang="en-AU" sz="2000" dirty="0">
                <a:solidFill>
                  <a:schemeClr val="bg1"/>
                </a:solidFill>
                <a:latin typeface="DINOT"/>
              </a:rPr>
              <a:t>of Cultural Heritage </a:t>
            </a:r>
            <a:r>
              <a:rPr lang="en-AU" sz="2000" dirty="0" smtClean="0">
                <a:solidFill>
                  <a:schemeClr val="bg1"/>
                </a:solidFill>
                <a:latin typeface="DINOT"/>
              </a:rPr>
              <a:t>Project</a:t>
            </a:r>
            <a:endParaRPr lang="en-AU" sz="2000" dirty="0">
              <a:solidFill>
                <a:schemeClr val="bg1"/>
              </a:solidFill>
              <a:latin typeface="DINOT"/>
            </a:endParaRPr>
          </a:p>
          <a:p>
            <a:r>
              <a:rPr lang="en-AU" sz="2000" dirty="0">
                <a:solidFill>
                  <a:schemeClr val="bg1"/>
                </a:solidFill>
                <a:latin typeface="DINOT"/>
              </a:rPr>
              <a:t>Australian Institute of Aboriginal and Torres Strait Islander Studies</a:t>
            </a:r>
          </a:p>
          <a:p>
            <a:r>
              <a:rPr lang="en-AU" sz="2000" dirty="0" smtClean="0">
                <a:solidFill>
                  <a:schemeClr val="bg1"/>
                </a:solidFill>
                <a:latin typeface="DINOT"/>
                <a:hlinkClick r:id="rId4"/>
              </a:rPr>
              <a:t>rochproject@aiatsis.gov.au</a:t>
            </a:r>
            <a:endParaRPr lang="en-AU" sz="2000" dirty="0">
              <a:latin typeface="DINOT"/>
            </a:endParaRPr>
          </a:p>
        </p:txBody>
      </p:sp>
      <p:sp>
        <p:nvSpPr>
          <p:cNvPr id="3" name="TextBox 2"/>
          <p:cNvSpPr txBox="1"/>
          <p:nvPr/>
        </p:nvSpPr>
        <p:spPr>
          <a:xfrm>
            <a:off x="521855" y="529469"/>
            <a:ext cx="8081818" cy="584775"/>
          </a:xfrm>
          <a:prstGeom prst="rect">
            <a:avLst/>
          </a:prstGeom>
          <a:noFill/>
        </p:spPr>
        <p:txBody>
          <a:bodyPr wrap="square" rtlCol="0">
            <a:spAutoFit/>
          </a:bodyPr>
          <a:lstStyle/>
          <a:p>
            <a:r>
              <a:rPr lang="en-AU" sz="3200" b="1" dirty="0">
                <a:solidFill>
                  <a:srgbClr val="FFFFFF"/>
                </a:solidFill>
                <a:latin typeface="DINOT"/>
              </a:rPr>
              <a:t>For further information please contact</a:t>
            </a:r>
            <a:r>
              <a:rPr lang="en-AU" dirty="0"/>
              <a:t>:</a:t>
            </a:r>
          </a:p>
        </p:txBody>
      </p:sp>
    </p:spTree>
    <p:extLst>
      <p:ext uri="{BB962C8B-B14F-4D97-AF65-F5344CB8AC3E}">
        <p14:creationId xmlns:p14="http://schemas.microsoft.com/office/powerpoint/2010/main" val="222516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724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3806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3831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600" y="166612"/>
            <a:ext cx="3520621" cy="3046988"/>
          </a:xfrm>
          <a:prstGeom prst="rect">
            <a:avLst/>
          </a:prstGeom>
          <a:noFill/>
        </p:spPr>
        <p:txBody>
          <a:bodyPr wrap="square" rtlCol="0">
            <a:spAutoFit/>
          </a:bodyPr>
          <a:lstStyle/>
          <a:p>
            <a:pPr algn="ctr"/>
            <a:r>
              <a:rPr lang="en-AU" sz="4800" dirty="0" smtClean="0">
                <a:solidFill>
                  <a:srgbClr val="EC7A24"/>
                </a:solidFill>
                <a:latin typeface="DINOT"/>
              </a:rPr>
              <a:t>The Return </a:t>
            </a:r>
            <a:r>
              <a:rPr lang="en-AU" sz="4800" dirty="0">
                <a:solidFill>
                  <a:srgbClr val="EC7A24"/>
                </a:solidFill>
                <a:latin typeface="DINOT"/>
              </a:rPr>
              <a:t>of Cultural Heritage Project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r="29039"/>
          <a:stretch/>
        </p:blipFill>
        <p:spPr>
          <a:xfrm>
            <a:off x="4892221" y="0"/>
            <a:ext cx="7299779" cy="6858000"/>
          </a:xfrm>
          <a:prstGeom prst="rect">
            <a:avLst/>
          </a:prstGeom>
        </p:spPr>
      </p:pic>
    </p:spTree>
    <p:extLst>
      <p:ext uri="{BB962C8B-B14F-4D97-AF65-F5344CB8AC3E}">
        <p14:creationId xmlns:p14="http://schemas.microsoft.com/office/powerpoint/2010/main" val="3866057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509952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
            <a:extLst>
              <a:ext uri="{FF2B5EF4-FFF2-40B4-BE49-F238E27FC236}">
                <a16:creationId xmlns:a16="http://schemas.microsoft.com/office/drawing/2014/main" id="{5F950401-B318-F346-B607-36B5485F748F}"/>
              </a:ext>
            </a:extLst>
          </p:cNvPr>
          <p:cNvGraphicFramePr>
            <a:graphicFrameLocks/>
          </p:cNvGraphicFramePr>
          <p:nvPr>
            <p:extLst>
              <p:ext uri="{D42A27DB-BD31-4B8C-83A1-F6EECF244321}">
                <p14:modId xmlns:p14="http://schemas.microsoft.com/office/powerpoint/2010/main" val="3455809952"/>
              </p:ext>
            </p:extLst>
          </p:nvPr>
        </p:nvGraphicFramePr>
        <p:xfrm>
          <a:off x="5204012" y="0"/>
          <a:ext cx="6987989"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00ECFA91-2F80-7749-8DEB-61DB6EB86BD0}"/>
              </a:ext>
            </a:extLst>
          </p:cNvPr>
          <p:cNvSpPr/>
          <p:nvPr/>
        </p:nvSpPr>
        <p:spPr>
          <a:xfrm>
            <a:off x="1308100" y="584461"/>
            <a:ext cx="3759200" cy="2062103"/>
          </a:xfrm>
          <a:prstGeom prst="rect">
            <a:avLst/>
          </a:prstGeom>
        </p:spPr>
        <p:txBody>
          <a:bodyPr wrap="square">
            <a:spAutoFit/>
          </a:bodyPr>
          <a:lstStyle/>
          <a:p>
            <a:pPr lvl="0" algn="ctr">
              <a:defRPr/>
            </a:pPr>
            <a:r>
              <a:rPr lang="en-AU" sz="3200" kern="0" dirty="0" smtClean="0">
                <a:solidFill>
                  <a:schemeClr val="accent1">
                    <a:lumMod val="50000"/>
                  </a:schemeClr>
                </a:solidFill>
                <a:latin typeface="DINOT"/>
                <a:ea typeface="+mj-ea"/>
                <a:cs typeface="+mj-cs"/>
              </a:rPr>
              <a:t>An overview of the Return </a:t>
            </a:r>
            <a:r>
              <a:rPr lang="en-AU" sz="3200" kern="0" dirty="0">
                <a:solidFill>
                  <a:schemeClr val="accent1">
                    <a:lumMod val="50000"/>
                  </a:schemeClr>
                </a:solidFill>
                <a:latin typeface="DINOT"/>
                <a:ea typeface="+mj-ea"/>
                <a:cs typeface="+mj-cs"/>
              </a:rPr>
              <a:t>of Cultural Heritage </a:t>
            </a:r>
            <a:r>
              <a:rPr lang="en-AU" sz="3200" kern="0" dirty="0" smtClean="0">
                <a:solidFill>
                  <a:schemeClr val="accent1">
                    <a:lumMod val="50000"/>
                  </a:schemeClr>
                </a:solidFill>
                <a:latin typeface="DINOT"/>
                <a:ea typeface="+mj-ea"/>
                <a:cs typeface="+mj-cs"/>
              </a:rPr>
              <a:t>Project method </a:t>
            </a:r>
            <a:endParaRPr lang="en-AU" sz="3200" kern="0" dirty="0">
              <a:solidFill>
                <a:schemeClr val="accent1">
                  <a:lumMod val="50000"/>
                </a:schemeClr>
              </a:solidFill>
              <a:latin typeface="DINOT"/>
              <a:ea typeface="+mj-ea"/>
              <a:cs typeface="+mj-cs"/>
            </a:endParaRPr>
          </a:p>
        </p:txBody>
      </p:sp>
    </p:spTree>
    <p:extLst>
      <p:ext uri="{BB962C8B-B14F-4D97-AF65-F5344CB8AC3E}">
        <p14:creationId xmlns:p14="http://schemas.microsoft.com/office/powerpoint/2010/main" val="3461304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Rectangle 1"/>
          <p:cNvSpPr/>
          <p:nvPr/>
        </p:nvSpPr>
        <p:spPr>
          <a:xfrm>
            <a:off x="1739900" y="159435"/>
            <a:ext cx="3835400" cy="2554545"/>
          </a:xfrm>
          <a:prstGeom prst="rect">
            <a:avLst/>
          </a:prstGeom>
        </p:spPr>
        <p:txBody>
          <a:bodyPr wrap="square">
            <a:spAutoFit/>
          </a:bodyPr>
          <a:lstStyle/>
          <a:p>
            <a:r>
              <a:rPr lang="en-AU" sz="3200" kern="0" dirty="0" smtClean="0">
                <a:solidFill>
                  <a:schemeClr val="accent1">
                    <a:lumMod val="50000"/>
                  </a:schemeClr>
                </a:solidFill>
                <a:latin typeface="DINOT"/>
                <a:ea typeface="+mj-ea"/>
                <a:cs typeface="+mj-cs"/>
              </a:rPr>
              <a:t>Initial </a:t>
            </a:r>
            <a:r>
              <a:rPr lang="en-AU" sz="3200" kern="0" dirty="0">
                <a:solidFill>
                  <a:schemeClr val="accent1">
                    <a:lumMod val="50000"/>
                  </a:schemeClr>
                </a:solidFill>
                <a:latin typeface="DINOT"/>
                <a:ea typeface="+mj-ea"/>
                <a:cs typeface="+mj-cs"/>
              </a:rPr>
              <a:t>research phase and corresponding with overseas </a:t>
            </a:r>
            <a:r>
              <a:rPr lang="en-AU" sz="3200" kern="0" dirty="0" smtClean="0">
                <a:solidFill>
                  <a:schemeClr val="accent1">
                    <a:lumMod val="50000"/>
                  </a:schemeClr>
                </a:solidFill>
                <a:latin typeface="DINOT"/>
                <a:ea typeface="+mj-ea"/>
                <a:cs typeface="+mj-cs"/>
              </a:rPr>
              <a:t>institutions results</a:t>
            </a:r>
            <a:endParaRPr lang="en-AU" sz="3200" kern="0" dirty="0">
              <a:solidFill>
                <a:schemeClr val="accent1">
                  <a:lumMod val="50000"/>
                </a:schemeClr>
              </a:solidFill>
              <a:latin typeface="DINOT"/>
              <a:ea typeface="+mj-ea"/>
              <a:cs typeface="+mj-cs"/>
            </a:endParaRPr>
          </a:p>
        </p:txBody>
      </p:sp>
    </p:spTree>
    <p:extLst>
      <p:ext uri="{BB962C8B-B14F-4D97-AF65-F5344CB8AC3E}">
        <p14:creationId xmlns:p14="http://schemas.microsoft.com/office/powerpoint/2010/main" val="2315864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4589" y="0"/>
            <a:ext cx="7847411" cy="5221655"/>
          </a:xfrm>
          <a:prstGeom prst="rect">
            <a:avLst/>
          </a:prstGeom>
        </p:spPr>
      </p:pic>
      <p:sp>
        <p:nvSpPr>
          <p:cNvPr id="4" name="Rectangle 3"/>
          <p:cNvSpPr/>
          <p:nvPr/>
        </p:nvSpPr>
        <p:spPr>
          <a:xfrm>
            <a:off x="0" y="5221655"/>
            <a:ext cx="12192000" cy="1636345"/>
          </a:xfrm>
          <a:prstGeom prst="rect">
            <a:avLst/>
          </a:prstGeom>
        </p:spPr>
        <p:txBody>
          <a:bodyPr wrap="square">
            <a:spAutoFit/>
          </a:bodyPr>
          <a:lstStyle/>
          <a:p>
            <a:pPr>
              <a:lnSpc>
                <a:spcPct val="115000"/>
              </a:lnSpc>
              <a:spcBef>
                <a:spcPts val="1000"/>
              </a:spcBef>
              <a:spcAft>
                <a:spcPts val="0"/>
              </a:spcAft>
            </a:pPr>
            <a:r>
              <a:rPr lang="en-AU" sz="2000" kern="0" dirty="0">
                <a:solidFill>
                  <a:srgbClr val="396184"/>
                </a:solidFill>
                <a:latin typeface="DINOT"/>
              </a:rPr>
              <a:t>We share a dark history – but </a:t>
            </a:r>
            <a:r>
              <a:rPr lang="en-AU" sz="2000" kern="0" dirty="0" smtClean="0">
                <a:solidFill>
                  <a:srgbClr val="396184"/>
                </a:solidFill>
                <a:latin typeface="DINOT"/>
              </a:rPr>
              <a:t>it’s </a:t>
            </a:r>
            <a:r>
              <a:rPr lang="en-AU" sz="2000" kern="0" dirty="0">
                <a:solidFill>
                  <a:srgbClr val="396184"/>
                </a:solidFill>
                <a:latin typeface="DINOT"/>
              </a:rPr>
              <a:t>moments like this, when we come together as one, united by our desire to do better, to be better and to right the wrongs of the past, that we start to heal spiritual hurts and the intergenerational trauma that still exists today. </a:t>
            </a:r>
            <a:endParaRPr lang="en-AU" sz="2000" kern="0" dirty="0" smtClean="0">
              <a:solidFill>
                <a:srgbClr val="396184"/>
              </a:solidFill>
              <a:latin typeface="DINOT"/>
            </a:endParaRPr>
          </a:p>
          <a:p>
            <a:pPr algn="r">
              <a:lnSpc>
                <a:spcPct val="115000"/>
              </a:lnSpc>
              <a:spcBef>
                <a:spcPts val="1000"/>
              </a:spcBef>
            </a:pPr>
            <a:r>
              <a:rPr lang="en-AU" sz="2000" kern="0" dirty="0">
                <a:solidFill>
                  <a:schemeClr val="accent1">
                    <a:lumMod val="50000"/>
                  </a:schemeClr>
                </a:solidFill>
                <a:latin typeface="DINOT"/>
              </a:rPr>
              <a:t>Mangubadijarri Yanner, Representative for the Gangalidda Garawa Native Title Aboriginal </a:t>
            </a:r>
            <a:r>
              <a:rPr lang="en-AU" sz="2000" kern="0" dirty="0" smtClean="0">
                <a:solidFill>
                  <a:schemeClr val="accent1">
                    <a:lumMod val="50000"/>
                  </a:schemeClr>
                </a:solidFill>
                <a:latin typeface="DINOT"/>
              </a:rPr>
              <a:t>Corporation</a:t>
            </a:r>
            <a:endParaRPr lang="en-AU" sz="2000" kern="0" dirty="0">
              <a:solidFill>
                <a:schemeClr val="accent1">
                  <a:lumMod val="50000"/>
                </a:schemeClr>
              </a:solidFill>
              <a:latin typeface="DINOT"/>
            </a:endParaRPr>
          </a:p>
        </p:txBody>
      </p:sp>
    </p:spTree>
    <p:extLst>
      <p:ext uri="{BB962C8B-B14F-4D97-AF65-F5344CB8AC3E}">
        <p14:creationId xmlns:p14="http://schemas.microsoft.com/office/powerpoint/2010/main" val="2833728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22B9E06671B54FA89F14538B9B0FEA" ma:contentTypeVersion="1" ma:contentTypeDescription="Create a new document." ma:contentTypeScope="" ma:versionID="362711686602768b23db736653e4ac1a">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FE11E4C-5850-4340-8FA8-58854DAD7743}"/>
</file>

<file path=customXml/itemProps2.xml><?xml version="1.0" encoding="utf-8"?>
<ds:datastoreItem xmlns:ds="http://schemas.openxmlformats.org/officeDocument/2006/customXml" ds:itemID="{FDDC7CB2-60E1-4D42-8565-42763DD5F128}"/>
</file>

<file path=customXml/itemProps3.xml><?xml version="1.0" encoding="utf-8"?>
<ds:datastoreItem xmlns:ds="http://schemas.openxmlformats.org/officeDocument/2006/customXml" ds:itemID="{9859BE7E-1313-4F3F-A178-15DC0E802B3B}"/>
</file>

<file path=docProps/app.xml><?xml version="1.0" encoding="utf-8"?>
<Properties xmlns="http://schemas.openxmlformats.org/officeDocument/2006/extended-properties" xmlns:vt="http://schemas.openxmlformats.org/officeDocument/2006/docPropsVTypes">
  <TotalTime>1814</TotalTime>
  <Words>714</Words>
  <Application>Microsoft Office PowerPoint</Application>
  <PresentationFormat>Widescreen</PresentationFormat>
  <Paragraphs>55</Paragraphs>
  <Slides>17</Slides>
  <Notes>13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17</vt:i4>
      </vt:variant>
    </vt:vector>
  </HeadingPairs>
  <TitlesOfParts>
    <vt:vector size="25" baseType="lpstr">
      <vt:lpstr>Arial</vt:lpstr>
      <vt:lpstr>Calibri</vt:lpstr>
      <vt:lpstr>Calibri Light</vt:lpstr>
      <vt:lpstr>DINOT</vt:lpstr>
      <vt:lpstr>1_Office Theme</vt:lpstr>
      <vt:lpstr>2_Office Theme</vt:lpstr>
      <vt:lpstr>3_Office Theme</vt:lpstr>
      <vt:lpstr>Office Theme</vt:lpstr>
      <vt:lpstr>The AIATSIS Return of Cultural Heritage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AIATSIS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Metka Kosec</dc:creator>
  <cp:lastModifiedBy>Iain Johnston</cp:lastModifiedBy>
  <cp:revision>182</cp:revision>
  <cp:lastPrinted>2019-08-28T01:09:54Z</cp:lastPrinted>
  <dcterms:created xsi:type="dcterms:W3CDTF">2019-08-22T03:34:06Z</dcterms:created>
  <dcterms:modified xsi:type="dcterms:W3CDTF">2020-03-04T23:58:43Z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0x0101008822B9E06671B54FA89F14538B9B0FEA</vt:lpwstr>
  </property>
</Properties>
</file>