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6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3.xml" ContentType="application/vnd.openxmlformats-officedocument.presentationml.slide+xml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Masters/slideMaster1.xml" ContentType="application/vnd.openxmlformats-officedocument.presentationml.slideMaster+xml"/>
  <Override PartName="/ppt/notesSlides/notesSlide3.xml" ContentType="application/vnd.openxmlformats-officedocument.presentationml.notesSlide+xml"/>
  <Override PartName="/ppt/notesSlides/notesSlide2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theme/theme2.xml" ContentType="application/vnd.openxmlformats-officedocument.theme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sldIdLst>
    <p:sldId id="264" r:id="rId2"/>
    <p:sldId id="259" r:id="rId3"/>
    <p:sldId id="263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fr-FR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0" d="100"/>
          <a:sy n="50" d="100"/>
        </p:scale>
        <p:origin x="1267" y="3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customXml" Target="../customXml/item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customXml" Target="../customXml/item3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 smtClean="0"/>
            </a:lvl1pPr>
          </a:lstStyle>
          <a:p>
            <a:pPr>
              <a:defRPr/>
            </a:pPr>
            <a:fld id="{0BCF450D-1A44-4378-9270-63FAEA8AA247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fr-FR" noProof="0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noProof="0" smtClean="0"/>
              <a:t>Cliquez pour modifier les styles du texte du masque</a:t>
            </a:r>
          </a:p>
          <a:p>
            <a:pPr lvl="1"/>
            <a:r>
              <a:rPr lang="fr-FR" noProof="0" smtClean="0"/>
              <a:t>Deuxième niveau</a:t>
            </a:r>
          </a:p>
          <a:p>
            <a:pPr lvl="2"/>
            <a:r>
              <a:rPr lang="fr-FR" noProof="0" smtClean="0"/>
              <a:t>Troisième niveau</a:t>
            </a:r>
          </a:p>
          <a:p>
            <a:pPr lvl="3"/>
            <a:r>
              <a:rPr lang="fr-FR" noProof="0" smtClean="0"/>
              <a:t>Quatrième niveau</a:t>
            </a:r>
          </a:p>
          <a:p>
            <a:pPr lvl="4"/>
            <a:r>
              <a:rPr lang="fr-FR" noProof="0" smtClean="0"/>
              <a:t>Cinquième niveau</a:t>
            </a:r>
            <a:endParaRPr lang="fr-FR" noProof="0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 smtClean="0"/>
            </a:lvl1pPr>
          </a:lstStyle>
          <a:p>
            <a:pPr>
              <a:defRPr/>
            </a:pPr>
            <a:fld id="{D27BECDF-46F3-412A-8EF5-91845091057A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fr-FR" dirty="0" smtClean="0"/>
              <a:t>Hello,</a:t>
            </a:r>
          </a:p>
          <a:p>
            <a:r>
              <a:rPr lang="fr-FR" dirty="0" err="1" smtClean="0"/>
              <a:t>My</a:t>
            </a:r>
            <a:r>
              <a:rPr lang="fr-FR" baseline="0" dirty="0" smtClean="0"/>
              <a:t> </a:t>
            </a:r>
            <a:r>
              <a:rPr lang="fr-FR" baseline="0" dirty="0" err="1" smtClean="0"/>
              <a:t>name</a:t>
            </a:r>
            <a:r>
              <a:rPr lang="fr-FR" baseline="0" dirty="0" smtClean="0"/>
              <a:t> </a:t>
            </a:r>
            <a:r>
              <a:rPr lang="fr-FR" baseline="0" dirty="0" err="1" smtClean="0"/>
              <a:t>is</a:t>
            </a:r>
            <a:r>
              <a:rPr lang="fr-FR" baseline="0" dirty="0" smtClean="0"/>
              <a:t> vincent girard, I </a:t>
            </a:r>
            <a:r>
              <a:rPr lang="fr-FR" baseline="0" dirty="0" err="1" smtClean="0"/>
              <a:t>would</a:t>
            </a:r>
            <a:r>
              <a:rPr lang="fr-FR" baseline="0" dirty="0" smtClean="0"/>
              <a:t> first </a:t>
            </a:r>
            <a:r>
              <a:rPr lang="fr-FR" baseline="0" dirty="0" err="1" smtClean="0"/>
              <a:t>thank</a:t>
            </a:r>
            <a:r>
              <a:rPr lang="fr-FR" baseline="0" dirty="0" smtClean="0"/>
              <a:t> the Un for </a:t>
            </a:r>
            <a:r>
              <a:rPr lang="fr-FR" baseline="0" dirty="0" err="1" smtClean="0"/>
              <a:t>this</a:t>
            </a:r>
            <a:r>
              <a:rPr lang="fr-FR" baseline="0" dirty="0" smtClean="0"/>
              <a:t> invitation to exchange.</a:t>
            </a:r>
          </a:p>
          <a:p>
            <a:r>
              <a:rPr lang="fr-FR" baseline="0" dirty="0" smtClean="0"/>
              <a:t> i </a:t>
            </a:r>
            <a:r>
              <a:rPr lang="fr-FR" baseline="0" dirty="0" err="1" smtClean="0"/>
              <a:t>am</a:t>
            </a:r>
            <a:r>
              <a:rPr lang="fr-FR" baseline="0" dirty="0" smtClean="0"/>
              <a:t> a </a:t>
            </a:r>
            <a:r>
              <a:rPr lang="fr-FR" baseline="0" dirty="0" err="1" smtClean="0"/>
              <a:t>doctor</a:t>
            </a:r>
            <a:r>
              <a:rPr lang="fr-FR" baseline="0" dirty="0" smtClean="0"/>
              <a:t> and a </a:t>
            </a:r>
            <a:r>
              <a:rPr lang="fr-FR" baseline="0" dirty="0" err="1" smtClean="0"/>
              <a:t>reseracher</a:t>
            </a:r>
            <a:r>
              <a:rPr lang="fr-FR" baseline="0" dirty="0" smtClean="0"/>
              <a:t> and i </a:t>
            </a:r>
            <a:r>
              <a:rPr lang="fr-FR" baseline="0" dirty="0" err="1" smtClean="0"/>
              <a:t>work</a:t>
            </a:r>
            <a:r>
              <a:rPr lang="fr-FR" baseline="0" dirty="0" smtClean="0"/>
              <a:t> for a </a:t>
            </a:r>
            <a:r>
              <a:rPr lang="fr-FR" baseline="0" dirty="0" err="1" smtClean="0"/>
              <a:t>Regional</a:t>
            </a:r>
            <a:r>
              <a:rPr lang="fr-FR" baseline="0" dirty="0" smtClean="0"/>
              <a:t> </a:t>
            </a:r>
            <a:r>
              <a:rPr lang="fr-FR" baseline="0" dirty="0" err="1" smtClean="0"/>
              <a:t>Health</a:t>
            </a:r>
            <a:r>
              <a:rPr lang="fr-FR" baseline="0" dirty="0" smtClean="0"/>
              <a:t> </a:t>
            </a:r>
            <a:r>
              <a:rPr lang="fr-FR" baseline="0" dirty="0" err="1" smtClean="0"/>
              <a:t>agency</a:t>
            </a:r>
            <a:r>
              <a:rPr lang="fr-FR" baseline="0" dirty="0" smtClean="0"/>
              <a:t> for one </a:t>
            </a:r>
            <a:r>
              <a:rPr lang="fr-FR" baseline="0" dirty="0" err="1" smtClean="0"/>
              <a:t>year</a:t>
            </a:r>
            <a:r>
              <a:rPr lang="fr-FR" baseline="0" dirty="0" smtClean="0"/>
              <a:t>. I have </a:t>
            </a:r>
            <a:r>
              <a:rPr lang="fr-FR" baseline="0" dirty="0" err="1" smtClean="0"/>
              <a:t>spent</a:t>
            </a:r>
            <a:r>
              <a:rPr lang="fr-FR" baseline="0" dirty="0" smtClean="0"/>
              <a:t> the last 15 </a:t>
            </a:r>
            <a:r>
              <a:rPr lang="fr-FR" baseline="0" dirty="0" err="1" smtClean="0"/>
              <a:t>years</a:t>
            </a:r>
            <a:r>
              <a:rPr lang="fr-FR" baseline="0" dirty="0" smtClean="0"/>
              <a:t> </a:t>
            </a:r>
            <a:r>
              <a:rPr lang="fr-FR" baseline="0" dirty="0" err="1" smtClean="0"/>
              <a:t>working</a:t>
            </a:r>
            <a:r>
              <a:rPr lang="fr-FR" baseline="0" dirty="0" smtClean="0"/>
              <a:t> on the </a:t>
            </a:r>
            <a:r>
              <a:rPr lang="fr-FR" baseline="0" dirty="0" err="1" smtClean="0"/>
              <a:t>street</a:t>
            </a:r>
            <a:r>
              <a:rPr lang="fr-FR" baseline="0" dirty="0" smtClean="0"/>
              <a:t> as </a:t>
            </a:r>
            <a:r>
              <a:rPr lang="fr-FR" baseline="0" dirty="0" err="1" smtClean="0"/>
              <a:t>psychaitrist</a:t>
            </a:r>
            <a:r>
              <a:rPr lang="fr-FR" baseline="0" dirty="0" smtClean="0"/>
              <a:t> in a mobile team </a:t>
            </a:r>
            <a:r>
              <a:rPr lang="fr-FR" baseline="0" dirty="0" err="1" smtClean="0"/>
              <a:t>helping</a:t>
            </a:r>
            <a:r>
              <a:rPr lang="fr-FR" baseline="0" dirty="0" smtClean="0"/>
              <a:t> </a:t>
            </a:r>
            <a:r>
              <a:rPr lang="fr-FR" baseline="0" dirty="0" err="1" smtClean="0"/>
              <a:t>homeless</a:t>
            </a:r>
            <a:r>
              <a:rPr lang="fr-FR" baseline="0" dirty="0" smtClean="0"/>
              <a:t> people to have a home </a:t>
            </a:r>
            <a:r>
              <a:rPr lang="fr-FR" baseline="0" dirty="0" err="1" smtClean="0"/>
              <a:t>with</a:t>
            </a:r>
            <a:r>
              <a:rPr lang="fr-FR" baseline="0" dirty="0" smtClean="0"/>
              <a:t> </a:t>
            </a:r>
            <a:r>
              <a:rPr lang="fr-FR" baseline="0" dirty="0" err="1" smtClean="0"/>
              <a:t>differents</a:t>
            </a:r>
            <a:r>
              <a:rPr lang="fr-FR" baseline="0" dirty="0" smtClean="0"/>
              <a:t> </a:t>
            </a:r>
            <a:r>
              <a:rPr lang="fr-FR" baseline="0" dirty="0" err="1" smtClean="0"/>
              <a:t>strategies</a:t>
            </a:r>
            <a:r>
              <a:rPr lang="fr-FR" baseline="0" dirty="0" smtClean="0"/>
              <a:t>. </a:t>
            </a:r>
          </a:p>
          <a:p>
            <a:r>
              <a:rPr lang="fr-FR" baseline="0" dirty="0" smtClean="0"/>
              <a:t>I hava the chance ton </a:t>
            </a:r>
            <a:r>
              <a:rPr lang="fr-FR" baseline="0" dirty="0" err="1" smtClean="0"/>
              <a:t>convince</a:t>
            </a:r>
            <a:r>
              <a:rPr lang="fr-FR" baseline="0" dirty="0" smtClean="0"/>
              <a:t> the french state to set up a </a:t>
            </a:r>
            <a:r>
              <a:rPr lang="fr-FR" baseline="0" dirty="0" err="1" smtClean="0"/>
              <a:t>research</a:t>
            </a:r>
            <a:r>
              <a:rPr lang="fr-FR" baseline="0" dirty="0" smtClean="0"/>
              <a:t> intervention program call « </a:t>
            </a:r>
            <a:r>
              <a:rPr lang="fr-FR" baseline="0" dirty="0" err="1" smtClean="0"/>
              <a:t>housing</a:t>
            </a:r>
            <a:r>
              <a:rPr lang="fr-FR" baseline="0" dirty="0" smtClean="0"/>
              <a:t> first » </a:t>
            </a:r>
            <a:r>
              <a:rPr lang="fr-FR" baseline="0" dirty="0" err="1" smtClean="0"/>
              <a:t>which</a:t>
            </a:r>
            <a:r>
              <a:rPr lang="fr-FR" baseline="0" dirty="0" smtClean="0"/>
              <a:t> </a:t>
            </a:r>
            <a:r>
              <a:rPr lang="fr-FR" baseline="0" dirty="0" err="1" smtClean="0"/>
              <a:t>cost</a:t>
            </a:r>
            <a:r>
              <a:rPr lang="fr-FR" baseline="0" dirty="0" smtClean="0"/>
              <a:t> </a:t>
            </a:r>
            <a:r>
              <a:rPr lang="fr-FR" baseline="0" dirty="0" err="1" smtClean="0"/>
              <a:t>arround</a:t>
            </a:r>
            <a:r>
              <a:rPr lang="fr-FR" baseline="0" dirty="0" smtClean="0"/>
              <a:t> 35 million dollars.</a:t>
            </a:r>
          </a:p>
          <a:p>
            <a:r>
              <a:rPr lang="fr-FR" baseline="0" dirty="0" err="1" smtClean="0"/>
              <a:t>Today</a:t>
            </a:r>
            <a:r>
              <a:rPr lang="fr-FR" baseline="0" dirty="0" smtClean="0"/>
              <a:t> i </a:t>
            </a:r>
            <a:r>
              <a:rPr lang="fr-FR" baseline="0" dirty="0" err="1" smtClean="0"/>
              <a:t>will</a:t>
            </a:r>
            <a:r>
              <a:rPr lang="fr-FR" baseline="0" dirty="0" smtClean="0"/>
              <a:t> </a:t>
            </a:r>
            <a:r>
              <a:rPr lang="fr-FR" baseline="0" dirty="0" err="1" smtClean="0"/>
              <a:t>try</a:t>
            </a:r>
            <a:r>
              <a:rPr lang="fr-FR" baseline="0" dirty="0" smtClean="0"/>
              <a:t> to </a:t>
            </a:r>
            <a:r>
              <a:rPr lang="fr-FR" baseline="0" dirty="0" err="1" smtClean="0"/>
              <a:t>give</a:t>
            </a:r>
            <a:r>
              <a:rPr lang="fr-FR" baseline="0" dirty="0" smtClean="0"/>
              <a:t> </a:t>
            </a:r>
            <a:r>
              <a:rPr lang="fr-FR" baseline="0" dirty="0" err="1" smtClean="0"/>
              <a:t>you</a:t>
            </a:r>
            <a:r>
              <a:rPr lang="fr-FR" baseline="0" dirty="0" smtClean="0"/>
              <a:t> </a:t>
            </a:r>
            <a:r>
              <a:rPr lang="fr-FR" baseline="0" dirty="0" err="1" smtClean="0"/>
              <a:t>some</a:t>
            </a:r>
            <a:r>
              <a:rPr lang="fr-FR" baseline="0" dirty="0" smtClean="0"/>
              <a:t> </a:t>
            </a:r>
            <a:r>
              <a:rPr lang="fr-FR" baseline="0" dirty="0" err="1" smtClean="0"/>
              <a:t>informationa</a:t>
            </a:r>
            <a:r>
              <a:rPr lang="fr-FR" baseline="0" dirty="0" smtClean="0"/>
              <a:t> bout how </a:t>
            </a:r>
            <a:r>
              <a:rPr lang="fr-FR" baseline="0" dirty="0" err="1" smtClean="0"/>
              <a:t>housing</a:t>
            </a:r>
            <a:r>
              <a:rPr lang="fr-FR" baseline="0" dirty="0" smtClean="0"/>
              <a:t> first influence the mental french </a:t>
            </a:r>
            <a:r>
              <a:rPr lang="fr-FR" baseline="0" dirty="0" err="1" smtClean="0"/>
              <a:t>policy</a:t>
            </a:r>
            <a:r>
              <a:rPr lang="fr-FR" baseline="0" dirty="0" smtClean="0"/>
              <a:t> . 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64E93C2-226E-A546-8DB3-38A27CA708B9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Espace réservé de l'image des diapositives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7410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r>
              <a:rPr lang="fr-FR" dirty="0" smtClean="0"/>
              <a:t>90 000 people </a:t>
            </a:r>
            <a:r>
              <a:rPr lang="fr-FR" dirty="0" err="1" smtClean="0"/>
              <a:t>concerned</a:t>
            </a:r>
            <a:r>
              <a:rPr lang="fr-FR" dirty="0" smtClean="0"/>
              <a:t> in 2015 or + 15% </a:t>
            </a:r>
            <a:r>
              <a:rPr lang="fr-FR" dirty="0" err="1" smtClean="0"/>
              <a:t>since</a:t>
            </a:r>
            <a:r>
              <a:rPr lang="fr-FR" dirty="0" smtClean="0"/>
              <a:t> the 2011 </a:t>
            </a:r>
            <a:r>
              <a:rPr lang="fr-FR" dirty="0" err="1" smtClean="0"/>
              <a:t>legal</a:t>
            </a:r>
            <a:r>
              <a:rPr lang="fr-FR" dirty="0" smtClean="0"/>
              <a:t> </a:t>
            </a:r>
            <a:r>
              <a:rPr lang="fr-FR" dirty="0" err="1" smtClean="0"/>
              <a:t>reform</a:t>
            </a:r>
            <a:r>
              <a:rPr lang="fr-FR" sz="2400" dirty="0" smtClean="0"/>
              <a:t>. </a:t>
            </a:r>
            <a:r>
              <a:rPr lang="fr-FR" sz="2400" dirty="0" err="1" smtClean="0"/>
              <a:t>Coldefy</a:t>
            </a:r>
            <a:r>
              <a:rPr lang="fr-FR" sz="2400" dirty="0" smtClean="0"/>
              <a:t> 2017</a:t>
            </a:r>
          </a:p>
          <a:p>
            <a:pPr>
              <a:spcBef>
                <a:spcPct val="0"/>
              </a:spcBef>
            </a:pPr>
            <a:endParaRPr lang="fr-FR" dirty="0" smtClean="0"/>
          </a:p>
        </p:txBody>
      </p:sp>
      <p:sp>
        <p:nvSpPr>
          <p:cNvPr id="17411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9F391071-F383-450C-839B-5BDB21A942BF}" type="slidenum">
              <a:rPr lang="fr-FR"/>
              <a:pPr/>
              <a:t>3</a:t>
            </a:fld>
            <a:endParaRPr lang="fr-F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Espace réservé de l'image des diapositives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6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fr-FR" smtClean="0"/>
          </a:p>
        </p:txBody>
      </p:sp>
      <p:sp>
        <p:nvSpPr>
          <p:cNvPr id="21507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813AEAC8-1DAF-4518-96B8-2B769429CF34}" type="slidenum">
              <a:rPr lang="fr-FR"/>
              <a:pPr/>
              <a:t>6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83FC40-ADEC-42FC-8D0C-71D20C328E27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3F085F-D9A1-4758-9665-211C7E478068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2829B9-16F4-49D6-B990-03E0C257E229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2FDEB2-89F2-46EA-91BB-60DF94E79115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3FD5A3-5B53-46C4-91A6-BBA3BB63C93D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F42BC2-41C3-44BC-8C47-571C6CD3C0AA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9F5AD1-BEE6-4F4F-8357-5EE8C767CF25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C9B15-8D5D-44C8-8635-6E6BEECDA79D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79A825-9E6B-452C-ADE4-7993FFADA3E9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B0E898-FA2D-4BB2-856A-6BE5C8CE8292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B92719-3D4A-461D-8D0C-C9DA414BD3C6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1AC49C-39B3-4A18-8D74-F67C26144D4C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4459BE-A0C4-4739-AD12-859E4376E96B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F76C28-57BE-4599-94F0-D19B35BF5EEB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EEC07C7-6A3C-4C32-8F2E-0E04E12197EA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86B121-445E-465F-B54C-4C9042386A68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FFDD8A-3FDD-4CF7-ACC3-B6421338CD43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10D216-4ACD-4A40-85A0-F4FCE4841BC8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0D67FD-2276-48C7-8372-89DD17CFE551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C06C78-DDC9-40D0-A5D7-E6998A5ED09A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9BA11D-2F58-4BBD-B069-7CA550517B50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23FE9F-08AC-4A4F-A1E5-EE6D8D5E9E8C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et modifiez le titre</a:t>
            </a:r>
          </a:p>
        </p:txBody>
      </p:sp>
      <p:sp>
        <p:nvSpPr>
          <p:cNvPr id="102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611EB6FD-524D-4C8A-88AB-9E9D00B5E244}" type="datetimeFigureOut">
              <a:rPr lang="fr-FR"/>
              <a:pPr>
                <a:defRPr/>
              </a:pPr>
              <a:t>14/05/2018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F929B00-3C38-415E-B7F7-AC4AB606D4F0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629329"/>
            <a:ext cx="7772400" cy="2562267"/>
          </a:xfrm>
        </p:spPr>
        <p:txBody>
          <a:bodyPr>
            <a:normAutofit fontScale="90000"/>
          </a:bodyPr>
          <a:lstStyle/>
          <a:p>
            <a:r>
              <a:rPr lang="fr-FR" sz="4000" dirty="0" smtClean="0"/>
              <a:t/>
            </a:r>
            <a:br>
              <a:rPr lang="fr-FR" sz="4000" dirty="0" smtClean="0"/>
            </a:br>
            <a:r>
              <a:rPr lang="fr-FR" sz="4000" dirty="0" smtClean="0"/>
              <a:t/>
            </a:r>
            <a:br>
              <a:rPr lang="fr-FR" sz="4000" dirty="0" smtClean="0"/>
            </a:br>
            <a:r>
              <a:rPr lang="en-US" sz="4000" b="1" dirty="0" smtClean="0"/>
              <a:t>What can “Housing First” </a:t>
            </a:r>
            <a:br>
              <a:rPr lang="en-US" sz="4000" b="1" dirty="0" smtClean="0"/>
            </a:br>
            <a:r>
              <a:rPr lang="en-US" sz="4000" b="1" dirty="0" smtClean="0"/>
              <a:t>contribute to Mental health French Policy?</a:t>
            </a:r>
            <a:r>
              <a:rPr lang="fr-FR" sz="4000" dirty="0" smtClean="0"/>
              <a:t/>
            </a:r>
            <a:br>
              <a:rPr lang="fr-FR" sz="4000" dirty="0" smtClean="0"/>
            </a:br>
            <a:endParaRPr lang="fr-FR" sz="4000" dirty="0" smtClean="0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303442" y="3989496"/>
            <a:ext cx="8154758" cy="2359984"/>
          </a:xfrm>
        </p:spPr>
        <p:txBody>
          <a:bodyPr rtlCol="0">
            <a:normAutofit fontScale="55000" lnSpcReduction="20000"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GB" b="1" dirty="0" smtClean="0"/>
              <a:t>Vincent Girard</a:t>
            </a:r>
            <a:r>
              <a:rPr lang="fr-FR" dirty="0" smtClean="0"/>
              <a:t> </a:t>
            </a:r>
          </a:p>
          <a:p>
            <a:pPr fontAlgn="auto">
              <a:spcAft>
                <a:spcPts val="0"/>
              </a:spcAft>
              <a:defRPr/>
            </a:pPr>
            <a:r>
              <a:rPr lang="fr-FR" dirty="0" err="1" smtClean="0"/>
              <a:t>Regional</a:t>
            </a:r>
            <a:r>
              <a:rPr lang="fr-FR" dirty="0" smtClean="0"/>
              <a:t> </a:t>
            </a:r>
            <a:r>
              <a:rPr lang="fr-FR" dirty="0" err="1" smtClean="0"/>
              <a:t>Health</a:t>
            </a:r>
            <a:r>
              <a:rPr lang="fr-FR" dirty="0" smtClean="0"/>
              <a:t> </a:t>
            </a:r>
            <a:r>
              <a:rPr lang="fr-FR" dirty="0" err="1" smtClean="0"/>
              <a:t>Agency</a:t>
            </a:r>
            <a:r>
              <a:rPr lang="fr-FR" dirty="0" smtClean="0"/>
              <a:t>, Marseille, France</a:t>
            </a:r>
          </a:p>
          <a:p>
            <a:pPr fontAlgn="auto">
              <a:spcAft>
                <a:spcPts val="0"/>
              </a:spcAft>
              <a:defRPr/>
            </a:pPr>
            <a:endParaRPr lang="fr-FR" dirty="0" smtClean="0"/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r>
              <a:rPr lang="en-GB" b="1" dirty="0" smtClean="0"/>
              <a:t>Consultation </a:t>
            </a:r>
            <a:r>
              <a:rPr lang="en-GB" b="1" dirty="0"/>
              <a:t>on Human Rights and Mental Health</a:t>
            </a:r>
            <a:endParaRPr lang="fr-FR" dirty="0"/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r>
              <a:rPr lang="en-GB" b="1" dirty="0"/>
              <a:t>Identifying strategies to promote human rights in mental </a:t>
            </a:r>
            <a:r>
              <a:rPr lang="en-GB" b="1" dirty="0" smtClean="0"/>
              <a:t>health</a:t>
            </a:r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r>
              <a:rPr lang="fr-FR" dirty="0" smtClean="0"/>
              <a:t>14 </a:t>
            </a:r>
            <a:r>
              <a:rPr lang="fr-FR" dirty="0"/>
              <a:t>and 15 May 2018</a:t>
            </a:r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r>
              <a:rPr lang="fr-FR" dirty="0"/>
              <a:t>Geneva</a:t>
            </a:r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r>
              <a:rPr lang="fr-FR" dirty="0"/>
              <a:t>UNITED NATIONS</a:t>
            </a:r>
          </a:p>
          <a:p>
            <a:pPr fontAlgn="auto">
              <a:spcAft>
                <a:spcPts val="0"/>
              </a:spcAft>
              <a:buFont typeface="Arial"/>
              <a:buNone/>
              <a:defRPr/>
            </a:pPr>
            <a:endParaRPr lang="fr-FR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/>
              <a:t>Presentation outline</a:t>
            </a:r>
          </a:p>
        </p:txBody>
      </p:sp>
      <p:sp>
        <p:nvSpPr>
          <p:cNvPr id="15362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Font typeface="Arial" charset="0"/>
              <a:buNone/>
            </a:pPr>
            <a:r>
              <a:rPr lang="en-US" smtClean="0"/>
              <a:t>1- Chosen facts about France and Mental Health</a:t>
            </a:r>
          </a:p>
          <a:p>
            <a:pPr eaLnBrk="1" hangingPunct="1">
              <a:buFont typeface="Arial" charset="0"/>
              <a:buNone/>
            </a:pPr>
            <a:endParaRPr lang="en-US" smtClean="0"/>
          </a:p>
          <a:p>
            <a:pPr eaLnBrk="1" hangingPunct="1">
              <a:buFont typeface="Arial" charset="0"/>
              <a:buNone/>
            </a:pPr>
            <a:r>
              <a:rPr lang="en-US" smtClean="0"/>
              <a:t>2-  How Housing First works</a:t>
            </a:r>
          </a:p>
          <a:p>
            <a:pPr eaLnBrk="1" hangingPunct="1">
              <a:buFont typeface="Arial" charset="0"/>
              <a:buNone/>
            </a:pPr>
            <a:endParaRPr lang="en-US" smtClean="0"/>
          </a:p>
          <a:p>
            <a:pPr eaLnBrk="1" hangingPunct="1">
              <a:buFont typeface="Arial" charset="0"/>
              <a:buNone/>
            </a:pPr>
            <a:r>
              <a:rPr lang="en-US" smtClean="0"/>
              <a:t>3- Main Scientific data</a:t>
            </a:r>
          </a:p>
          <a:p>
            <a:pPr eaLnBrk="1" hangingPunct="1">
              <a:buFont typeface="Arial" charset="0"/>
              <a:buNone/>
            </a:pPr>
            <a:endParaRPr lang="en-US" smtClean="0"/>
          </a:p>
          <a:p>
            <a:pPr eaLnBrk="1" hangingPunct="1">
              <a:buFont typeface="Arial" charset="0"/>
              <a:buNone/>
            </a:pPr>
            <a:r>
              <a:rPr lang="en-US" smtClean="0"/>
              <a:t>4- Mainstreaming and transferability to other issues and fields</a:t>
            </a:r>
          </a:p>
          <a:p>
            <a:pPr eaLnBrk="1" hangingPunct="1">
              <a:buFont typeface="Arial" charset="0"/>
              <a:buNone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Titr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pPr eaLnBrk="1" hangingPunct="1"/>
            <a:r>
              <a:rPr lang="en-US" sz="3200" b="1" dirty="0" smtClean="0"/>
              <a:t>Chosen facts about France and mental health</a:t>
            </a:r>
          </a:p>
        </p:txBody>
      </p:sp>
      <p:sp>
        <p:nvSpPr>
          <p:cNvPr id="16386" name="Espace réservé du contenu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5241925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400" dirty="0" smtClean="0"/>
              <a:t>Global burden attributed to mental health is very high and increasing</a:t>
            </a:r>
          </a:p>
          <a:p>
            <a:pPr eaLnBrk="1" hangingPunct="1">
              <a:lnSpc>
                <a:spcPct val="90000"/>
              </a:lnSpc>
            </a:pPr>
            <a:endParaRPr lang="en-US" sz="2400" dirty="0" smtClean="0"/>
          </a:p>
          <a:p>
            <a:pPr eaLnBrk="1" hangingPunct="1">
              <a:lnSpc>
                <a:spcPct val="90000"/>
              </a:lnSpc>
            </a:pPr>
            <a:r>
              <a:rPr lang="en-US" sz="2400" dirty="0" smtClean="0"/>
              <a:t>Second Highest budget/inhabitant in mental health in Europe (10 billion Euros in </a:t>
            </a:r>
            <a:r>
              <a:rPr lang="en-US" sz="2400" dirty="0" err="1" smtClean="0"/>
              <a:t>hospitalisation</a:t>
            </a:r>
            <a:r>
              <a:rPr lang="en-US" sz="2400" dirty="0" smtClean="0"/>
              <a:t>)</a:t>
            </a:r>
          </a:p>
          <a:p>
            <a:pPr eaLnBrk="1" hangingPunct="1">
              <a:lnSpc>
                <a:spcPct val="90000"/>
              </a:lnSpc>
            </a:pPr>
            <a:endParaRPr lang="en-US" sz="2400" dirty="0" smtClean="0"/>
          </a:p>
          <a:p>
            <a:pPr eaLnBrk="1" hangingPunct="1">
              <a:lnSpc>
                <a:spcPct val="90000"/>
              </a:lnSpc>
            </a:pPr>
            <a:r>
              <a:rPr lang="en-US" sz="2400" dirty="0" smtClean="0"/>
              <a:t>Nearly 45,000 people with a psycho-social disability living in the street, and 25,000 in jail in 2015</a:t>
            </a:r>
          </a:p>
          <a:p>
            <a:pPr eaLnBrk="1" hangingPunct="1">
              <a:lnSpc>
                <a:spcPct val="90000"/>
              </a:lnSpc>
            </a:pPr>
            <a:endParaRPr lang="en-US" sz="2400" dirty="0" smtClean="0"/>
          </a:p>
          <a:p>
            <a:pPr eaLnBrk="1" hangingPunct="1">
              <a:lnSpc>
                <a:spcPct val="90000"/>
              </a:lnSpc>
            </a:pPr>
            <a:r>
              <a:rPr lang="en-US" sz="2400" dirty="0" smtClean="0"/>
              <a:t>Psychiatric coercion is rising dramatically: </a:t>
            </a:r>
          </a:p>
          <a:p>
            <a:pPr eaLnBrk="1" hangingPunct="1">
              <a:lnSpc>
                <a:spcPct val="90000"/>
              </a:lnSpc>
              <a:buNone/>
            </a:pPr>
            <a:r>
              <a:rPr lang="fr-FR" sz="2400" dirty="0" smtClean="0"/>
              <a:t>    90 000 people </a:t>
            </a:r>
            <a:r>
              <a:rPr lang="fr-FR" sz="2400" dirty="0" err="1" smtClean="0"/>
              <a:t>concerned</a:t>
            </a:r>
            <a:r>
              <a:rPr lang="fr-FR" sz="2400" dirty="0" smtClean="0"/>
              <a:t> in 2015, + 15% </a:t>
            </a:r>
            <a:r>
              <a:rPr lang="fr-FR" sz="2400" dirty="0" err="1" smtClean="0"/>
              <a:t>since</a:t>
            </a:r>
            <a:r>
              <a:rPr lang="fr-FR" sz="2400" dirty="0" smtClean="0"/>
              <a:t> the 2011 </a:t>
            </a:r>
            <a:r>
              <a:rPr lang="fr-FR" sz="2400" dirty="0" err="1" smtClean="0"/>
              <a:t>legal</a:t>
            </a:r>
            <a:r>
              <a:rPr lang="fr-FR" sz="2400" dirty="0" smtClean="0"/>
              <a:t> </a:t>
            </a:r>
            <a:r>
              <a:rPr lang="fr-FR" sz="2400" dirty="0" err="1" smtClean="0"/>
              <a:t>reform</a:t>
            </a:r>
            <a:endParaRPr lang="en-US" sz="2400" dirty="0" smtClean="0"/>
          </a:p>
          <a:p>
            <a:pPr eaLnBrk="1" hangingPunct="1">
              <a:lnSpc>
                <a:spcPct val="90000"/>
              </a:lnSpc>
            </a:pPr>
            <a:endParaRPr lang="en-US" sz="1200" dirty="0" smtClean="0"/>
          </a:p>
          <a:p>
            <a:pPr eaLnBrk="1" hangingPunct="1">
              <a:lnSpc>
                <a:spcPct val="90000"/>
              </a:lnSpc>
            </a:pPr>
            <a:r>
              <a:rPr lang="en-US" sz="2400" dirty="0" smtClean="0"/>
              <a:t>Human rights violated repeatedly in the mental health system</a:t>
            </a:r>
          </a:p>
          <a:p>
            <a:pPr eaLnBrk="1" hangingPunct="1">
              <a:lnSpc>
                <a:spcPct val="90000"/>
              </a:lnSpc>
            </a:pPr>
            <a:endParaRPr lang="en-US" sz="2400" dirty="0" smtClean="0"/>
          </a:p>
          <a:p>
            <a:pPr eaLnBrk="1" hangingPunct="1">
              <a:lnSpc>
                <a:spcPct val="90000"/>
              </a:lnSpc>
            </a:pPr>
            <a:endParaRPr lang="en-US" dirty="0" smtClean="0"/>
          </a:p>
          <a:p>
            <a:pPr eaLnBrk="1" hangingPunct="1">
              <a:lnSpc>
                <a:spcPct val="90000"/>
              </a:lnSpc>
            </a:pPr>
            <a:endParaRPr lang="en-US" dirty="0" smtClean="0"/>
          </a:p>
          <a:p>
            <a:pPr eaLnBrk="1" hangingPunct="1">
              <a:lnSpc>
                <a:spcPct val="90000"/>
              </a:lnSpc>
            </a:pPr>
            <a:endParaRPr lang="en-US" dirty="0" smtClean="0"/>
          </a:p>
          <a:p>
            <a:pPr eaLnBrk="1" hangingPunct="1">
              <a:lnSpc>
                <a:spcPct val="90000"/>
              </a:lnSpc>
            </a:pPr>
            <a:endParaRPr lang="en-US" dirty="0" smtClean="0"/>
          </a:p>
          <a:p>
            <a:pPr eaLnBrk="1" hangingPunct="1">
              <a:lnSpc>
                <a:spcPct val="90000"/>
              </a:lnSpc>
            </a:pPr>
            <a:endParaRPr lang="en-US" dirty="0" smtClean="0"/>
          </a:p>
          <a:p>
            <a:pPr eaLnBrk="1" hangingPunct="1">
              <a:lnSpc>
                <a:spcPct val="90000"/>
              </a:lnSpc>
            </a:pPr>
            <a:endParaRPr lang="en-US" dirty="0" smtClean="0"/>
          </a:p>
          <a:p>
            <a:pPr eaLnBrk="1" hangingPunct="1">
              <a:lnSpc>
                <a:spcPct val="90000"/>
              </a:lnSpc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b="1" smtClean="0"/>
              <a:t>How Housing First work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eaLnBrk="1" hangingPunct="1">
              <a:lnSpc>
                <a:spcPct val="90000"/>
              </a:lnSpc>
              <a:defRPr/>
            </a:pPr>
            <a:r>
              <a:rPr lang="en-US" smtClean="0"/>
              <a:t>It is the person who chooses where and how she wants to live in her home.</a:t>
            </a:r>
          </a:p>
          <a:p>
            <a:pPr eaLnBrk="1" hangingPunct="1">
              <a:lnSpc>
                <a:spcPct val="90000"/>
              </a:lnSpc>
              <a:defRPr/>
            </a:pPr>
            <a:endParaRPr lang="en-US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en-US" smtClean="0"/>
              <a:t>There is no requirement to accept care in exchange and/or stop consumption of psycho-active substances.</a:t>
            </a:r>
          </a:p>
          <a:p>
            <a:pPr eaLnBrk="1" hangingPunct="1">
              <a:lnSpc>
                <a:spcPct val="90000"/>
              </a:lnSpc>
              <a:buFont typeface="Arial" charset="0"/>
              <a:buNone/>
              <a:defRPr/>
            </a:pPr>
            <a:endParaRPr lang="en-US" smtClean="0"/>
          </a:p>
          <a:p>
            <a:pPr eaLnBrk="1" hangingPunct="1">
              <a:lnSpc>
                <a:spcPct val="90000"/>
              </a:lnSpc>
              <a:defRPr/>
            </a:pPr>
            <a:r>
              <a:rPr lang="en-US" smtClean="0"/>
              <a:t>the person is supported by a team coordinated by a social worker and with peer workers.</a:t>
            </a:r>
          </a:p>
          <a:p>
            <a:pPr eaLnBrk="1" hangingPunct="1">
              <a:lnSpc>
                <a:spcPct val="90000"/>
              </a:lnSpc>
              <a:defRPr/>
            </a:pPr>
            <a:endParaRPr lang="en-US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sz="4000" dirty="0" smtClean="0"/>
              <a:t> </a:t>
            </a:r>
            <a:r>
              <a:rPr lang="en-US" sz="4000" b="1" dirty="0" smtClean="0"/>
              <a:t>Main</a:t>
            </a:r>
            <a:r>
              <a:rPr lang="en-US" sz="4000" dirty="0" smtClean="0"/>
              <a:t> </a:t>
            </a:r>
            <a:r>
              <a:rPr lang="en-US" sz="4000" b="1" dirty="0" smtClean="0"/>
              <a:t>Scientific data</a:t>
            </a:r>
            <a:r>
              <a:rPr lang="en-US" sz="4000" dirty="0" smtClean="0"/>
              <a:t/>
            </a:r>
            <a:br>
              <a:rPr lang="en-US" sz="4000" dirty="0" smtClean="0"/>
            </a:br>
            <a:endParaRPr lang="en-US" sz="4000" dirty="0" smtClean="0"/>
          </a:p>
        </p:txBody>
      </p:sp>
      <p:sp>
        <p:nvSpPr>
          <p:cNvPr id="19458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Multi-site Randomized control trial shows that after two years: 27% of normal costs that would have been incurred are avoided. </a:t>
            </a:r>
          </a:p>
          <a:p>
            <a:pPr eaLnBrk="1" hangingPunct="1"/>
            <a:r>
              <a:rPr lang="en-US" smtClean="0"/>
              <a:t>70% of these avoided costs are related to a decrease in hospitalizations</a:t>
            </a:r>
          </a:p>
          <a:p>
            <a:pPr eaLnBrk="1" hangingPunct="1"/>
            <a:r>
              <a:rPr lang="en-US" smtClean="0"/>
              <a:t>Other needs, such as “supported employment” and other inclusion strategies have been identified</a:t>
            </a:r>
          </a:p>
          <a:p>
            <a:pPr eaLnBrk="1" hangingPunct="1">
              <a:buFont typeface="Arial" charset="0"/>
              <a:buNone/>
            </a:pPr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sz="4000" b="1" smtClean="0"/>
              <a:t>Mainstreaming and transferability to other issues and fields</a:t>
            </a:r>
          </a:p>
        </p:txBody>
      </p:sp>
      <p:sp>
        <p:nvSpPr>
          <p:cNvPr id="20482" name="Espace réservé du contenu 2"/>
          <p:cNvSpPr>
            <a:spLocks noGrp="1"/>
          </p:cNvSpPr>
          <p:nvPr>
            <p:ph idx="1"/>
          </p:nvPr>
        </p:nvSpPr>
        <p:spPr>
          <a:xfrm>
            <a:off x="457200" y="1417638"/>
            <a:ext cx="8229600" cy="4708525"/>
          </a:xfrm>
        </p:spPr>
        <p:txBody>
          <a:bodyPr/>
          <a:lstStyle/>
          <a:p>
            <a:pPr eaLnBrk="1" hangingPunct="1"/>
            <a:r>
              <a:rPr lang="en-US" dirty="0" smtClean="0"/>
              <a:t>Shift of homeless policy step-by-step to Housing First</a:t>
            </a:r>
          </a:p>
          <a:p>
            <a:pPr eaLnBrk="1" hangingPunct="1"/>
            <a:r>
              <a:rPr lang="en-US" dirty="0" smtClean="0"/>
              <a:t>lever of action to change mental health policy</a:t>
            </a:r>
          </a:p>
          <a:p>
            <a:pPr eaLnBrk="1" hangingPunct="1"/>
            <a:r>
              <a:rPr lang="en-US" dirty="0" smtClean="0"/>
              <a:t>Using scientific evidence to change policy</a:t>
            </a:r>
          </a:p>
          <a:p>
            <a:pPr eaLnBrk="1" hangingPunct="1"/>
            <a:r>
              <a:rPr lang="en-US" dirty="0" smtClean="0"/>
              <a:t>Jail avoidance program</a:t>
            </a:r>
          </a:p>
          <a:p>
            <a:pPr eaLnBrk="1" hangingPunct="1"/>
            <a:r>
              <a:rPr lang="en-US" dirty="0" smtClean="0"/>
              <a:t>Emergency/crisis program </a:t>
            </a:r>
            <a:r>
              <a:rPr lang="en-US" sz="2000" dirty="0" smtClean="0"/>
              <a:t>(with peer for crisis and Open Dialogue)</a:t>
            </a:r>
          </a:p>
          <a:p>
            <a:pPr eaLnBrk="1" hangingPunct="1"/>
            <a:r>
              <a:rPr lang="en-US" dirty="0" smtClean="0"/>
              <a:t>New policy in disability in France: inclusive Housing </a:t>
            </a:r>
          </a:p>
          <a:p>
            <a:pPr eaLnBrk="1" hangingPunct="1"/>
            <a:endParaRPr lang="en-US" sz="2000" dirty="0" smtClean="0"/>
          </a:p>
          <a:p>
            <a:pPr eaLnBrk="1" hangingPunct="1"/>
            <a:endParaRPr lang="en-US" dirty="0" smtClean="0"/>
          </a:p>
          <a:p>
            <a:pPr eaLnBrk="1" hangingPunct="1"/>
            <a:endParaRPr lang="en-US" dirty="0" smtClean="0"/>
          </a:p>
          <a:p>
            <a:pPr eaLnBrk="1" hangingPunct="1"/>
            <a:endParaRPr lang="en-US" dirty="0" smtClean="0"/>
          </a:p>
          <a:p>
            <a:pPr eaLnBrk="1" hangingPunct="1"/>
            <a:endParaRPr lang="en-US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822B9E06671B54FA89F14538B9B0FEA" ma:contentTypeVersion="1" ma:contentTypeDescription="Create a new document." ma:contentTypeScope="" ma:versionID="362711686602768b23db736653e4ac1a">
  <xsd:schema xmlns:xsd="http://www.w3.org/2001/XMLSchema" xmlns:xs="http://www.w3.org/2001/XMLSchema" xmlns:p="http://schemas.microsoft.com/office/2006/metadata/properties" xmlns:ns1="http://schemas.microsoft.com/sharepoint/v3" targetNamespace="http://schemas.microsoft.com/office/2006/metadata/properties" ma:root="true" ma:fieldsID="48c5b5cd9b8d25ff6dd15848836f4270" ns1:_="">
    <xsd:import namespace="http://schemas.microsoft.com/sharepoint/v3"/>
    <xsd:element name="properties">
      <xsd:complexType>
        <xsd:sequence>
          <xsd:element name="documentManagement">
            <xsd:complexType>
              <xsd:all>
                <xsd:element ref="ns1:PublishingStartDate" minOccurs="0"/>
                <xsd:element ref="ns1:PublishingExpirationDat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PublishingStartDate" ma:index="8" nillable="true" ma:displayName="Scheduling Start Date" ma:description="Scheduling Start Date is a site column created by the Publishing feature. It is used to specify the date and time on which this page will first appear to site visitors." ma:hidden="true" ma:internalName="PublishingStartDate">
      <xsd:simpleType>
        <xsd:restriction base="dms:Unknown"/>
      </xsd:simpleType>
    </xsd:element>
    <xsd:element name="PublishingExpirationDate" ma:index="9" nillable="true" ma:displayName="Scheduling End Date" ma:description="Scheduling End Date is a site column created by the Publishing feature. It is used to specify the date and time on which this page will no longer appear to site visitors." ma:hidden="true" ma:internalName="PublishingExpirationDate">
      <xsd:simpleType>
        <xsd:restriction base="dms:Unknow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ublishingExpirationDate xmlns="http://schemas.microsoft.com/sharepoint/v3" xsi:nil="true"/>
    <PublishingStartDate xmlns="http://schemas.microsoft.com/sharepoint/v3" xsi:nil="true"/>
  </documentManagement>
</p:properties>
</file>

<file path=customXml/itemProps1.xml><?xml version="1.0" encoding="utf-8"?>
<ds:datastoreItem xmlns:ds="http://schemas.openxmlformats.org/officeDocument/2006/customXml" ds:itemID="{5E82FC72-B6C9-4D11-9EFD-867C4C14AAE8}"/>
</file>

<file path=customXml/itemProps2.xml><?xml version="1.0" encoding="utf-8"?>
<ds:datastoreItem xmlns:ds="http://schemas.openxmlformats.org/officeDocument/2006/customXml" ds:itemID="{2EABA275-2359-4490-B057-89C177469C85}"/>
</file>

<file path=customXml/itemProps3.xml><?xml version="1.0" encoding="utf-8"?>
<ds:datastoreItem xmlns:ds="http://schemas.openxmlformats.org/officeDocument/2006/customXml" ds:itemID="{E2B5333B-E364-4A77-8886-72D95A711C17}"/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413</Words>
  <Application>Microsoft Office PowerPoint</Application>
  <PresentationFormat>On-screen Show (4:3)</PresentationFormat>
  <Paragraphs>64</Paragraphs>
  <Slides>6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9" baseType="lpstr">
      <vt:lpstr>Arial</vt:lpstr>
      <vt:lpstr>Calibri</vt:lpstr>
      <vt:lpstr>Thème Office</vt:lpstr>
      <vt:lpstr>  What can “Housing First”  contribute to Mental health French Policy? </vt:lpstr>
      <vt:lpstr>Presentation outline</vt:lpstr>
      <vt:lpstr>Chosen facts about France and mental health</vt:lpstr>
      <vt:lpstr>How Housing First work</vt:lpstr>
      <vt:lpstr> Main Scientific data </vt:lpstr>
      <vt:lpstr>Mainstreaming and transferability to other issues and fields</vt:lpstr>
    </vt:vector>
  </TitlesOfParts>
  <Company>AP-HM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vincent girard</dc:creator>
  <cp:lastModifiedBy>FRANCO PARRA Marta</cp:lastModifiedBy>
  <cp:revision>11</cp:revision>
  <dcterms:created xsi:type="dcterms:W3CDTF">2018-05-14T07:26:24Z</dcterms:created>
  <dcterms:modified xsi:type="dcterms:W3CDTF">2018-05-14T13:07:10Z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0x0101008822B9E06671B54FA89F14538B9B0FEA</vt:lpwstr>
  </property>
</Properties>
</file>

<file path=docProps/thumbnail.jpeg>
</file>