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customXml/itemProps1.xml" ContentType="application/vnd.openxmlformats-officedocument.customXmlProperties+xml"/>
  <Default Extension="jpeg" ContentType="image/jpeg"/>
  <Default Extension="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gif" ContentType="image/gif"/>
  <Override PartName="/ppt/slideLayouts/slideLayout10.xml" ContentType="application/vnd.openxmlformats-officedocument.presentationml.slideLayout+xml"/>
  <Default Extension="jpg" ContentType="image/jpe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png" ContentType="image/png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customXml/itemProps2.xml" ContentType="application/vnd.openxmlformats-officedocument.customXmlPropertie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55" r:id="rId1"/>
  </p:sldMasterIdLst>
  <p:sldIdLst>
    <p:sldId id="256" r:id="rId2"/>
    <p:sldId id="260" r:id="rId3"/>
    <p:sldId id="262" r:id="rId4"/>
    <p:sldId id="257" r:id="rId5"/>
    <p:sldId id="263" r:id="rId6"/>
    <p:sldId id="258" r:id="rId7"/>
    <p:sldId id="265" r:id="rId8"/>
    <p:sldId id="264" r:id="rId9"/>
    <p:sldId id="259" r:id="rId10"/>
    <p:sldId id="261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2" d="100"/>
          <a:sy n="52" d="100"/>
        </p:scale>
        <p:origin x="667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roup 1556"/>
          <p:cNvGrpSpPr/>
          <p:nvPr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1558" name="Straight Connector 1557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9" name="Straight Connector 1558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0" name="Straight Connector 1559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1" name="Straight Connector 1560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2" name="Straight Connector 1561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3" name="Straight Connector 1562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4" name="Straight Connector 1563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5" name="Straight Connector 1564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6" name="Straight Connector 1565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7" name="Straight Connector 1566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8" name="Rectangle 379"/>
          <p:cNvSpPr/>
          <p:nvPr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9" name="Rectangle 56"/>
          <p:cNvSpPr/>
          <p:nvPr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0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1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2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3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4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5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6" name="Rectangle 93"/>
          <p:cNvSpPr/>
          <p:nvPr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7" name="Rectangle 94"/>
          <p:cNvSpPr/>
          <p:nvPr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8" name="Rectangle 95"/>
          <p:cNvSpPr/>
          <p:nvPr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9" name="Rectangle 96"/>
          <p:cNvSpPr/>
          <p:nvPr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0" name="Rectangle 97"/>
          <p:cNvSpPr/>
          <p:nvPr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1" name="Rectangle 98"/>
          <p:cNvSpPr/>
          <p:nvPr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2" name="Rectangle 99"/>
          <p:cNvSpPr/>
          <p:nvPr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3" name="Rectangle 100"/>
          <p:cNvSpPr/>
          <p:nvPr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4" name="Rectangle 101"/>
          <p:cNvSpPr/>
          <p:nvPr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5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6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7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8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9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0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1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2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3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4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5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6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7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8" name="Rectangle 376"/>
          <p:cNvSpPr/>
          <p:nvPr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9" name="Rectangle 377"/>
          <p:cNvSpPr/>
          <p:nvPr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0" name="Rectangle 378"/>
          <p:cNvSpPr/>
          <p:nvPr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1" name="Rectangle 138"/>
          <p:cNvSpPr/>
          <p:nvPr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2" name="Rectangle 139"/>
          <p:cNvSpPr/>
          <p:nvPr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3" name="Rectangle 140"/>
          <p:cNvSpPr/>
          <p:nvPr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4" name="Rectangle 141"/>
          <p:cNvSpPr/>
          <p:nvPr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5" name="Rectangle 142"/>
          <p:cNvSpPr/>
          <p:nvPr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6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7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8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9" name="Oval 1608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0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1" name="Oval 1610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2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3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4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5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6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7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8" name="Oval 1617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9" name="Oval 1618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0" name="Oval 1619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1" name="Oval 1620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2" name="Oval 1621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3" name="Oval 1622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4" name="Oval 1623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5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6" name="Oval 1625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7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8" name="Oval 1627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9" name="Teardrop 3"/>
          <p:cNvSpPr/>
          <p:nvPr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0" name="Oval 1629"/>
          <p:cNvSpPr/>
          <p:nvPr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1" name="Teardrop 3"/>
          <p:cNvSpPr/>
          <p:nvPr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2" name="Oval 1631"/>
          <p:cNvSpPr/>
          <p:nvPr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3" name="Teardrop 3"/>
          <p:cNvSpPr/>
          <p:nvPr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4" name="Teardrop 3"/>
          <p:cNvSpPr/>
          <p:nvPr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5" name="Oval 1634"/>
          <p:cNvSpPr/>
          <p:nvPr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6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7" name="Oval 1636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8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9" name="Oval 1638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0" name="Oval 1639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1" name="Oval 1640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2" name="Oval 1641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3" name="Oval 1642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4" name="Oval 1643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5" name="Oval 1644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6" name="Oval 1645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7" name="Oval 1646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8" name="Oval 1647"/>
          <p:cNvSpPr/>
          <p:nvPr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9" name="Oval 1648"/>
          <p:cNvSpPr/>
          <p:nvPr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0" name="Oval 1649"/>
          <p:cNvSpPr/>
          <p:nvPr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1" name="Oval 1650"/>
          <p:cNvSpPr/>
          <p:nvPr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2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3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4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5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6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7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8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9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0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1" name="Teardrop 3"/>
          <p:cNvSpPr/>
          <p:nvPr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2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3" name="Teardrop 3"/>
          <p:cNvSpPr/>
          <p:nvPr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4" name="Teardrop 3"/>
          <p:cNvSpPr/>
          <p:nvPr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5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6" name="Teardrop 3"/>
          <p:cNvSpPr/>
          <p:nvPr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7" name="Oval 1666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8" name="Oval 1667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9" name="Oval 1668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0" name="Oval 1669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1" name="Oval 1670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2" name="Oval 1671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3" name="Oval 1672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4" name="Oval 1673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5" name="Oval 1674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6" name="Oval 1675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7" name="Oval 1676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8" name="Oval 1677"/>
          <p:cNvSpPr/>
          <p:nvPr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9" name="Oval 1678"/>
          <p:cNvSpPr/>
          <p:nvPr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0" name="Oval 860"/>
          <p:cNvSpPr/>
          <p:nvPr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1" name="Oval 1680"/>
          <p:cNvSpPr/>
          <p:nvPr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2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3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4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5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6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7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8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9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0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1" name="Teardrop 3"/>
          <p:cNvSpPr/>
          <p:nvPr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2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3" name="Teardrop 3"/>
          <p:cNvSpPr/>
          <p:nvPr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4" name="Teardrop 3"/>
          <p:cNvSpPr/>
          <p:nvPr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5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6" name="Teardrop 3"/>
          <p:cNvSpPr/>
          <p:nvPr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7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8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9" name="Oval 883"/>
          <p:cNvSpPr/>
          <p:nvPr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0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1" name="Oval 1700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02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3" name="Oval 1702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04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5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6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7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8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9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0" name="Oval 1709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1" name="Oval 1710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2" name="Oval 1711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3" name="Oval 1712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4" name="Oval 1713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5" name="Oval 1714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6" name="Oval 1715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7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8" name="Oval 1717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9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0" name="Oval 1719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1" name="Teardrop 3"/>
          <p:cNvSpPr/>
          <p:nvPr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2" name="Oval 1721"/>
          <p:cNvSpPr/>
          <p:nvPr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3" name="Teardrop 3"/>
          <p:cNvSpPr/>
          <p:nvPr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4" name="Oval 1723"/>
          <p:cNvSpPr/>
          <p:nvPr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5" name="Teardrop 3"/>
          <p:cNvSpPr/>
          <p:nvPr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6" name="Teardrop 3"/>
          <p:cNvSpPr/>
          <p:nvPr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7" name="Oval 1726"/>
          <p:cNvSpPr/>
          <p:nvPr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8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9" name="Oval 1728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0" name="Oval 1729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1" name="Oval 1730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2" name="Oval 1731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3" name="Oval 1732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4" name="Oval 1733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5" name="Oval 1734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6" name="Oval 1735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7" name="Oval 1736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8" name="Oval 1737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9" name="Oval 1738"/>
          <p:cNvSpPr/>
          <p:nvPr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0" name="Oval 1739"/>
          <p:cNvSpPr/>
          <p:nvPr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1" name="Oval 1740"/>
          <p:cNvSpPr/>
          <p:nvPr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2" name="Oval 1741"/>
          <p:cNvSpPr/>
          <p:nvPr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3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4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5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6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7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8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9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0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1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2" name="Teardrop 3"/>
          <p:cNvSpPr/>
          <p:nvPr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3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4" name="Teardrop 3"/>
          <p:cNvSpPr/>
          <p:nvPr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5" name="Teardrop 3"/>
          <p:cNvSpPr/>
          <p:nvPr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6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7" name="Teardrop 3"/>
          <p:cNvSpPr/>
          <p:nvPr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8" name="Oval 1757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9" name="Oval 1758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0" name="Oval 1759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1" name="Oval 1760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2" name="Oval 1761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3" name="Oval 1762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4" name="Oval 1763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5" name="Oval 1764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6" name="Oval 1765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7" name="Oval 1766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8" name="Oval 1767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9" name="Oval 1768"/>
          <p:cNvSpPr/>
          <p:nvPr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0" name="Oval 1769"/>
          <p:cNvSpPr/>
          <p:nvPr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1" name="Oval 1770"/>
          <p:cNvSpPr/>
          <p:nvPr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2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3" name="Oval 1772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74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5" name="Oval 1774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76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7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8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9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0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1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2" name="Oval 1781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3" name="Oval 1782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4" name="Oval 1783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5" name="Oval 1784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6" name="Oval 1785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7" name="Oval 1786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8" name="Oval 1787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9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0" name="Oval 1789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1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2" name="Oval 1791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3" name="Teardrop 3"/>
          <p:cNvSpPr/>
          <p:nvPr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4" name="Oval 1793"/>
          <p:cNvSpPr/>
          <p:nvPr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5" name="Teardrop 3"/>
          <p:cNvSpPr/>
          <p:nvPr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6" name="Oval 1795"/>
          <p:cNvSpPr/>
          <p:nvPr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7" name="Teardrop 3"/>
          <p:cNvSpPr/>
          <p:nvPr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8" name="Teardrop 3"/>
          <p:cNvSpPr/>
          <p:nvPr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9" name="Oval 1798"/>
          <p:cNvSpPr/>
          <p:nvPr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00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1" name="Oval 1800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2" name="Oval 1801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3" name="Oval 1802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4" name="Oval 1803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5" name="Oval 1804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6" name="Oval 1805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7" name="Oval 1806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8" name="Oval 1807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9" name="Oval 1808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0" name="Oval 1809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1" name="Oval 1810"/>
          <p:cNvSpPr/>
          <p:nvPr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2" name="Oval 1811"/>
          <p:cNvSpPr/>
          <p:nvPr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3" name="Oval 1812"/>
          <p:cNvSpPr/>
          <p:nvPr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4" name="Oval 1813"/>
          <p:cNvSpPr/>
          <p:nvPr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5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6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7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8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9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0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1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2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3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4" name="Teardrop 3"/>
          <p:cNvSpPr/>
          <p:nvPr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5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6" name="Teardrop 3"/>
          <p:cNvSpPr/>
          <p:nvPr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7" name="Teardrop 3"/>
          <p:cNvSpPr/>
          <p:nvPr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8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9" name="Teardrop 3"/>
          <p:cNvSpPr/>
          <p:nvPr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0" name="Oval 1829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1" name="Oval 1830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2" name="Oval 1831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3" name="Oval 1832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4" name="Oval 1833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5" name="Oval 1834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6" name="Oval 1835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7" name="Oval 1836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8" name="Oval 1837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9" name="Oval 1838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0" name="Oval 1839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1" name="Oval 1840"/>
          <p:cNvSpPr/>
          <p:nvPr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2" name="Oval 1841"/>
          <p:cNvSpPr/>
          <p:nvPr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3" name="Oval 1842"/>
          <p:cNvSpPr/>
          <p:nvPr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4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5" name="Oval 1844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46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7" name="Oval 1846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48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9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0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1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2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3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4" name="Oval 1853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5" name="Oval 1854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6" name="Oval 1855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7" name="Oval 1856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8" name="Oval 1857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9" name="Oval 1858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0" name="Oval 1859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1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2" name="Oval 1861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3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4" name="Oval 1863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5" name="Teardrop 3"/>
          <p:cNvSpPr/>
          <p:nvPr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6" name="Oval 1865"/>
          <p:cNvSpPr/>
          <p:nvPr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7" name="Teardrop 3"/>
          <p:cNvSpPr/>
          <p:nvPr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8" name="Oval 1867"/>
          <p:cNvSpPr/>
          <p:nvPr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9" name="Teardrop 3"/>
          <p:cNvSpPr/>
          <p:nvPr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0" name="Teardrop 3"/>
          <p:cNvSpPr/>
          <p:nvPr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1" name="Oval 1870"/>
          <p:cNvSpPr/>
          <p:nvPr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72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3" name="Oval 1872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4" name="Oval 1873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5" name="Oval 1874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6" name="Oval 1875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7" name="Oval 1876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8" name="Oval 1877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9" name="Oval 1878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0" name="Oval 1879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1" name="Oval 1880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2" name="Oval 1881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3" name="Oval 1882"/>
          <p:cNvSpPr/>
          <p:nvPr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4" name="Oval 1883"/>
          <p:cNvSpPr/>
          <p:nvPr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5" name="Oval 1884"/>
          <p:cNvSpPr/>
          <p:nvPr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6" name="Oval 1885"/>
          <p:cNvSpPr/>
          <p:nvPr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7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8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9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0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1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2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3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4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5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6" name="Teardrop 3"/>
          <p:cNvSpPr/>
          <p:nvPr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7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8" name="Teardrop 3"/>
          <p:cNvSpPr/>
          <p:nvPr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9" name="Teardrop 3"/>
          <p:cNvSpPr/>
          <p:nvPr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0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1" name="Teardrop 3"/>
          <p:cNvSpPr/>
          <p:nvPr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2" name="Oval 1901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3" name="Oval 1902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4" name="Oval 1903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5" name="Oval 1904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6" name="Oval 1905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7" name="Oval 1906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8" name="Oval 1907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9" name="Oval 1908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0" name="Oval 1909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1" name="Oval 1910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2" name="Oval 1911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3" name="Oval 1912"/>
          <p:cNvSpPr/>
          <p:nvPr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4" name="Oval 1913"/>
          <p:cNvSpPr/>
          <p:nvPr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5" name="Oval 1914"/>
          <p:cNvSpPr/>
          <p:nvPr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6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7" name="Oval 1916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18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9" name="Oval 1918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0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1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2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3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4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5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6" name="Oval 1925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7" name="Oval 1926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8" name="Oval 1927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9" name="Oval 1928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0" name="Oval 1929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1" name="Oval 1930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2" name="Oval 1931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3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4" name="Oval 1933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5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6" name="Oval 1935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7" name="Teardrop 3"/>
          <p:cNvSpPr/>
          <p:nvPr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8" name="Oval 1937"/>
          <p:cNvSpPr/>
          <p:nvPr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9" name="Teardrop 3"/>
          <p:cNvSpPr/>
          <p:nvPr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0" name="Oval 1939"/>
          <p:cNvSpPr/>
          <p:nvPr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41" name="Teardrop 3"/>
          <p:cNvSpPr/>
          <p:nvPr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2" name="Teardrop 3"/>
          <p:cNvSpPr/>
          <p:nvPr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3" name="Oval 1942"/>
          <p:cNvSpPr/>
          <p:nvPr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44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5" name="Oval 1944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6" name="Oval 1945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7" name="Oval 1946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8" name="Oval 1947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9" name="Oval 1948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0" name="Oval 1949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1" name="Oval 1950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2" name="Oval 1951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3" name="Oval 1952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4" name="Oval 1953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5" name="Oval 1954"/>
          <p:cNvSpPr/>
          <p:nvPr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6" name="Oval 1955"/>
          <p:cNvSpPr/>
          <p:nvPr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7" name="Oval 1956"/>
          <p:cNvSpPr/>
          <p:nvPr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8" name="Oval 1957"/>
          <p:cNvSpPr/>
          <p:nvPr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9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0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1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2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3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4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5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6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7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8" name="Teardrop 3"/>
          <p:cNvSpPr/>
          <p:nvPr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9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0" name="Teardrop 3"/>
          <p:cNvSpPr/>
          <p:nvPr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1" name="Teardrop 3"/>
          <p:cNvSpPr/>
          <p:nvPr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2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3" name="Teardrop 3"/>
          <p:cNvSpPr/>
          <p:nvPr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4" name="Oval 1973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5" name="Oval 1974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6" name="Oval 1975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7" name="Oval 1976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8" name="Oval 1977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9" name="Oval 1978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0" name="Oval 1979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1" name="Oval 1980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2" name="Oval 1981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3" name="Oval 1982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4" name="Oval 1983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5" name="Oval 1984"/>
          <p:cNvSpPr/>
          <p:nvPr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6" name="Oval 1985"/>
          <p:cNvSpPr/>
          <p:nvPr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7" name="Oval 1986"/>
          <p:cNvSpPr/>
          <p:nvPr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8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9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0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1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2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3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4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5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6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7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8" name="Teardrop 3"/>
          <p:cNvSpPr/>
          <p:nvPr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9" name="Teardrop 3"/>
          <p:cNvSpPr/>
          <p:nvPr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0" name="Teardrop 3"/>
          <p:cNvSpPr/>
          <p:nvPr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1" name="Teardrop 3"/>
          <p:cNvSpPr/>
          <p:nvPr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2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3" name="Oval 1651"/>
          <p:cNvSpPr/>
          <p:nvPr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301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078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2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032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roup 525"/>
          <p:cNvGrpSpPr/>
          <p:nvPr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527" name="Straight Connector 526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Connector 527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Connector 532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Connector 533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7" name="Rectangle 379"/>
          <p:cNvSpPr/>
          <p:nvPr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" name="Rectangle 56"/>
          <p:cNvSpPr/>
          <p:nvPr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" name="Rectangle 93"/>
          <p:cNvSpPr/>
          <p:nvPr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" name="Rectangle 94"/>
          <p:cNvSpPr/>
          <p:nvPr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" name="Rectangle 95"/>
          <p:cNvSpPr/>
          <p:nvPr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" name="Rectangle 96"/>
          <p:cNvSpPr/>
          <p:nvPr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" name="Rectangle 97"/>
          <p:cNvSpPr/>
          <p:nvPr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" name="Rectangle 98"/>
          <p:cNvSpPr/>
          <p:nvPr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" name="Rectangle 99"/>
          <p:cNvSpPr/>
          <p:nvPr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" name="Rectangle 100"/>
          <p:cNvSpPr/>
          <p:nvPr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" name="Rectangle 101"/>
          <p:cNvSpPr/>
          <p:nvPr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" name="Rectangle 376"/>
          <p:cNvSpPr/>
          <p:nvPr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" name="Rectangle 377"/>
          <p:cNvSpPr/>
          <p:nvPr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" name="Rectangle 378"/>
          <p:cNvSpPr/>
          <p:nvPr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" name="Rectangle 138"/>
          <p:cNvSpPr/>
          <p:nvPr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" name="Rectangle 139"/>
          <p:cNvSpPr/>
          <p:nvPr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" name="Rectangle 140"/>
          <p:cNvSpPr/>
          <p:nvPr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" name="Rectangle 141"/>
          <p:cNvSpPr/>
          <p:nvPr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" name="Rectangle 142"/>
          <p:cNvSpPr/>
          <p:nvPr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" name="Teardrop 3"/>
          <p:cNvSpPr/>
          <p:nvPr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" name="Teardrop 3"/>
          <p:cNvSpPr/>
          <p:nvPr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" name="Teardrop 3"/>
          <p:cNvSpPr/>
          <p:nvPr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" name="Teardrop 3"/>
          <p:cNvSpPr/>
          <p:nvPr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" name="Oval 591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" name="Oval 593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" name="Oval 594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" name="Oval 595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" name="Oval 596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" name="Oval 597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" name="Oval 598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" name="Oval 599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" name="Oval 600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" name="Oval 601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" name="Oval 602"/>
          <p:cNvSpPr/>
          <p:nvPr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" name="Oval 603"/>
          <p:cNvSpPr/>
          <p:nvPr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" name="Oval 604"/>
          <p:cNvSpPr/>
          <p:nvPr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" name="Oval 605"/>
          <p:cNvSpPr/>
          <p:nvPr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" name="Teardrop 3"/>
          <p:cNvSpPr/>
          <p:nvPr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" name="Teardrop 3"/>
          <p:cNvSpPr/>
          <p:nvPr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" name="Teardrop 3"/>
          <p:cNvSpPr/>
          <p:nvPr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" name="Teardrop 3"/>
          <p:cNvSpPr/>
          <p:nvPr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" name="Oval 621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" name="Oval 622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" name="Oval 623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" name="Oval 624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" name="Oval 625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" name="Oval 626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" name="Oval 627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" name="Oval 628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" name="Oval 629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" name="Oval 630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" name="Oval 631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" name="Oval 632"/>
          <p:cNvSpPr/>
          <p:nvPr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" name="Oval 633"/>
          <p:cNvSpPr/>
          <p:nvPr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" name="Oval 860"/>
          <p:cNvSpPr/>
          <p:nvPr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" name="Oval 635"/>
          <p:cNvSpPr/>
          <p:nvPr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" name="Teardrop 3"/>
          <p:cNvSpPr/>
          <p:nvPr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" name="Teardrop 3"/>
          <p:cNvSpPr/>
          <p:nvPr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" name="Teardrop 3"/>
          <p:cNvSpPr/>
          <p:nvPr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" name="Teardrop 3"/>
          <p:cNvSpPr/>
          <p:nvPr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" name="Oval 883"/>
          <p:cNvSpPr/>
          <p:nvPr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" name="Teardrop 3"/>
          <p:cNvSpPr/>
          <p:nvPr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" name="Teardrop 3"/>
          <p:cNvSpPr/>
          <p:nvPr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" name="Teardrop 3"/>
          <p:cNvSpPr/>
          <p:nvPr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" name="Teardrop 3"/>
          <p:cNvSpPr/>
          <p:nvPr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" name="Oval 669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" name="Oval 670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" name="Oval 671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" name="Oval 672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" name="Oval 673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" name="Oval 674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" name="Oval 675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" name="Oval 676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8" name="Oval 677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" name="Oval 678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" name="Oval 679"/>
          <p:cNvSpPr/>
          <p:nvPr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" name="Oval 680"/>
          <p:cNvSpPr/>
          <p:nvPr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" name="Oval 681"/>
          <p:cNvSpPr/>
          <p:nvPr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" name="Oval 682"/>
          <p:cNvSpPr/>
          <p:nvPr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" name="Teardrop 3"/>
          <p:cNvSpPr/>
          <p:nvPr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" name="Teardrop 3"/>
          <p:cNvSpPr/>
          <p:nvPr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" name="Teardrop 3"/>
          <p:cNvSpPr/>
          <p:nvPr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" name="Teardrop 3"/>
          <p:cNvSpPr/>
          <p:nvPr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" name="Oval 698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" name="Oval 699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" name="Oval 700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2" name="Oval 701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" name="Oval 702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4" name="Oval 703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5" name="Oval 704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6" name="Oval 705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7" name="Oval 706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8" name="Oval 707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9" name="Oval 708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0" name="Oval 709"/>
          <p:cNvSpPr/>
          <p:nvPr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1" name="Oval 710"/>
          <p:cNvSpPr/>
          <p:nvPr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2" name="Oval 711"/>
          <p:cNvSpPr/>
          <p:nvPr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3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4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5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6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8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9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0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1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2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3" name="Teardrop 3"/>
          <p:cNvSpPr/>
          <p:nvPr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4" name="Teardrop 3"/>
          <p:cNvSpPr/>
          <p:nvPr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5" name="Teardrop 3"/>
          <p:cNvSpPr/>
          <p:nvPr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6" name="Teardrop 3"/>
          <p:cNvSpPr/>
          <p:nvPr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7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8" name="Oval 727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9" name="Oval 728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" name="Oval 729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1" name="Oval 730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2" name="Oval 731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" name="Oval 732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4" name="Oval 733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5" name="Oval 734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6" name="Oval 735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" name="Oval 736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" name="Oval 737"/>
          <p:cNvSpPr/>
          <p:nvPr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" name="Oval 738"/>
          <p:cNvSpPr/>
          <p:nvPr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" name="Oval 739"/>
          <p:cNvSpPr/>
          <p:nvPr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" name="Oval 740"/>
          <p:cNvSpPr/>
          <p:nvPr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7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" name="Teardrop 3"/>
          <p:cNvSpPr/>
          <p:nvPr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" name="Teardrop 3"/>
          <p:cNvSpPr/>
          <p:nvPr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" name="Teardrop 3"/>
          <p:cNvSpPr/>
          <p:nvPr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" name="Teardrop 3"/>
          <p:cNvSpPr/>
          <p:nvPr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7" name="Oval 756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" name="Oval 757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9" name="Oval 758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0" name="Oval 759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1" name="Oval 760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2" name="Oval 761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3" name="Oval 762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4" name="Oval 763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5" name="Oval 764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6" name="Oval 765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7" name="Oval 766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8" name="Oval 767"/>
          <p:cNvSpPr/>
          <p:nvPr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9" name="Oval 768"/>
          <p:cNvSpPr/>
          <p:nvPr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0" name="Oval 769"/>
          <p:cNvSpPr/>
          <p:nvPr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1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2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4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5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6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7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8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9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0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1" name="Teardrop 3"/>
          <p:cNvSpPr/>
          <p:nvPr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2" name="Teardrop 3"/>
          <p:cNvSpPr/>
          <p:nvPr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3" name="Teardrop 3"/>
          <p:cNvSpPr/>
          <p:nvPr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4" name="Teardrop 3"/>
          <p:cNvSpPr/>
          <p:nvPr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5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6" name="Oval 785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7" name="Oval 786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8" name="Oval 787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9" name="Oval 788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0" name="Oval 789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1" name="Oval 790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2" name="Oval 791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3" name="Oval 792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4" name="Oval 793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5" name="Oval 794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6" name="Oval 795"/>
          <p:cNvSpPr/>
          <p:nvPr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7" name="Oval 796"/>
          <p:cNvSpPr/>
          <p:nvPr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8" name="Oval 797"/>
          <p:cNvSpPr/>
          <p:nvPr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9" name="Oval 798"/>
          <p:cNvSpPr/>
          <p:nvPr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0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1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2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3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4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5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6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7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8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9" name="Teardrop 3"/>
          <p:cNvSpPr/>
          <p:nvPr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0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1" name="Teardrop 3"/>
          <p:cNvSpPr/>
          <p:nvPr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2" name="Teardrop 3"/>
          <p:cNvSpPr/>
          <p:nvPr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3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4" name="Teardrop 3"/>
          <p:cNvSpPr/>
          <p:nvPr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5" name="Oval 814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6" name="Oval 815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7" name="Oval 816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8" name="Oval 817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9" name="Oval 818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0" name="Oval 819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1" name="Oval 820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2" name="Oval 821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3" name="Oval 822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4" name="Oval 823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5" name="Oval 824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6" name="Oval 825"/>
          <p:cNvSpPr/>
          <p:nvPr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7" name="Oval 826"/>
          <p:cNvSpPr/>
          <p:nvPr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8" name="Oval 827"/>
          <p:cNvSpPr/>
          <p:nvPr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9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0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1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2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3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4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5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6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7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8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9" name="Teardrop 3"/>
          <p:cNvSpPr/>
          <p:nvPr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0" name="Teardrop 3"/>
          <p:cNvSpPr/>
          <p:nvPr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1" name="Teardrop 3"/>
          <p:cNvSpPr/>
          <p:nvPr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2" name="Teardrop 3"/>
          <p:cNvSpPr/>
          <p:nvPr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3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4" name="Oval 843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5" name="Oval 844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6" name="Oval 845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7" name="Oval 846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8" name="Oval 847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9" name="Oval 848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0" name="Oval 849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1" name="Oval 850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2" name="Oval 851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3" name="Oval 852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4" name="Oval 853"/>
          <p:cNvSpPr/>
          <p:nvPr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5" name="Oval 854"/>
          <p:cNvSpPr/>
          <p:nvPr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6" name="Oval 855"/>
          <p:cNvSpPr/>
          <p:nvPr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7" name="Oval 856"/>
          <p:cNvSpPr/>
          <p:nvPr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8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9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0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1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2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3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4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5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6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7" name="Teardrop 3"/>
          <p:cNvSpPr/>
          <p:nvPr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8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9" name="Teardrop 3"/>
          <p:cNvSpPr/>
          <p:nvPr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0" name="Teardrop 3"/>
          <p:cNvSpPr/>
          <p:nvPr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1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2" name="Teardrop 3"/>
          <p:cNvSpPr/>
          <p:nvPr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3" name="Oval 872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4" name="Oval 873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5" name="Oval 874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6" name="Oval 875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7" name="Oval 876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8" name="Oval 877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9" name="Oval 878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0" name="Oval 879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1" name="Oval 880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2" name="Oval 881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3" name="Oval 882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4" name="Oval 883"/>
          <p:cNvSpPr/>
          <p:nvPr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5" name="Oval 884"/>
          <p:cNvSpPr/>
          <p:nvPr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6" name="Oval 885"/>
          <p:cNvSpPr/>
          <p:nvPr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7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8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9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0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1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2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3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4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5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6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7" name="Teardrop 3"/>
          <p:cNvSpPr/>
          <p:nvPr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8" name="Teardrop 3"/>
          <p:cNvSpPr/>
          <p:nvPr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9" name="Teardrop 3"/>
          <p:cNvSpPr/>
          <p:nvPr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0" name="Teardrop 3"/>
          <p:cNvSpPr/>
          <p:nvPr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1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2" name="Oval 1651"/>
          <p:cNvSpPr/>
          <p:nvPr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3" name="Oval 902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4" name="Oval 903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5" name="Oval 904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6" name="Oval 905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7" name="Oval 906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8" name="Oval 907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9" name="Oval 908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0" name="Oval 909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1" name="Oval 910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2" name="Oval 911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3" name="Oval 912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4" name="Oval 913"/>
          <p:cNvSpPr/>
          <p:nvPr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5" name="Oval 914"/>
          <p:cNvSpPr/>
          <p:nvPr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6" name="Oval 915"/>
          <p:cNvSpPr/>
          <p:nvPr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7" name="Oval 916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8" name="Oval 917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9" name="Oval 918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0" name="Oval 919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1" name="Oval 920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2" name="Oval 921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3" name="Oval 922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4" name="Oval 923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5" name="Oval 924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6" name="Oval 925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7" name="Oval 926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8" name="Oval 927"/>
          <p:cNvSpPr/>
          <p:nvPr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9" name="Oval 928"/>
          <p:cNvSpPr/>
          <p:nvPr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0" name="Oval 929"/>
          <p:cNvSpPr/>
          <p:nvPr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1" name="Oval 930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2" name="Oval 931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3" name="Oval 932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4" name="Oval 933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5" name="Oval 934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6" name="Oval 935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7" name="Oval 936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8" name="Oval 937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9" name="Oval 938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0" name="Oval 939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1" name="Oval 940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2" name="Oval 941"/>
          <p:cNvSpPr/>
          <p:nvPr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3" name="Oval 942"/>
          <p:cNvSpPr/>
          <p:nvPr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4" name="Oval 943"/>
          <p:cNvSpPr/>
          <p:nvPr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5" name="Oval 944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6" name="Oval 945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7" name="Oval 946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8" name="Oval 947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9" name="Oval 948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0" name="Oval 949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1" name="Oval 950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2" name="Oval 951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3" name="Oval 952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4" name="Oval 953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5" name="Oval 954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6" name="Oval 955"/>
          <p:cNvSpPr/>
          <p:nvPr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7" name="Oval 956"/>
          <p:cNvSpPr/>
          <p:nvPr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8" name="Oval 957"/>
          <p:cNvSpPr/>
          <p:nvPr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9" name="Oval 958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0" name="Oval 959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1" name="Oval 960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2" name="Oval 961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3" name="Oval 962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4" name="Oval 963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5" name="Oval 964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6" name="Oval 965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7" name="Oval 966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8" name="Oval 967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9" name="Oval 968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0" name="Oval 969"/>
          <p:cNvSpPr/>
          <p:nvPr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1" name="Oval 970"/>
          <p:cNvSpPr/>
          <p:nvPr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2" name="Oval 971"/>
          <p:cNvSpPr/>
          <p:nvPr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tIns="45720" rIns="91440" bIns="4572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838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278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8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531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17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8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611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16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pradio.org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3848" y="0"/>
            <a:ext cx="8548165" cy="356616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Domestic Workers in Thailand </a:t>
            </a:r>
            <a:r>
              <a:rPr lang="en-US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Breaking the Isolation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2968" y="5205110"/>
            <a:ext cx="10058400" cy="1143000"/>
          </a:xfrm>
        </p:spPr>
        <p:txBody>
          <a:bodyPr>
            <a:normAutofit/>
          </a:bodyPr>
          <a:lstStyle/>
          <a:p>
            <a:r>
              <a:rPr lang="en-US" sz="2400" b="1" dirty="0" err="1" smtClean="0"/>
              <a:t>Brahm</a:t>
            </a:r>
            <a:r>
              <a:rPr lang="en-US" sz="2400" b="1" dirty="0" smtClean="0"/>
              <a:t> Press</a:t>
            </a:r>
          </a:p>
          <a:p>
            <a:r>
              <a:rPr lang="en-US" sz="2400" b="1" dirty="0" smtClean="0"/>
              <a:t>MAP Foundation - Thailand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360" y="4743724"/>
            <a:ext cx="1153744" cy="17929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24" y="2069091"/>
            <a:ext cx="28575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3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“May day” and 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“International Domestic Workers Day”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– presented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 letter with recommendations to the Provincial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Governor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chiang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mai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2014-15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18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9"/>
          <a:stretch/>
        </p:blipFill>
        <p:spPr bwMode="auto">
          <a:xfrm>
            <a:off x="0" y="2807516"/>
            <a:ext cx="6572807" cy="389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043" y="2344995"/>
            <a:ext cx="6007957" cy="400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0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334500"/>
            <a:ext cx="9720072" cy="1499616"/>
          </a:xfrm>
        </p:spPr>
        <p:txBody>
          <a:bodyPr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73" y="1621991"/>
            <a:ext cx="6981346" cy="523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4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Foundation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36538" indent="-236538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 panose="020F0502020204030204" pitchFamily="34" charset="0"/>
              </a:rPr>
              <a:t>19 years working on migrants’ rights and health in Thailand</a:t>
            </a:r>
          </a:p>
          <a:p>
            <a:pPr marL="236538" indent="-236538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 panose="020F0502020204030204" pitchFamily="34" charset="0"/>
              </a:rPr>
              <a:t>CBO/NGO – most staff are migrants from Burma themselves</a:t>
            </a:r>
          </a:p>
          <a:p>
            <a:pPr marL="236538" indent="-236538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 panose="020F0502020204030204" pitchFamily="34" charset="0"/>
              </a:rPr>
              <a:t>Chiang Mai main office, sub-office in Mae Sot at the border, and networks along border, in the South, and in Bangkok and </a:t>
            </a:r>
            <a:r>
              <a:rPr lang="en-US" sz="2400" dirty="0" err="1" smtClean="0">
                <a:latin typeface="Calibri" panose="020F0502020204030204" pitchFamily="34" charset="0"/>
              </a:rPr>
              <a:t>Mahachai</a:t>
            </a:r>
            <a:r>
              <a:rPr lang="en-US" sz="2400" dirty="0" smtClean="0">
                <a:latin typeface="Calibri" panose="020F0502020204030204" pitchFamily="34" charset="0"/>
              </a:rPr>
              <a:t> area</a:t>
            </a:r>
          </a:p>
          <a:p>
            <a:pPr marL="0" indent="0">
              <a:buNone/>
            </a:pPr>
            <a:r>
              <a:rPr lang="en-US" sz="2400" u="sng" dirty="0" smtClean="0">
                <a:latin typeface="Calibri" panose="020F0502020204030204" pitchFamily="34" charset="0"/>
              </a:rPr>
              <a:t>Programs</a:t>
            </a:r>
            <a:r>
              <a:rPr lang="en-US" sz="2400" dirty="0" smtClean="0">
                <a:latin typeface="Calibri" panose="020F0502020204030204" pitchFamily="34" charset="0"/>
              </a:rPr>
              <a:t>: </a:t>
            </a:r>
          </a:p>
          <a:p>
            <a:pPr marL="236538" indent="-236538">
              <a:buFont typeface="Wingdings" panose="05000000000000000000" pitchFamily="2" charset="2"/>
              <a:buChar char="§"/>
            </a:pPr>
            <a:r>
              <a:rPr lang="en-US" sz="2400" dirty="0" err="1" smtClean="0">
                <a:latin typeface="Calibri" panose="020F0502020204030204" pitchFamily="34" charset="0"/>
              </a:rPr>
              <a:t>Labour</a:t>
            </a:r>
            <a:r>
              <a:rPr lang="en-US" sz="2400" dirty="0" smtClean="0">
                <a:latin typeface="Calibri" panose="020F0502020204030204" pitchFamily="34" charset="0"/>
              </a:rPr>
              <a:t> Rights including organizing, OSH and </a:t>
            </a:r>
            <a:r>
              <a:rPr lang="en-US" sz="2400" dirty="0">
                <a:latin typeface="Calibri" panose="020F0502020204030204" pitchFamily="34" charset="0"/>
              </a:rPr>
              <a:t>D</a:t>
            </a:r>
            <a:r>
              <a:rPr lang="en-US" sz="2400" dirty="0" smtClean="0">
                <a:latin typeface="Calibri" panose="020F0502020204030204" pitchFamily="34" charset="0"/>
              </a:rPr>
              <a:t>omestic Workers; Women’s empowerment; Youth SRHR; </a:t>
            </a:r>
            <a:r>
              <a:rPr lang="en-US" sz="2400" dirty="0">
                <a:latin typeface="Calibri" panose="020F0502020204030204" pitchFamily="34" charset="0"/>
              </a:rPr>
              <a:t>A</a:t>
            </a:r>
            <a:r>
              <a:rPr lang="en-US" sz="2400" dirty="0" smtClean="0">
                <a:latin typeface="Calibri" panose="020F0502020204030204" pitchFamily="34" charset="0"/>
              </a:rPr>
              <a:t>ccess to education; HIV and TB prevention; Crisis support; Print and multi media in migrant languages as well as two radio stations – one in Shan and the other in Burmese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96" y="392497"/>
            <a:ext cx="1153744" cy="179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4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Domestic work – </a:t>
            </a:r>
            <a:r>
              <a:rPr lang="en-US" i="1" dirty="0">
                <a:solidFill>
                  <a:srgbClr val="FF0000"/>
                </a:solidFill>
              </a:rPr>
              <a:t>Not recognized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24128" y="1843550"/>
            <a:ext cx="9720071" cy="40823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Thailand has not </a:t>
            </a:r>
            <a:r>
              <a:rPr lang="en-US" sz="2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ratified </a:t>
            </a:r>
            <a:r>
              <a:rPr lang="en-US" sz="24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C189</a:t>
            </a:r>
            <a:endParaRPr lang="en-US" sz="2400" b="1" i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latin typeface="Calibri" panose="020F0502020204030204" pitchFamily="34" charset="0"/>
              </a:rPr>
              <a:t>Domestic </a:t>
            </a:r>
            <a:r>
              <a:rPr lang="en-US" sz="2400" b="1" dirty="0">
                <a:latin typeface="Calibri" panose="020F0502020204030204" pitchFamily="34" charset="0"/>
              </a:rPr>
              <a:t>workers are </a:t>
            </a:r>
            <a:r>
              <a:rPr lang="en-US" sz="2400" b="1" dirty="0" smtClean="0">
                <a:latin typeface="Calibri" panose="020F0502020204030204" pitchFamily="34" charset="0"/>
              </a:rPr>
              <a:t>excluded </a:t>
            </a:r>
            <a:r>
              <a:rPr lang="en-US" sz="2400" b="1" dirty="0">
                <a:latin typeface="Calibri" panose="020F0502020204030204" pitchFamily="34" charset="0"/>
              </a:rPr>
              <a:t>from certain </a:t>
            </a:r>
            <a:r>
              <a:rPr lang="en-US" sz="2400" b="1" dirty="0" err="1">
                <a:latin typeface="Calibri" panose="020F0502020204030204" pitchFamily="34" charset="0"/>
              </a:rPr>
              <a:t>labour</a:t>
            </a:r>
            <a:r>
              <a:rPr lang="en-US" sz="2400" b="1" dirty="0">
                <a:latin typeface="Calibri" panose="020F0502020204030204" pitchFamily="34" charset="0"/>
              </a:rPr>
              <a:t> standards including:</a:t>
            </a:r>
          </a:p>
          <a:p>
            <a:pPr marL="236538" indent="-236538"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</a:rPr>
              <a:t>No </a:t>
            </a:r>
            <a:r>
              <a:rPr lang="en-US" sz="2400" u="sng" dirty="0">
                <a:latin typeface="Calibri" panose="020F0502020204030204" pitchFamily="34" charset="0"/>
              </a:rPr>
              <a:t>minimum wage </a:t>
            </a:r>
            <a:r>
              <a:rPr lang="en-US" sz="2400" dirty="0">
                <a:latin typeface="Calibri" panose="020F0502020204030204" pitchFamily="34" charset="0"/>
              </a:rPr>
              <a:t>coverage</a:t>
            </a:r>
          </a:p>
          <a:p>
            <a:pPr marL="236538" indent="-236538"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</a:rPr>
              <a:t>No specified </a:t>
            </a:r>
            <a:r>
              <a:rPr lang="en-US" sz="2400" u="sng" dirty="0" smtClean="0">
                <a:latin typeface="Calibri" panose="020F0502020204030204" pitchFamily="34" charset="0"/>
              </a:rPr>
              <a:t>limitations on working hours</a:t>
            </a:r>
            <a:r>
              <a:rPr lang="en-US" sz="2400" dirty="0" smtClean="0">
                <a:latin typeface="Calibri" panose="020F0502020204030204" pitchFamily="34" charset="0"/>
              </a:rPr>
              <a:t> / No </a:t>
            </a:r>
            <a:r>
              <a:rPr lang="en-US" sz="2400" u="sng" dirty="0">
                <a:latin typeface="Calibri" panose="020F0502020204030204" pitchFamily="34" charset="0"/>
              </a:rPr>
              <a:t>overtime</a:t>
            </a:r>
            <a:r>
              <a:rPr lang="en-US" sz="2400" dirty="0">
                <a:latin typeface="Calibri" panose="020F0502020204030204" pitchFamily="34" charset="0"/>
              </a:rPr>
              <a:t> compensation </a:t>
            </a:r>
          </a:p>
          <a:p>
            <a:pPr marL="236538" indent="-236538"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</a:rPr>
              <a:t>No </a:t>
            </a:r>
            <a:r>
              <a:rPr lang="en-US" sz="2400" u="sng" dirty="0">
                <a:latin typeface="Calibri" panose="020F0502020204030204" pitchFamily="34" charset="0"/>
              </a:rPr>
              <a:t>social security </a:t>
            </a:r>
            <a:r>
              <a:rPr lang="en-US" sz="2400" dirty="0">
                <a:latin typeface="Calibri" panose="020F0502020204030204" pitchFamily="34" charset="0"/>
              </a:rPr>
              <a:t>coverage </a:t>
            </a:r>
            <a:r>
              <a:rPr lang="en-US" sz="2400" dirty="0" smtClean="0">
                <a:latin typeface="Calibri" panose="020F0502020204030204" pitchFamily="34" charset="0"/>
              </a:rPr>
              <a:t>(</a:t>
            </a:r>
            <a:r>
              <a:rPr lang="en-US" sz="2400" dirty="0">
                <a:latin typeface="Calibri" panose="020F0502020204030204" pitchFamily="34" charset="0"/>
              </a:rPr>
              <a:t>still considered informal </a:t>
            </a:r>
            <a:r>
              <a:rPr lang="en-US" sz="2400" dirty="0" smtClean="0">
                <a:latin typeface="Calibri" panose="020F0502020204030204" pitchFamily="34" charset="0"/>
              </a:rPr>
              <a:t>sector)</a:t>
            </a:r>
            <a:endParaRPr lang="en-US" sz="2400" dirty="0">
              <a:latin typeface="Calibri" panose="020F0502020204030204" pitchFamily="34" charset="0"/>
            </a:endParaRPr>
          </a:p>
          <a:p>
            <a:pPr marL="236538" indent="-236538"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</a:rPr>
              <a:t>No </a:t>
            </a:r>
            <a:r>
              <a:rPr lang="en-US" sz="2400" u="sng" dirty="0">
                <a:latin typeface="Calibri" panose="020F0502020204030204" pitchFamily="34" charset="0"/>
              </a:rPr>
              <a:t>maternity leave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</a:rPr>
              <a:t>/ No protection </a:t>
            </a:r>
            <a:r>
              <a:rPr lang="en-US" sz="2400" dirty="0">
                <a:latin typeface="Calibri" panose="020F0502020204030204" pitchFamily="34" charset="0"/>
              </a:rPr>
              <a:t>from </a:t>
            </a:r>
            <a:r>
              <a:rPr lang="en-US" sz="2400" u="sng" dirty="0">
                <a:latin typeface="Calibri" panose="020F0502020204030204" pitchFamily="34" charset="0"/>
              </a:rPr>
              <a:t>dismissal </a:t>
            </a:r>
            <a:r>
              <a:rPr lang="en-US" sz="2400" u="sng" dirty="0" smtClean="0">
                <a:latin typeface="Calibri" panose="020F0502020204030204" pitchFamily="34" charset="0"/>
              </a:rPr>
              <a:t>for pregnancy</a:t>
            </a:r>
            <a:endParaRPr lang="en-US" sz="2400" dirty="0">
              <a:latin typeface="Calibri" panose="020F0502020204030204" pitchFamily="34" charset="0"/>
            </a:endParaRPr>
          </a:p>
          <a:p>
            <a:pPr marL="236538" indent="-236538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 panose="020F0502020204030204" pitchFamily="34" charset="0"/>
              </a:rPr>
              <a:t>No </a:t>
            </a:r>
            <a:r>
              <a:rPr lang="en-US" sz="2400" u="sng" dirty="0" err="1" smtClean="0">
                <a:latin typeface="Calibri" panose="020F0502020204030204" pitchFamily="34" charset="0"/>
              </a:rPr>
              <a:t>labour</a:t>
            </a:r>
            <a:r>
              <a:rPr lang="en-US" sz="2400" u="sng" dirty="0" smtClean="0">
                <a:latin typeface="Calibri" panose="020F0502020204030204" pitchFamily="34" charset="0"/>
              </a:rPr>
              <a:t> inspection </a:t>
            </a:r>
            <a:r>
              <a:rPr lang="en-US" sz="2400" dirty="0">
                <a:latin typeface="Calibri" panose="020F0502020204030204" pitchFamily="34" charset="0"/>
              </a:rPr>
              <a:t>to access private </a:t>
            </a:r>
            <a:r>
              <a:rPr lang="en-US" sz="2400" dirty="0" smtClean="0">
                <a:latin typeface="Calibri" panose="020F0502020204030204" pitchFamily="34" charset="0"/>
              </a:rPr>
              <a:t>residence </a:t>
            </a:r>
            <a:r>
              <a:rPr lang="en-US" sz="2400" dirty="0">
                <a:latin typeface="Calibri" panose="020F0502020204030204" pitchFamily="34" charset="0"/>
              </a:rPr>
              <a:t>“intrusion of privacy”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236538" indent="-236538"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</a:rPr>
              <a:t>No controls on </a:t>
            </a:r>
            <a:r>
              <a:rPr lang="en-US" sz="2400" u="sng" dirty="0" smtClean="0">
                <a:latin typeface="Calibri" panose="020F0502020204030204" pitchFamily="34" charset="0"/>
              </a:rPr>
              <a:t>charges for </a:t>
            </a:r>
            <a:r>
              <a:rPr lang="en-US" sz="2400" u="sng" dirty="0">
                <a:latin typeface="Calibri" panose="020F0502020204030204" pitchFamily="34" charset="0"/>
              </a:rPr>
              <a:t>documents </a:t>
            </a:r>
            <a:r>
              <a:rPr lang="en-US" sz="2400" dirty="0">
                <a:latin typeface="Calibri" panose="020F0502020204030204" pitchFamily="34" charset="0"/>
              </a:rPr>
              <a:t>by agents or employers </a:t>
            </a:r>
            <a:r>
              <a:rPr lang="en-US" sz="2400" dirty="0" smtClean="0">
                <a:latin typeface="Calibri" panose="020F0502020204030204" pitchFamily="34" charset="0"/>
              </a:rPr>
              <a:t>no punishment </a:t>
            </a:r>
            <a:r>
              <a:rPr lang="en-US" sz="2400" dirty="0">
                <a:latin typeface="Calibri" panose="020F0502020204030204" pitchFamily="34" charset="0"/>
              </a:rPr>
              <a:t>for </a:t>
            </a:r>
            <a:r>
              <a:rPr lang="en-US" sz="2400" u="sng" dirty="0">
                <a:latin typeface="Calibri" panose="020F0502020204030204" pitchFamily="34" charset="0"/>
              </a:rPr>
              <a:t>withholding </a:t>
            </a:r>
            <a:r>
              <a:rPr lang="en-US" sz="2400" u="sng" dirty="0" smtClean="0">
                <a:latin typeface="Calibri" panose="020F0502020204030204" pitchFamily="34" charset="0"/>
              </a:rPr>
              <a:t>documents</a:t>
            </a:r>
            <a:endParaRPr lang="en-US" sz="2400" u="sng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32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Domestic work – </a:t>
            </a:r>
            <a:r>
              <a:rPr lang="en-US" sz="3600" i="1" dirty="0" smtClean="0"/>
              <a:t>small </a:t>
            </a:r>
            <a:r>
              <a:rPr lang="en-US" i="1" dirty="0" smtClean="0"/>
              <a:t>protections 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27008"/>
            <a:ext cx="9720071" cy="40233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Calibri" panose="020F0502020204030204" pitchFamily="34" charset="0"/>
              </a:rPr>
              <a:t>Government </a:t>
            </a:r>
            <a:r>
              <a:rPr lang="en-US" sz="2400" b="1" dirty="0" smtClean="0">
                <a:latin typeface="Calibri" panose="020F0502020204030204" pitchFamily="34" charset="0"/>
              </a:rPr>
              <a:t>Ministerial Regulation no. 14 (Nov. 2012) </a:t>
            </a:r>
            <a:r>
              <a:rPr lang="en-US" sz="2400" dirty="0" smtClean="0">
                <a:latin typeface="Calibri" panose="020F0502020204030204" pitchFamily="34" charset="0"/>
              </a:rPr>
              <a:t>includes domestic workers under certain parts of the </a:t>
            </a:r>
            <a:r>
              <a:rPr lang="en-US" sz="2400" dirty="0" err="1" smtClean="0">
                <a:latin typeface="Calibri" panose="020F0502020204030204" pitchFamily="34" charset="0"/>
              </a:rPr>
              <a:t>Labour</a:t>
            </a:r>
            <a:r>
              <a:rPr lang="en-US" sz="2400" dirty="0" smtClean="0">
                <a:latin typeface="Calibri" panose="020F0502020204030204" pitchFamily="34" charset="0"/>
              </a:rPr>
              <a:t> Protection Act 1998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</a:rPr>
              <a:t>by giving the right to: </a:t>
            </a:r>
          </a:p>
          <a:p>
            <a:pPr marL="236538" indent="-236538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 panose="020F0502020204030204" pitchFamily="34" charset="0"/>
              </a:rPr>
              <a:t>Weekly </a:t>
            </a:r>
            <a:r>
              <a:rPr lang="en-US" sz="2400" u="sng" dirty="0">
                <a:latin typeface="Calibri" panose="020F0502020204030204" pitchFamily="34" charset="0"/>
              </a:rPr>
              <a:t>rest </a:t>
            </a:r>
            <a:r>
              <a:rPr lang="en-US" sz="2400" u="sng" dirty="0" smtClean="0">
                <a:latin typeface="Calibri" panose="020F0502020204030204" pitchFamily="34" charset="0"/>
              </a:rPr>
              <a:t>day </a:t>
            </a:r>
          </a:p>
          <a:p>
            <a:pPr marL="236538" indent="-236538"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</a:rPr>
              <a:t>T</a:t>
            </a:r>
            <a:r>
              <a:rPr lang="en-US" sz="2400" dirty="0" smtClean="0">
                <a:latin typeface="Calibri" panose="020F0502020204030204" pitchFamily="34" charset="0"/>
              </a:rPr>
              <a:t>raditional </a:t>
            </a:r>
            <a:r>
              <a:rPr lang="en-US" sz="2400" u="sng" dirty="0">
                <a:latin typeface="Calibri" panose="020F0502020204030204" pitchFamily="34" charset="0"/>
              </a:rPr>
              <a:t>public </a:t>
            </a:r>
            <a:r>
              <a:rPr lang="en-US" sz="2400" u="sng" dirty="0" smtClean="0">
                <a:latin typeface="Calibri" panose="020F0502020204030204" pitchFamily="34" charset="0"/>
              </a:rPr>
              <a:t>holidays</a:t>
            </a:r>
            <a:r>
              <a:rPr lang="en-US" sz="2400" dirty="0" smtClean="0">
                <a:latin typeface="Calibri" panose="020F0502020204030204" pitchFamily="34" charset="0"/>
              </a:rPr>
              <a:t> (13 days a year) -  or else proper remuneration (which is commonly the option)</a:t>
            </a:r>
          </a:p>
          <a:p>
            <a:pPr marL="236538" indent="-236538">
              <a:buFont typeface="Wingdings" panose="05000000000000000000" pitchFamily="2" charset="2"/>
              <a:buChar char="§"/>
            </a:pPr>
            <a:r>
              <a:rPr lang="en-US" sz="2400" u="sng" dirty="0" smtClean="0">
                <a:latin typeface="Calibri" panose="020F0502020204030204" pitchFamily="34" charset="0"/>
              </a:rPr>
              <a:t>Sick </a:t>
            </a:r>
            <a:r>
              <a:rPr lang="en-US" sz="2400" u="sng" dirty="0">
                <a:latin typeface="Calibri" panose="020F0502020204030204" pitchFamily="34" charset="0"/>
              </a:rPr>
              <a:t>leave</a:t>
            </a:r>
            <a:r>
              <a:rPr lang="en-US" sz="2400" dirty="0">
                <a:latin typeface="Calibri" panose="020F0502020204030204" pitchFamily="34" charset="0"/>
              </a:rPr>
              <a:t> and payment of unused leave days in case of </a:t>
            </a:r>
            <a:r>
              <a:rPr lang="en-US" sz="2400" dirty="0" smtClean="0">
                <a:latin typeface="Calibri" panose="020F0502020204030204" pitchFamily="34" charset="0"/>
              </a:rPr>
              <a:t>termination (rare)</a:t>
            </a:r>
          </a:p>
          <a:p>
            <a:pPr marL="236538" indent="-236538">
              <a:buFont typeface="Wingdings" panose="05000000000000000000" pitchFamily="2" charset="2"/>
              <a:buChar char="§"/>
            </a:pPr>
            <a:r>
              <a:rPr lang="en-US" sz="2400" u="sng" dirty="0" smtClean="0">
                <a:latin typeface="Calibri" panose="020F0502020204030204" pitchFamily="34" charset="0"/>
              </a:rPr>
              <a:t>Monthly payment</a:t>
            </a:r>
            <a:r>
              <a:rPr lang="en-US" sz="2400" dirty="0" smtClean="0">
                <a:latin typeface="Calibri" panose="020F0502020204030204" pitchFamily="34" charset="0"/>
              </a:rPr>
              <a:t> of wages</a:t>
            </a:r>
          </a:p>
          <a:p>
            <a:pPr marL="236538" indent="-236538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 panose="020F0502020204030204" pitchFamily="34" charset="0"/>
              </a:rPr>
              <a:t>Sets a </a:t>
            </a:r>
            <a:r>
              <a:rPr lang="en-US" sz="2400" u="sng" dirty="0" smtClean="0">
                <a:latin typeface="Calibri" panose="020F0502020204030204" pitchFamily="34" charset="0"/>
              </a:rPr>
              <a:t>minimum </a:t>
            </a:r>
            <a:r>
              <a:rPr lang="en-US" sz="2400" u="sng" dirty="0">
                <a:latin typeface="Calibri" panose="020F0502020204030204" pitchFamily="34" charset="0"/>
              </a:rPr>
              <a:t>age </a:t>
            </a:r>
            <a:r>
              <a:rPr lang="en-US" sz="2400" u="sng" dirty="0" smtClean="0">
                <a:latin typeface="Calibri" panose="020F0502020204030204" pitchFamily="34" charset="0"/>
              </a:rPr>
              <a:t>of 15 </a:t>
            </a:r>
            <a:r>
              <a:rPr lang="en-US" sz="2400" dirty="0" smtClean="0">
                <a:latin typeface="Calibri" panose="020F0502020204030204" pitchFamily="34" charset="0"/>
              </a:rPr>
              <a:t>for employment as a domestic worker (C138)</a:t>
            </a:r>
          </a:p>
        </p:txBody>
      </p:sp>
    </p:spTree>
    <p:extLst>
      <p:ext uri="{BB962C8B-B14F-4D97-AF65-F5344CB8AC3E}">
        <p14:creationId xmlns:p14="http://schemas.microsoft.com/office/powerpoint/2010/main" val="89501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Brief survey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7" y="1976284"/>
            <a:ext cx="10273138" cy="4483510"/>
          </a:xfrm>
        </p:spPr>
        <p:txBody>
          <a:bodyPr>
            <a:normAutofit/>
          </a:bodyPr>
          <a:lstStyle/>
          <a:p>
            <a:pPr marL="176213" indent="-176213"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</a:rPr>
              <a:t>The number of domestic workers in Thailand is estimated at </a:t>
            </a:r>
            <a:r>
              <a:rPr lang="en-US" b="1" dirty="0">
                <a:latin typeface="Calibri" panose="020F0502020204030204" pitchFamily="34" charset="0"/>
              </a:rPr>
              <a:t>250,000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- most are migrants</a:t>
            </a:r>
            <a:endParaRPr lang="en-US" dirty="0">
              <a:latin typeface="Calibri" panose="020F0502020204030204" pitchFamily="34" charset="0"/>
            </a:endParaRP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US" b="1" dirty="0">
                <a:latin typeface="Calibri" panose="020F0502020204030204" pitchFamily="34" charset="0"/>
              </a:rPr>
              <a:t>83,000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migrant domestic workers were registered </a:t>
            </a:r>
            <a:r>
              <a:rPr lang="en-US" dirty="0">
                <a:latin typeface="Calibri" panose="020F0502020204030204" pitchFamily="34" charset="0"/>
              </a:rPr>
              <a:t>in 2011 </a:t>
            </a:r>
            <a:r>
              <a:rPr lang="en-US" dirty="0" smtClean="0">
                <a:latin typeface="Calibri" panose="020F0502020204030204" pitchFamily="34" charset="0"/>
              </a:rPr>
              <a:t>- the </a:t>
            </a:r>
            <a:r>
              <a:rPr lang="en-US" dirty="0">
                <a:latin typeface="Calibri" panose="020F0502020204030204" pitchFamily="34" charset="0"/>
              </a:rPr>
              <a:t>last official registration by work category (highest number was 129,267 registered in </a:t>
            </a:r>
            <a:r>
              <a:rPr lang="en-US" dirty="0" smtClean="0">
                <a:latin typeface="Calibri" panose="020F0502020204030204" pitchFamily="34" charset="0"/>
              </a:rPr>
              <a:t>2009)</a:t>
            </a:r>
            <a:endParaRPr lang="en-US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Calibri" panose="020F0502020204030204" pitchFamily="34" charset="0"/>
              </a:rPr>
              <a:t>MAP did a survey of migrant workers (end of 2013) included 20 domestic workers:</a:t>
            </a:r>
          </a:p>
          <a:p>
            <a:pPr marL="236538" indent="-236538">
              <a:buFont typeface="Wingdings" panose="05000000000000000000" pitchFamily="2" charset="2"/>
              <a:buChar char="§"/>
            </a:pPr>
            <a:r>
              <a:rPr lang="en-US" i="1" dirty="0" smtClean="0">
                <a:latin typeface="Calibri" panose="020F0502020204030204" pitchFamily="34" charset="0"/>
              </a:rPr>
              <a:t>Half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were undocumented </a:t>
            </a:r>
            <a:endParaRPr lang="en-US" dirty="0" smtClean="0">
              <a:latin typeface="Calibri" panose="020F0502020204030204" pitchFamily="34" charset="0"/>
            </a:endParaRPr>
          </a:p>
          <a:p>
            <a:pPr marL="236538" indent="-236538"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</a:rPr>
              <a:t>14 </a:t>
            </a:r>
            <a:r>
              <a:rPr lang="en-US" dirty="0">
                <a:latin typeface="Calibri" panose="020F0502020204030204" pitchFamily="34" charset="0"/>
              </a:rPr>
              <a:t>were being </a:t>
            </a:r>
            <a:r>
              <a:rPr lang="en-US" u="sng" dirty="0">
                <a:latin typeface="Calibri" panose="020F0502020204030204" pitchFamily="34" charset="0"/>
              </a:rPr>
              <a:t>paid </a:t>
            </a:r>
            <a:r>
              <a:rPr lang="en-US" u="sng" dirty="0" smtClean="0">
                <a:latin typeface="Calibri" panose="020F0502020204030204" pitchFamily="34" charset="0"/>
              </a:rPr>
              <a:t>monthly</a:t>
            </a:r>
            <a:r>
              <a:rPr lang="en-US" dirty="0" smtClean="0">
                <a:latin typeface="Calibri" panose="020F0502020204030204" pitchFamily="34" charset="0"/>
              </a:rPr>
              <a:t>: the </a:t>
            </a:r>
            <a:r>
              <a:rPr lang="en-US" dirty="0">
                <a:latin typeface="Calibri" panose="020F0502020204030204" pitchFamily="34" charset="0"/>
              </a:rPr>
              <a:t>majority of the domestic workers being paid monthly were receiving </a:t>
            </a:r>
            <a:r>
              <a:rPr lang="en-US" b="1" i="1" dirty="0">
                <a:latin typeface="Calibri" panose="020F0502020204030204" pitchFamily="34" charset="0"/>
              </a:rPr>
              <a:t>only 4,300-5,000 </a:t>
            </a:r>
            <a:r>
              <a:rPr lang="en-US" b="1" i="1" dirty="0" smtClean="0">
                <a:latin typeface="Calibri" panose="020F0502020204030204" pitchFamily="34" charset="0"/>
              </a:rPr>
              <a:t>THB </a:t>
            </a:r>
            <a:r>
              <a:rPr lang="en-US" dirty="0" smtClean="0">
                <a:latin typeface="Calibri" panose="020F0502020204030204" pitchFamily="34" charset="0"/>
              </a:rPr>
              <a:t>(a </a:t>
            </a:r>
            <a:r>
              <a:rPr lang="en-US" dirty="0">
                <a:latin typeface="Calibri" panose="020F0502020204030204" pitchFamily="34" charset="0"/>
              </a:rPr>
              <a:t>full time worker should be receiving a monthly salary of at least 7200 THB </a:t>
            </a:r>
            <a:r>
              <a:rPr lang="en-US" dirty="0" smtClean="0">
                <a:latin typeface="Calibri" panose="020F0502020204030204" pitchFamily="34" charset="0"/>
              </a:rPr>
              <a:t>or 221 </a:t>
            </a:r>
            <a:r>
              <a:rPr lang="en-US" dirty="0">
                <a:latin typeface="Calibri" panose="020F0502020204030204" pitchFamily="34" charset="0"/>
              </a:rPr>
              <a:t>USD</a:t>
            </a:r>
            <a:r>
              <a:rPr lang="en-US" dirty="0" smtClean="0">
                <a:latin typeface="Calibri" panose="020F0502020204030204" pitchFamily="34" charset="0"/>
              </a:rPr>
              <a:t>); all but one were </a:t>
            </a:r>
            <a:r>
              <a:rPr lang="en-US" b="1" i="1" dirty="0">
                <a:latin typeface="Calibri" panose="020F0502020204030204" pitchFamily="34" charset="0"/>
              </a:rPr>
              <a:t>working 13-14 hours per day</a:t>
            </a:r>
            <a:r>
              <a:rPr lang="en-US" dirty="0">
                <a:latin typeface="Calibri" panose="020F0502020204030204" pitchFamily="34" charset="0"/>
              </a:rPr>
              <a:t>.   </a:t>
            </a:r>
          </a:p>
          <a:p>
            <a:pPr marL="236538" indent="-236538"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</a:rPr>
              <a:t>6 were </a:t>
            </a:r>
            <a:r>
              <a:rPr lang="en-US" dirty="0">
                <a:latin typeface="Calibri" panose="020F0502020204030204" pitchFamily="34" charset="0"/>
              </a:rPr>
              <a:t>being </a:t>
            </a:r>
            <a:r>
              <a:rPr lang="en-US" u="sng" dirty="0">
                <a:latin typeface="Calibri" panose="020F0502020204030204" pitchFamily="34" charset="0"/>
              </a:rPr>
              <a:t>paid </a:t>
            </a:r>
            <a:r>
              <a:rPr lang="en-US" u="sng" dirty="0" smtClean="0">
                <a:latin typeface="Calibri" panose="020F0502020204030204" pitchFamily="34" charset="0"/>
              </a:rPr>
              <a:t>daily</a:t>
            </a:r>
            <a:r>
              <a:rPr lang="en-US" dirty="0" smtClean="0">
                <a:latin typeface="Calibri" panose="020F0502020204030204" pitchFamily="34" charset="0"/>
              </a:rPr>
              <a:t>: most reported </a:t>
            </a:r>
            <a:r>
              <a:rPr lang="en-US" dirty="0">
                <a:latin typeface="Calibri" panose="020F0502020204030204" pitchFamily="34" charset="0"/>
              </a:rPr>
              <a:t>working 8-9 hours a day and received 200-300 </a:t>
            </a:r>
            <a:r>
              <a:rPr lang="en-US" dirty="0" smtClean="0">
                <a:latin typeface="Calibri" panose="020F0502020204030204" pitchFamily="34" charset="0"/>
              </a:rPr>
              <a:t>THB; one person received </a:t>
            </a:r>
            <a:r>
              <a:rPr lang="en-US" dirty="0">
                <a:latin typeface="Calibri" panose="020F0502020204030204" pitchFamily="34" charset="0"/>
              </a:rPr>
              <a:t>400 THB. </a:t>
            </a:r>
          </a:p>
        </p:txBody>
      </p:sp>
    </p:spTree>
    <p:extLst>
      <p:ext uri="{BB962C8B-B14F-4D97-AF65-F5344CB8AC3E}">
        <p14:creationId xmlns:p14="http://schemas.microsoft.com/office/powerpoint/2010/main" val="359195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Reaching the isolated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61544"/>
            <a:ext cx="9720071" cy="4023360"/>
          </a:xfrm>
        </p:spPr>
        <p:txBody>
          <a:bodyPr>
            <a:noAutofit/>
          </a:bodyPr>
          <a:lstStyle/>
          <a:p>
            <a:pPr marL="176213" indent="-176213">
              <a:buFont typeface="Wingdings" panose="05000000000000000000" pitchFamily="2" charset="2"/>
              <a:buChar char="§"/>
            </a:pPr>
            <a:r>
              <a:rPr lang="en-US" sz="2100" dirty="0" smtClean="0">
                <a:latin typeface="Calibri" panose="020F0502020204030204" pitchFamily="34" charset="0"/>
              </a:rPr>
              <a:t>MAP first identified </a:t>
            </a:r>
            <a:r>
              <a:rPr lang="en-US" sz="2100" dirty="0">
                <a:latin typeface="Calibri" panose="020F0502020204030204" pitchFamily="34" charset="0"/>
              </a:rPr>
              <a:t>migrant domestic </a:t>
            </a:r>
            <a:r>
              <a:rPr lang="en-US" sz="2100" dirty="0" smtClean="0">
                <a:latin typeface="Calibri" panose="020F0502020204030204" pitchFamily="34" charset="0"/>
              </a:rPr>
              <a:t>workers through </a:t>
            </a:r>
            <a:r>
              <a:rPr lang="en-US" sz="2100" u="sng" dirty="0" smtClean="0">
                <a:latin typeface="Calibri" panose="020F0502020204030204" pitchFamily="34" charset="0"/>
              </a:rPr>
              <a:t>word of mouth </a:t>
            </a:r>
            <a:r>
              <a:rPr lang="en-US" sz="2100" dirty="0" smtClean="0">
                <a:latin typeface="Calibri" panose="020F0502020204030204" pitchFamily="34" charset="0"/>
              </a:rPr>
              <a:t>and by </a:t>
            </a:r>
            <a:r>
              <a:rPr lang="en-US" sz="2100" u="sng" dirty="0" smtClean="0">
                <a:latin typeface="Calibri" panose="020F0502020204030204" pitchFamily="34" charset="0"/>
              </a:rPr>
              <a:t>visiting </a:t>
            </a:r>
            <a:r>
              <a:rPr lang="en-US" sz="2100" u="sng" dirty="0">
                <a:latin typeface="Calibri" panose="020F0502020204030204" pitchFamily="34" charset="0"/>
              </a:rPr>
              <a:t>temples </a:t>
            </a:r>
            <a:endParaRPr lang="en-US" sz="2100" u="sng" dirty="0" smtClean="0">
              <a:latin typeface="Calibri" panose="020F0502020204030204" pitchFamily="34" charset="0"/>
            </a:endParaRP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US" sz="2100" dirty="0" smtClean="0">
                <a:latin typeface="Calibri" panose="020F0502020204030204" pitchFamily="34" charset="0"/>
              </a:rPr>
              <a:t>Started bringing women together in groups to talk – main topic usually </a:t>
            </a:r>
            <a:r>
              <a:rPr lang="en-US" sz="2100" u="sng" dirty="0" smtClean="0">
                <a:latin typeface="Calibri" panose="020F0502020204030204" pitchFamily="34" charset="0"/>
              </a:rPr>
              <a:t>migrant policy and documentation</a:t>
            </a: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</a:rPr>
              <a:t>Domestic workers meet in groups similar to MAP’s </a:t>
            </a:r>
            <a:r>
              <a:rPr lang="en-US" sz="2000" b="1" i="1" dirty="0">
                <a:latin typeface="Calibri" panose="020F0502020204030204" pitchFamily="34" charset="0"/>
              </a:rPr>
              <a:t>Women Exchange</a:t>
            </a:r>
            <a:r>
              <a:rPr lang="en-US" sz="2000" dirty="0">
                <a:latin typeface="Calibri" panose="020F0502020204030204" pitchFamily="34" charset="0"/>
              </a:rPr>
              <a:t> activity which creates a </a:t>
            </a:r>
            <a:r>
              <a:rPr lang="en-US" sz="2000" b="1" u="sng" dirty="0">
                <a:latin typeface="Calibri" panose="020F0502020204030204" pitchFamily="34" charset="0"/>
              </a:rPr>
              <a:t>women-only space </a:t>
            </a:r>
            <a:r>
              <a:rPr lang="en-US" sz="2000" dirty="0">
                <a:latin typeface="Calibri" panose="020F0502020204030204" pitchFamily="34" charset="0"/>
              </a:rPr>
              <a:t>to learn, </a:t>
            </a:r>
            <a:r>
              <a:rPr lang="en-US" sz="2000" dirty="0" smtClean="0">
                <a:latin typeface="Calibri" panose="020F0502020204030204" pitchFamily="34" charset="0"/>
              </a:rPr>
              <a:t>share, </a:t>
            </a:r>
            <a:r>
              <a:rPr lang="en-US" sz="2000" dirty="0">
                <a:latin typeface="Calibri" panose="020F0502020204030204" pitchFamily="34" charset="0"/>
              </a:rPr>
              <a:t>exchange </a:t>
            </a:r>
            <a:r>
              <a:rPr lang="en-US" sz="2000" dirty="0" smtClean="0">
                <a:latin typeface="Calibri" panose="020F0502020204030204" pitchFamily="34" charset="0"/>
              </a:rPr>
              <a:t>and </a:t>
            </a:r>
            <a:r>
              <a:rPr lang="en-US" sz="2000" dirty="0">
                <a:latin typeface="Calibri" panose="020F0502020204030204" pitchFamily="34" charset="0"/>
              </a:rPr>
              <a:t>encourage each </a:t>
            </a:r>
            <a:r>
              <a:rPr lang="en-US" sz="2000" dirty="0" smtClean="0">
                <a:latin typeface="Calibri" panose="020F0502020204030204" pitchFamily="34" charset="0"/>
              </a:rPr>
              <a:t>other </a:t>
            </a: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libri" panose="020F0502020204030204" pitchFamily="34" charset="0"/>
              </a:rPr>
              <a:t>DW Groups </a:t>
            </a:r>
            <a:r>
              <a:rPr lang="en-US" sz="2000" dirty="0" smtClean="0">
                <a:latin typeface="Calibri" panose="020F0502020204030204" pitchFamily="34" charset="0"/>
              </a:rPr>
              <a:t>in </a:t>
            </a:r>
            <a:r>
              <a:rPr lang="en-US" sz="2000" b="1" dirty="0" smtClean="0">
                <a:latin typeface="Calibri" panose="020F0502020204030204" pitchFamily="34" charset="0"/>
              </a:rPr>
              <a:t>Chiang </a:t>
            </a:r>
            <a:r>
              <a:rPr lang="en-US" sz="2000" b="1" dirty="0">
                <a:latin typeface="Calibri" panose="020F0502020204030204" pitchFamily="34" charset="0"/>
              </a:rPr>
              <a:t>Mai and </a:t>
            </a:r>
            <a:r>
              <a:rPr lang="en-US" sz="2000" b="1" dirty="0" smtClean="0">
                <a:latin typeface="Calibri" panose="020F0502020204030204" pitchFamily="34" charset="0"/>
              </a:rPr>
              <a:t>Bangkok</a:t>
            </a:r>
            <a:r>
              <a:rPr lang="en-US" sz="2000" dirty="0" smtClean="0">
                <a:latin typeface="Calibri" panose="020F0502020204030204" pitchFamily="34" charset="0"/>
              </a:rPr>
              <a:t>: </a:t>
            </a:r>
            <a:r>
              <a:rPr lang="en-US" sz="2000" u="sng" dirty="0">
                <a:latin typeface="Calibri" panose="020F0502020204030204" pitchFamily="34" charset="0"/>
              </a:rPr>
              <a:t>20-30 people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attend each time; </a:t>
            </a:r>
            <a:r>
              <a:rPr lang="en-US" sz="2000" u="sng" dirty="0" smtClean="0">
                <a:latin typeface="Calibri" panose="020F0502020204030204" pitchFamily="34" charset="0"/>
              </a:rPr>
              <a:t>new </a:t>
            </a:r>
            <a:r>
              <a:rPr lang="en-US" sz="2000" u="sng" dirty="0">
                <a:latin typeface="Calibri" panose="020F0502020204030204" pitchFamily="34" charset="0"/>
              </a:rPr>
              <a:t>members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attend </a:t>
            </a:r>
            <a:r>
              <a:rPr lang="en-US" sz="2000" dirty="0">
                <a:latin typeface="Calibri" panose="020F0502020204030204" pitchFamily="34" charset="0"/>
              </a:rPr>
              <a:t>every </a:t>
            </a:r>
            <a:r>
              <a:rPr lang="en-US" sz="2000" dirty="0" smtClean="0">
                <a:latin typeface="Calibri" panose="020F0502020204030204" pitchFamily="34" charset="0"/>
              </a:rPr>
              <a:t>time; </a:t>
            </a:r>
            <a:r>
              <a:rPr lang="en-US" sz="2000" dirty="0">
                <a:latin typeface="Calibri" panose="020F0502020204030204" pitchFamily="34" charset="0"/>
              </a:rPr>
              <a:t>develop </a:t>
            </a:r>
            <a:r>
              <a:rPr lang="en-US" sz="2000" u="sng" dirty="0">
                <a:latin typeface="Calibri" panose="020F0502020204030204" pitchFamily="34" charset="0"/>
              </a:rPr>
              <a:t>peer </a:t>
            </a:r>
            <a:r>
              <a:rPr lang="en-US" sz="2000" u="sng" dirty="0" smtClean="0">
                <a:latin typeface="Calibri" panose="020F0502020204030204" pitchFamily="34" charset="0"/>
              </a:rPr>
              <a:t>educators</a:t>
            </a:r>
            <a:r>
              <a:rPr lang="en-US" sz="2000" dirty="0" smtClean="0">
                <a:latin typeface="Calibri" panose="020F0502020204030204" pitchFamily="34" charset="0"/>
              </a:rPr>
              <a:t>; 3 </a:t>
            </a:r>
            <a:r>
              <a:rPr lang="en-US" sz="2000" dirty="0" smtClean="0">
                <a:latin typeface="Calibri" panose="020F0502020204030204" pitchFamily="34" charset="0"/>
              </a:rPr>
              <a:t>– </a:t>
            </a:r>
            <a:r>
              <a:rPr lang="en-US" sz="2000" dirty="0">
                <a:latin typeface="Calibri" panose="020F0502020204030204" pitchFamily="34" charset="0"/>
              </a:rPr>
              <a:t>12 x a year </a:t>
            </a:r>
            <a:r>
              <a:rPr lang="en-US" sz="2000" dirty="0" smtClean="0">
                <a:latin typeface="Calibri" panose="020F0502020204030204" pitchFamily="34" charset="0"/>
              </a:rPr>
              <a:t>(depending on funding</a:t>
            </a:r>
            <a:r>
              <a:rPr lang="en-US" sz="2000" dirty="0">
                <a:latin typeface="Calibri" panose="020F0502020204030204" pitchFamily="34" charset="0"/>
              </a:rPr>
              <a:t>); usually held on a </a:t>
            </a:r>
            <a:r>
              <a:rPr lang="en-US" sz="2000" dirty="0" smtClean="0">
                <a:latin typeface="Calibri" panose="020F0502020204030204" pitchFamily="34" charset="0"/>
              </a:rPr>
              <a:t>Sunday</a:t>
            </a:r>
            <a:endParaRPr lang="en-US" sz="2000" u="sng" dirty="0" smtClean="0">
              <a:latin typeface="Calibri" panose="020F0502020204030204" pitchFamily="34" charset="0"/>
            </a:endParaRP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US" sz="2000" u="sng" dirty="0" smtClean="0">
                <a:latin typeface="Calibri" panose="020F0502020204030204" pitchFamily="34" charset="0"/>
              </a:rPr>
              <a:t>200 members in </a:t>
            </a:r>
            <a:r>
              <a:rPr lang="en-US" sz="2000" u="sng" dirty="0">
                <a:latin typeface="Calibri" panose="020F0502020204030204" pitchFamily="34" charset="0"/>
              </a:rPr>
              <a:t>Bangkok </a:t>
            </a:r>
            <a:r>
              <a:rPr lang="en-US" sz="2000" dirty="0">
                <a:latin typeface="Calibri" panose="020F0502020204030204" pitchFamily="34" charset="0"/>
              </a:rPr>
              <a:t>(Pa-o, Burma, Shan) / </a:t>
            </a:r>
            <a:r>
              <a:rPr lang="en-US" sz="2000" u="sng" dirty="0">
                <a:latin typeface="Calibri" panose="020F0502020204030204" pitchFamily="34" charset="0"/>
              </a:rPr>
              <a:t>200 </a:t>
            </a:r>
            <a:r>
              <a:rPr lang="en-US" sz="2000" u="sng" dirty="0" smtClean="0">
                <a:latin typeface="Calibri" panose="020F0502020204030204" pitchFamily="34" charset="0"/>
              </a:rPr>
              <a:t>members in Chiang </a:t>
            </a:r>
            <a:r>
              <a:rPr lang="en-US" sz="2000" u="sng" dirty="0">
                <a:latin typeface="Calibri" panose="020F0502020204030204" pitchFamily="34" charset="0"/>
              </a:rPr>
              <a:t>Mai </a:t>
            </a:r>
            <a:endParaRPr lang="en-US" sz="2000" dirty="0">
              <a:latin typeface="Calibri" panose="020F0502020204030204" pitchFamily="34" charset="0"/>
            </a:endParaRP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US" sz="2100" dirty="0" smtClean="0">
                <a:latin typeface="Calibri" panose="020F0502020204030204" pitchFamily="34" charset="0"/>
              </a:rPr>
              <a:t>Now able </a:t>
            </a:r>
            <a:r>
              <a:rPr lang="en-US" sz="2100" dirty="0">
                <a:latin typeface="Calibri" panose="020F0502020204030204" pitchFamily="34" charset="0"/>
              </a:rPr>
              <a:t>to communicate and </a:t>
            </a:r>
            <a:r>
              <a:rPr lang="en-US" sz="2100" dirty="0" smtClean="0">
                <a:latin typeface="Calibri" panose="020F0502020204030204" pitchFamily="34" charset="0"/>
              </a:rPr>
              <a:t>share more quickly with use of “Line” and social apps </a:t>
            </a:r>
          </a:p>
        </p:txBody>
      </p:sp>
    </p:spTree>
    <p:extLst>
      <p:ext uri="{BB962C8B-B14F-4D97-AF65-F5344CB8AC3E}">
        <p14:creationId xmlns:p14="http://schemas.microsoft.com/office/powerpoint/2010/main" val="250341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3" y="0"/>
            <a:ext cx="4562168" cy="34216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8" b="22570"/>
          <a:stretch/>
        </p:blipFill>
        <p:spPr>
          <a:xfrm>
            <a:off x="5535561" y="368708"/>
            <a:ext cx="6272980" cy="31414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40" y="3281516"/>
            <a:ext cx="5073445" cy="38050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014" y="3421626"/>
            <a:ext cx="4994788" cy="374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1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1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5715000" y="690227"/>
            <a:ext cx="5678424" cy="5577841"/>
          </a:xfrm>
        </p:spPr>
        <p:txBody>
          <a:bodyPr>
            <a:normAutofit lnSpcReduction="10000"/>
          </a:bodyPr>
          <a:lstStyle/>
          <a:p>
            <a:pPr marL="176213" indent="-176213">
              <a:buFont typeface="Wingdings" panose="05000000000000000000" pitchFamily="2" charset="2"/>
              <a:buChar char="§"/>
            </a:pPr>
            <a:r>
              <a:rPr lang="en-US" b="1" dirty="0">
                <a:latin typeface="Calibri" panose="020F0502020204030204" pitchFamily="34" charset="0"/>
              </a:rPr>
              <a:t>MAP Radio FM </a:t>
            </a:r>
            <a:r>
              <a:rPr lang="en-US" b="1" dirty="0" smtClean="0">
                <a:latin typeface="Calibri" panose="020F0502020204030204" pitchFamily="34" charset="0"/>
              </a:rPr>
              <a:t>99 </a:t>
            </a:r>
            <a:r>
              <a:rPr lang="en-US" dirty="0" smtClean="0">
                <a:latin typeface="Calibri" panose="020F0502020204030204" pitchFamily="34" charset="0"/>
              </a:rPr>
              <a:t>just celebrated </a:t>
            </a:r>
            <a:r>
              <a:rPr lang="en-US" u="sng" dirty="0" smtClean="0">
                <a:latin typeface="Calibri" panose="020F0502020204030204" pitchFamily="34" charset="0"/>
              </a:rPr>
              <a:t>11</a:t>
            </a:r>
            <a:r>
              <a:rPr lang="en-US" u="sng" baseline="30000" dirty="0" smtClean="0">
                <a:latin typeface="Calibri" panose="020F0502020204030204" pitchFamily="34" charset="0"/>
              </a:rPr>
              <a:t>th</a:t>
            </a:r>
            <a:r>
              <a:rPr lang="en-US" u="sng" dirty="0" smtClean="0">
                <a:latin typeface="Calibri" panose="020F0502020204030204" pitchFamily="34" charset="0"/>
              </a:rPr>
              <a:t> anniversary </a:t>
            </a:r>
            <a:r>
              <a:rPr lang="en-US" dirty="0" smtClean="0">
                <a:latin typeface="Calibri" panose="020F0502020204030204" pitchFamily="34" charset="0"/>
              </a:rPr>
              <a:t>as a community radio station</a:t>
            </a: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</a:rPr>
              <a:t>MAP </a:t>
            </a:r>
            <a:r>
              <a:rPr lang="en-US" dirty="0">
                <a:latin typeface="Calibri" panose="020F0502020204030204" pitchFamily="34" charset="0"/>
              </a:rPr>
              <a:t>Radio </a:t>
            </a:r>
            <a:r>
              <a:rPr lang="en-US" dirty="0" smtClean="0">
                <a:latin typeface="Calibri" panose="020F0502020204030204" pitchFamily="34" charset="0"/>
              </a:rPr>
              <a:t>broadcasts in Shan language  daily with a program schedule including </a:t>
            </a:r>
            <a:r>
              <a:rPr lang="en-US" b="1" dirty="0" smtClean="0">
                <a:latin typeface="Calibri" panose="020F0502020204030204" pitchFamily="34" charset="0"/>
              </a:rPr>
              <a:t>Domestic </a:t>
            </a:r>
            <a:r>
              <a:rPr lang="en-US" b="1" dirty="0">
                <a:latin typeface="Calibri" panose="020F0502020204030204" pitchFamily="34" charset="0"/>
              </a:rPr>
              <a:t>Workers program </a:t>
            </a:r>
            <a:r>
              <a:rPr lang="en-US" b="1" dirty="0" smtClean="0">
                <a:latin typeface="Calibri" panose="020F0502020204030204" pitchFamily="34" charset="0"/>
              </a:rPr>
              <a:t>live </a:t>
            </a:r>
            <a:r>
              <a:rPr lang="en-US" b="1" dirty="0">
                <a:latin typeface="Calibri" panose="020F0502020204030204" pitchFamily="34" charset="0"/>
              </a:rPr>
              <a:t>11:00am-1:00pm every </a:t>
            </a:r>
            <a:r>
              <a:rPr lang="en-US" b="1" dirty="0" smtClean="0">
                <a:latin typeface="Calibri" panose="020F0502020204030204" pitchFamily="34" charset="0"/>
              </a:rPr>
              <a:t>Friday (</a:t>
            </a:r>
            <a:r>
              <a:rPr lang="en-US" b="1" dirty="0" err="1" smtClean="0">
                <a:latin typeface="Calibri" panose="020F0502020204030204" pitchFamily="34" charset="0"/>
              </a:rPr>
              <a:t>Pim</a:t>
            </a:r>
            <a:r>
              <a:rPr lang="en-US" b="1" dirty="0" smtClean="0">
                <a:latin typeface="Calibri" panose="020F0502020204030204" pitchFamily="34" charset="0"/>
              </a:rPr>
              <a:t> – </a:t>
            </a:r>
            <a:r>
              <a:rPr lang="en-US" b="1" i="1" dirty="0" smtClean="0">
                <a:latin typeface="Calibri" panose="020F0502020204030204" pitchFamily="34" charset="0"/>
              </a:rPr>
              <a:t>pictured</a:t>
            </a:r>
            <a:r>
              <a:rPr lang="en-US" b="1" dirty="0" smtClean="0">
                <a:latin typeface="Calibri" panose="020F0502020204030204" pitchFamily="34" charset="0"/>
              </a:rPr>
              <a:t>)</a:t>
            </a:r>
            <a:endParaRPr lang="en-US" b="1" dirty="0">
              <a:latin typeface="Calibri" panose="020F0502020204030204" pitchFamily="34" charset="0"/>
            </a:endParaRP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US" u="sng" dirty="0">
                <a:latin typeface="Calibri" panose="020F0502020204030204" pitchFamily="34" charset="0"/>
              </a:rPr>
              <a:t>13 call-ins avg.:</a:t>
            </a:r>
            <a:r>
              <a:rPr lang="en-US" dirty="0">
                <a:latin typeface="Calibri" panose="020F0502020204030204" pitchFamily="34" charset="0"/>
              </a:rPr>
              <a:t> how to change employers, what to do if not paid, how to negotiate with employer, minimum wage, new registration, and discuss working conditions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</a:rPr>
              <a:t>MAP </a:t>
            </a:r>
            <a:r>
              <a:rPr lang="en-US" dirty="0">
                <a:latin typeface="Calibri" panose="020F0502020204030204" pitchFamily="34" charset="0"/>
              </a:rPr>
              <a:t>Radio </a:t>
            </a:r>
            <a:r>
              <a:rPr lang="en-US" dirty="0" smtClean="0">
                <a:latin typeface="Calibri" panose="020F0502020204030204" pitchFamily="34" charset="0"/>
              </a:rPr>
              <a:t>broadcasts over </a:t>
            </a:r>
            <a:r>
              <a:rPr lang="en-US" dirty="0">
                <a:latin typeface="Calibri" panose="020F0502020204030204" pitchFamily="34" charset="0"/>
              </a:rPr>
              <a:t>the </a:t>
            </a:r>
            <a:r>
              <a:rPr lang="en-US" b="1" dirty="0" smtClean="0">
                <a:latin typeface="Calibri" panose="020F0502020204030204" pitchFamily="34" charset="0"/>
              </a:rPr>
              <a:t>internet</a:t>
            </a:r>
            <a:r>
              <a:rPr lang="en-US" dirty="0" smtClean="0">
                <a:latin typeface="Calibri" panose="020F0502020204030204" pitchFamily="34" charset="0"/>
              </a:rPr>
              <a:t> as well </a:t>
            </a: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Calibri" panose="020F0502020204030204" pitchFamily="34" charset="0"/>
              </a:rPr>
              <a:t>App</a:t>
            </a:r>
            <a:r>
              <a:rPr lang="en-US" dirty="0" smtClean="0">
                <a:latin typeface="Calibri" panose="020F0502020204030204" pitchFamily="34" charset="0"/>
              </a:rPr>
              <a:t> allows migrant </a:t>
            </a:r>
            <a:r>
              <a:rPr lang="en-US" dirty="0">
                <a:latin typeface="Calibri" panose="020F0502020204030204" pitchFamily="34" charset="0"/>
              </a:rPr>
              <a:t>workers to listen over their </a:t>
            </a:r>
            <a:r>
              <a:rPr lang="en-US" b="1" dirty="0">
                <a:latin typeface="Calibri" panose="020F0502020204030204" pitchFamily="34" charset="0"/>
              </a:rPr>
              <a:t>smart phone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- </a:t>
            </a:r>
            <a:r>
              <a:rPr lang="en-US" u="sng" dirty="0">
                <a:latin typeface="Calibri" panose="020F0502020204030204" pitchFamily="34" charset="0"/>
              </a:rPr>
              <a:t>289 downloads </a:t>
            </a:r>
            <a:r>
              <a:rPr lang="en-US" dirty="0" smtClean="0">
                <a:latin typeface="Calibri" panose="020F0502020204030204" pitchFamily="34" charset="0"/>
              </a:rPr>
              <a:t>- Domestic </a:t>
            </a:r>
            <a:r>
              <a:rPr lang="en-US" dirty="0">
                <a:latin typeface="Calibri" panose="020F0502020204030204" pitchFamily="34" charset="0"/>
              </a:rPr>
              <a:t>workers </a:t>
            </a:r>
            <a:r>
              <a:rPr lang="en-US" dirty="0" smtClean="0">
                <a:latin typeface="Calibri" panose="020F0502020204030204" pitchFamily="34" charset="0"/>
              </a:rPr>
              <a:t>the </a:t>
            </a:r>
            <a:r>
              <a:rPr lang="en-US" dirty="0">
                <a:latin typeface="Calibri" panose="020F0502020204030204" pitchFamily="34" charset="0"/>
              </a:rPr>
              <a:t>largest </a:t>
            </a:r>
            <a:r>
              <a:rPr lang="en-US" dirty="0" smtClean="0">
                <a:latin typeface="Calibri" panose="020F0502020204030204" pitchFamily="34" charset="0"/>
              </a:rPr>
              <a:t>audience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741" y="2442627"/>
            <a:ext cx="2969885" cy="4142678"/>
          </a:xfrm>
          <a:prstGeom prst="rect">
            <a:avLst/>
          </a:prstGeom>
        </p:spPr>
      </p:pic>
      <p:pic>
        <p:nvPicPr>
          <p:cNvPr id="10" name="Picture 2" descr="http://www.mapradio.org/images/LOGO1-orangel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27" y="310458"/>
            <a:ext cx="4501188" cy="203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95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Solidarity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4712995" cy="4023360"/>
          </a:xfrm>
        </p:spPr>
        <p:txBody>
          <a:bodyPr>
            <a:normAutofit/>
          </a:bodyPr>
          <a:lstStyle/>
          <a:p>
            <a:pPr marL="236538" indent="-236538"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</a:rPr>
              <a:t>In Chiang Mai, domestic workers were encouraged to become members of a local Shan group called </a:t>
            </a:r>
            <a:r>
              <a:rPr lang="en-US" u="sng" dirty="0" smtClean="0">
                <a:latin typeface="Calibri" panose="020F0502020204030204" pitchFamily="34" charset="0"/>
              </a:rPr>
              <a:t>Workers Solidarity Association (WSA) </a:t>
            </a:r>
            <a:r>
              <a:rPr lang="en-US" dirty="0" smtClean="0">
                <a:latin typeface="Calibri" panose="020F0502020204030204" pitchFamily="34" charset="0"/>
              </a:rPr>
              <a:t>in order to be part of a </a:t>
            </a:r>
            <a:r>
              <a:rPr lang="en-US" dirty="0" err="1" smtClean="0">
                <a:latin typeface="Calibri" panose="020F0502020204030204" pitchFamily="34" charset="0"/>
              </a:rPr>
              <a:t>labour</a:t>
            </a:r>
            <a:r>
              <a:rPr lang="en-US" dirty="0" smtClean="0">
                <a:latin typeface="Calibri" panose="020F0502020204030204" pitchFamily="34" charset="0"/>
              </a:rPr>
              <a:t> organization </a:t>
            </a:r>
          </a:p>
          <a:p>
            <a:pPr marL="236538" indent="-236538"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</a:rPr>
              <a:t>Now she is </a:t>
            </a:r>
            <a:r>
              <a:rPr lang="en-US" u="sng" dirty="0" smtClean="0">
                <a:latin typeface="Calibri" panose="020F0502020204030204" pitchFamily="34" charset="0"/>
              </a:rPr>
              <a:t>one </a:t>
            </a:r>
            <a:r>
              <a:rPr lang="en-US" u="sng" dirty="0">
                <a:latin typeface="Calibri" panose="020F0502020204030204" pitchFamily="34" charset="0"/>
              </a:rPr>
              <a:t>of the leaders </a:t>
            </a:r>
            <a:r>
              <a:rPr lang="en-US" dirty="0" smtClean="0">
                <a:latin typeface="Calibri" panose="020F0502020204030204" pitchFamily="34" charset="0"/>
              </a:rPr>
              <a:t>(top)</a:t>
            </a:r>
          </a:p>
          <a:p>
            <a:pPr marL="236538" indent="-236538"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</a:rPr>
              <a:t>Injects </a:t>
            </a:r>
            <a:r>
              <a:rPr lang="en-US" u="sng" dirty="0" smtClean="0">
                <a:latin typeface="Calibri" panose="020F0502020204030204" pitchFamily="34" charset="0"/>
              </a:rPr>
              <a:t>domestic workers issues </a:t>
            </a:r>
            <a:r>
              <a:rPr lang="en-US" dirty="0" smtClean="0">
                <a:latin typeface="Calibri" panose="020F0502020204030204" pitchFamily="34" charset="0"/>
              </a:rPr>
              <a:t>into </a:t>
            </a:r>
            <a:r>
              <a:rPr lang="en-US" dirty="0">
                <a:latin typeface="Calibri" panose="020F0502020204030204" pitchFamily="34" charset="0"/>
              </a:rPr>
              <a:t>advocacy </a:t>
            </a:r>
            <a:r>
              <a:rPr lang="en-US" dirty="0" smtClean="0">
                <a:latin typeface="Calibri" panose="020F0502020204030204" pitchFamily="34" charset="0"/>
              </a:rPr>
              <a:t>events </a:t>
            </a:r>
            <a:r>
              <a:rPr lang="en-US" dirty="0" smtClean="0">
                <a:latin typeface="Calibri" panose="020F0502020204030204" pitchFamily="34" charset="0"/>
              </a:rPr>
              <a:t>such </a:t>
            </a:r>
            <a:r>
              <a:rPr lang="en-US" dirty="0" smtClean="0">
                <a:latin typeface="Calibri" panose="020F0502020204030204" pitchFamily="34" charset="0"/>
              </a:rPr>
              <a:t>as </a:t>
            </a:r>
            <a:r>
              <a:rPr lang="en-US" dirty="0" err="1" smtClean="0">
                <a:latin typeface="Calibri" panose="020F0502020204030204" pitchFamily="34" charset="0"/>
              </a:rPr>
              <a:t>Labour</a:t>
            </a:r>
            <a:r>
              <a:rPr lang="en-US" dirty="0" smtClean="0">
                <a:latin typeface="Calibri" panose="020F0502020204030204" pitchFamily="34" charset="0"/>
              </a:rPr>
              <a:t> Day and International Migrants </a:t>
            </a:r>
            <a:r>
              <a:rPr lang="en-US" dirty="0" smtClean="0">
                <a:latin typeface="Calibri" panose="020F0502020204030204" pitchFamily="34" charset="0"/>
              </a:rPr>
              <a:t>Day</a:t>
            </a:r>
            <a:endParaRPr lang="en-US" dirty="0" smtClean="0">
              <a:latin typeface="Calibri" panose="020F0502020204030204" pitchFamily="34" charset="0"/>
            </a:endParaRPr>
          </a:p>
          <a:p>
            <a:pPr marL="236538" indent="-236538"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</a:rPr>
              <a:t>International Domestic Workers Day</a:t>
            </a:r>
          </a:p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672" y="207884"/>
            <a:ext cx="3460955" cy="2595716"/>
          </a:xfrm>
          <a:prstGeom prst="rect">
            <a:avLst/>
          </a:prstGeom>
        </p:spPr>
      </p:pic>
      <p:pic>
        <p:nvPicPr>
          <p:cNvPr id="7" name="Picture 3" descr="2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t="19266" r="20594" b="7832"/>
          <a:stretch/>
        </p:blipFill>
        <p:spPr bwMode="auto">
          <a:xfrm>
            <a:off x="7713406" y="3699344"/>
            <a:ext cx="4365523" cy="326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19" y="1654628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0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B4028482-F53A-4442-AB14-9B7A43F44F9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22B9E06671B54FA89F14538B9B0FEA" ma:contentTypeVersion="1" ma:contentTypeDescription="Create a new document." ma:contentTypeScope="" ma:versionID="362711686602768b23db736653e4ac1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E78E99-0E60-46E3-870A-AA0C83D9C2DF}"/>
</file>

<file path=customXml/itemProps2.xml><?xml version="1.0" encoding="utf-8"?>
<ds:datastoreItem xmlns:ds="http://schemas.openxmlformats.org/officeDocument/2006/customXml" ds:itemID="{717B82DB-BAB0-476A-83A8-4EB6C04B9F2C}"/>
</file>

<file path=customXml/itemProps3.xml><?xml version="1.0" encoding="utf-8"?>
<ds:datastoreItem xmlns:ds="http://schemas.openxmlformats.org/officeDocument/2006/customXml" ds:itemID="{B01D843F-1989-48C3-AA2F-F0B42C561843}"/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1186</TotalTime>
  <Words>742</Words>
  <Application>Microsoft Office PowerPoint</Application>
  <PresentationFormat>Widescreen</PresentationFormat>
  <Paragraphs>51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Tw Cen MT</vt:lpstr>
      <vt:lpstr>Tw Cen MT Condensed</vt:lpstr>
      <vt:lpstr>Wingdings</vt:lpstr>
      <vt:lpstr>Wingdings 3</vt:lpstr>
      <vt:lpstr>Integral</vt:lpstr>
      <vt:lpstr>Domestic Workers in Thailand – Breaking the Isolation </vt:lpstr>
      <vt:lpstr>MAP Foundation</vt:lpstr>
      <vt:lpstr>Domestic work – Not recognized</vt:lpstr>
      <vt:lpstr>Domestic work – small protections </vt:lpstr>
      <vt:lpstr>Brief survey</vt:lpstr>
      <vt:lpstr>Reaching the isolated</vt:lpstr>
      <vt:lpstr>PowerPoint Presentation</vt:lpstr>
      <vt:lpstr>PowerPoint Presentation</vt:lpstr>
      <vt:lpstr>Solidarity</vt:lpstr>
      <vt:lpstr>“May day” and  “International Domestic Workers Day” – presented a letter with recommendations to the Provincial Governor chiang mai 2014-15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usere</dc:creator>
  <cp:lastModifiedBy>usere</cp:lastModifiedBy>
  <cp:revision>46</cp:revision>
  <dcterms:created xsi:type="dcterms:W3CDTF">2015-09-22T13:02:54Z</dcterms:created>
  <dcterms:modified xsi:type="dcterms:W3CDTF">2015-09-28T15:52:44Z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0x0101008822B9E06671B54FA89F14538B9B0FEA</vt:lpwstr>
  </property>
  <property fmtid="{D5CDD505-2E9C-101B-9397-08002B2CF9AE}" pid="3" name="Order">
    <vt:r8>3187500</vt:r8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</Properties>
</file>