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29"/>
  </p:notesMasterIdLst>
  <p:sldIdLst>
    <p:sldId id="316" r:id="rId4"/>
    <p:sldId id="313" r:id="rId5"/>
    <p:sldId id="293" r:id="rId6"/>
    <p:sldId id="297" r:id="rId7"/>
    <p:sldId id="296" r:id="rId8"/>
    <p:sldId id="298" r:id="rId9"/>
    <p:sldId id="290" r:id="rId10"/>
    <p:sldId id="300" r:id="rId11"/>
    <p:sldId id="301" r:id="rId12"/>
    <p:sldId id="299" r:id="rId13"/>
    <p:sldId id="303" r:id="rId14"/>
    <p:sldId id="304" r:id="rId15"/>
    <p:sldId id="305" r:id="rId16"/>
    <p:sldId id="306" r:id="rId17"/>
    <p:sldId id="309" r:id="rId18"/>
    <p:sldId id="318" r:id="rId19"/>
    <p:sldId id="317" r:id="rId20"/>
    <p:sldId id="319" r:id="rId21"/>
    <p:sldId id="321" r:id="rId22"/>
    <p:sldId id="310" r:id="rId23"/>
    <p:sldId id="311" r:id="rId24"/>
    <p:sldId id="312" r:id="rId25"/>
    <p:sldId id="291" r:id="rId26"/>
    <p:sldId id="322" r:id="rId27"/>
    <p:sldId id="323" r:id="rId28"/>
  </p:sldIdLst>
  <p:sldSz cx="12192000" cy="6858000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65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041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6" autoAdjust="0"/>
    <p:restoredTop sz="95373" autoAdjust="0"/>
  </p:normalViewPr>
  <p:slideViewPr>
    <p:cSldViewPr snapToGrid="0" showGuides="1">
      <p:cViewPr varScale="1">
        <p:scale>
          <a:sx n="68" d="100"/>
          <a:sy n="68" d="100"/>
        </p:scale>
        <p:origin x="-126" y="-210"/>
      </p:cViewPr>
      <p:guideLst>
        <p:guide orient="horz" pos="2160"/>
        <p:guide pos="36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948DEE-CFA4-4391-996F-61EA63721ED6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D3E593-55FE-48D4-94DD-B60666F6640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3E593-55FE-48D4-94DD-B60666F66403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6276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3303-E096-4D08-B62A-E41F6D273E8C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0685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3E593-55FE-48D4-94DD-B60666F66403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110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3E593-55FE-48D4-94DD-B60666F66403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9872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3E593-55FE-48D4-94DD-B60666F66403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5286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Revisit the Dublin Declaration on Partnership to Fight HIV/AIDS1, and ensure that its monitoring adopts a ‘life-long’ approach to the health and social inclusion of PLHIV.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3E593-55FE-48D4-94DD-B60666F66403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6727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74E7-3D20-4ED5-BBDD-1AE3D69CD4FE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5136-B3B5-40BA-ADE8-6B68299BC88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210525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840C-6FBD-4D4B-BC6E-42D82CD1F29C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B830-7346-4FCF-A499-3E63742FECA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009988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628C-426E-4BF9-843D-25C747EB47EA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9276-8097-4246-81DA-2F081D4380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7979721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8FE-89AD-45B0-8843-475927CC9307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6018-A810-4201-8FF6-5185716D15B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10428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9481-610F-427D-8169-1446D7DF74FB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EB83-FAC0-4958-B083-E69B3DC9882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181262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ADB9-F899-4B11-8ED4-ABB9790F4076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AA6C-B119-4EF8-A1B4-410ED82C34D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6699414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E483-1D9C-44BB-B2BF-FB6B1609305C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42F2-B6E3-42EF-960E-1210799FD28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4737212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A9E-E891-4361-A417-C6AF3899E609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9F28-87A8-4E98-BB9C-46CE079EEBF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2386707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D652-7B63-448A-BA46-90E259466D25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8D14-8BDD-4274-9CD0-6435A1A30D4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788137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B552-DE71-41D1-8AB2-2EB3991EB40B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4EF6-8523-4119-8FD1-4A2602EE9E5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476474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B23F-880A-41BE-A47E-672F12116605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89E1-B3CB-4B49-9D73-8A8646677F7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99778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B9EF-D61D-4C25-9677-7328F25ACF54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2021-195F-46B1-8206-FF32A2A10C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0683856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1519-7C2E-4E1A-8C4E-8E0ECEB7095A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4AE2-9D85-4D17-AE18-83538E3FA9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0222799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AC3D-F97B-44EA-9720-97C14C3EFC55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7D74-AAC5-4706-9A2B-E18FFD5F810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7462551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BEBB-F73A-4DE9-AFD3-9101AED20395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086C-C502-4577-BBB7-FC4BF508DB9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283312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xt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/>
          <p:cNvSpPr>
            <a:spLocks noGrp="1"/>
          </p:cNvSpPr>
          <p:nvPr>
            <p:ph type="body" sz="quarter" idx="10"/>
          </p:nvPr>
        </p:nvSpPr>
        <p:spPr>
          <a:xfrm>
            <a:off x="912285" y="1700443"/>
            <a:ext cx="10080260" cy="4512867"/>
          </a:xfrm>
        </p:spPr>
        <p:txBody>
          <a:bodyPr>
            <a:normAutofit/>
          </a:bodyPr>
          <a:lstStyle>
            <a:lvl1pPr marL="0" indent="0">
              <a:lnSpc>
                <a:spcPts val="2933"/>
              </a:lnSpc>
              <a:buNone/>
              <a:defRPr sz="2400"/>
            </a:lvl1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15755" y="96011"/>
            <a:ext cx="10972800" cy="64469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21" name="Marcador de Posição do Texto 20"/>
          <p:cNvSpPr>
            <a:spLocks noGrp="1"/>
          </p:cNvSpPr>
          <p:nvPr>
            <p:ph type="body" sz="quarter" idx="11"/>
          </p:nvPr>
        </p:nvSpPr>
        <p:spPr>
          <a:xfrm>
            <a:off x="911425" y="1028734"/>
            <a:ext cx="10079567" cy="6731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67" b="1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329606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0669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350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7806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951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 numCol="2" spcCol="274320"/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85045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2"/>
            <a:ext cx="50800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952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5DD5-DED8-4D5E-A3A9-1E0CAF016EC6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3326-71B6-4647-AE9C-2874492FD2E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2617409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2"/>
            <a:ext cx="50800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2"/>
            <a:ext cx="50800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6560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6144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6144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294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9228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2"/>
            <a:ext cx="5082117" cy="4368831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9228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2"/>
            <a:ext cx="5084232" cy="4368831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3193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98375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0319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7544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077650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76039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03065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EBCF-C36C-4C85-8D9C-78997CD4B150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9A62-22C6-4AC6-BE21-B45C31B87A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4336898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7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3552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1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4624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227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7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0508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56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2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70445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628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7432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27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926A-4CE5-43D5-85F9-F29E90A266E2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51EC-F9ED-4B1C-B00B-D3C87959DB8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98928051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97675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04982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2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9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64875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080513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831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099054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7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7456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5053712"/>
            <a:ext cx="24414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5053712"/>
            <a:ext cx="2441448" cy="60939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5053712"/>
            <a:ext cx="2441448" cy="60939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5053712"/>
            <a:ext cx="2441448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0269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5053712"/>
            <a:ext cx="24414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5053712"/>
            <a:ext cx="2441448" cy="60939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5053712"/>
            <a:ext cx="2441448" cy="60939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5053712"/>
            <a:ext cx="2441448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326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026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D57A-F5D2-4906-BB42-EC6CF552C1F1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B83F-C7ED-4AB5-B3D9-F2933BD6DB8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8324924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9254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6237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7092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431671"/>
            <a:ext cx="24414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431671"/>
            <a:ext cx="2441448" cy="60939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431671"/>
            <a:ext cx="2441448" cy="60939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431671"/>
            <a:ext cx="2441448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6253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431671"/>
            <a:ext cx="24414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431671"/>
            <a:ext cx="2441448" cy="60939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431671"/>
            <a:ext cx="2441448" cy="60939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431671"/>
            <a:ext cx="2441448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0690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1836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9767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001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16848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128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F3F3-D847-4048-A060-2C5A86DFFD70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9FC2-1854-4D59-8BA4-14A13FC872D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01364679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5446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4298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7345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635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6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3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49" y="163979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67929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63313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4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0" y="163979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108331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89" y="3256994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26" y="3256994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4" y="3256994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200599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89" y="3256994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26" y="3256994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4" y="3256994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360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28297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3235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21380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7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0" y="933450"/>
            <a:ext cx="10363200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2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3408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82D8-79E0-4AC6-BDFE-40F7E234C992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9C4E-9D70-4EDA-903B-425E3341EC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6949189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7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2" y="3256994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788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9627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3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2" y="4980567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7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715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rgbClr val="5BBE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846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62D0-EFB3-41EE-ACD1-81F7F5C0DABC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A728-D795-4D9B-9AD8-D270405EB40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041409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8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de título do Modelo Global</a:t>
            </a:r>
          </a:p>
        </p:txBody>
      </p:sp>
      <p:sp>
        <p:nvSpPr>
          <p:cNvPr id="1027" name="Marcador de Posição do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37334-7DEE-4BC8-B335-911AEDF84B2C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732DC7-197E-43A8-9D0B-05843028CDE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de título do Modelo Global</a:t>
            </a:r>
          </a:p>
        </p:txBody>
      </p:sp>
      <p:sp>
        <p:nvSpPr>
          <p:cNvPr id="2051" name="Marcador de Posição do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38EB13-B6EE-4D45-A3A3-B803FB534065}" type="datetimeFigureOut">
              <a:rPr lang="pt-PT"/>
              <a:pPr>
                <a:defRPr/>
              </a:pPr>
              <a:t>03/10/2017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82865E-5B7C-4F12-8A32-B7A8F090222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324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0"/>
            <a:ext cx="10363200" cy="817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  <p:sldLayoutId id="2147484221" r:id="rId17"/>
    <p:sldLayoutId id="2147484222" r:id="rId18"/>
    <p:sldLayoutId id="2147484223" r:id="rId19"/>
    <p:sldLayoutId id="2147484224" r:id="rId20"/>
    <p:sldLayoutId id="2147484225" r:id="rId21"/>
    <p:sldLayoutId id="2147484226" r:id="rId22"/>
    <p:sldLayoutId id="2147484227" r:id="rId23"/>
    <p:sldLayoutId id="2147484228" r:id="rId24"/>
    <p:sldLayoutId id="2147484229" r:id="rId25"/>
    <p:sldLayoutId id="2147484230" r:id="rId26"/>
    <p:sldLayoutId id="2147484231" r:id="rId27"/>
    <p:sldLayoutId id="2147484232" r:id="rId28"/>
    <p:sldLayoutId id="2147484233" r:id="rId29"/>
    <p:sldLayoutId id="2147484234" r:id="rId30"/>
    <p:sldLayoutId id="2147484235" r:id="rId31"/>
    <p:sldLayoutId id="2147484236" r:id="rId32"/>
    <p:sldLayoutId id="2147484237" r:id="rId33"/>
    <p:sldLayoutId id="2147484238" r:id="rId34"/>
    <p:sldLayoutId id="2147484239" r:id="rId35"/>
    <p:sldLayoutId id="2147484240" r:id="rId36"/>
    <p:sldLayoutId id="2147484241" r:id="rId37"/>
    <p:sldLayoutId id="2147484242" r:id="rId38"/>
    <p:sldLayoutId id="2147484243" r:id="rId39"/>
    <p:sldLayoutId id="2147484244" r:id="rId40"/>
    <p:sldLayoutId id="2147484245" r:id="rId41"/>
    <p:sldLayoutId id="2147484246" r:id="rId42"/>
    <p:sldLayoutId id="2147484247" r:id="rId43"/>
    <p:sldLayoutId id="2147484248" r:id="rId44"/>
    <p:sldLayoutId id="2147484249" r:id="rId45"/>
    <p:sldLayoutId id="2147484250" r:id="rId46"/>
    <p:sldLayoutId id="2147484251" r:id="rId47"/>
    <p:sldLayoutId id="2147484252" r:id="rId48"/>
    <p:sldLayoutId id="2147484253" r:id="rId49"/>
    <p:sldLayoutId id="2147484254" r:id="rId50"/>
    <p:sldLayoutId id="2147484255" r:id="rId51"/>
    <p:sldLayoutId id="2147484256" r:id="rId52"/>
    <p:sldLayoutId id="2147484257" r:id="rId53"/>
    <p:sldLayoutId id="2147484258" r:id="rId54"/>
    <p:sldLayoutId id="2147484259" r:id="rId55"/>
    <p:sldLayoutId id="2147484260" r:id="rId56"/>
    <p:sldLayoutId id="2147484261" r:id="rId57"/>
    <p:sldLayoutId id="2147484262" r:id="rId58"/>
    <p:sldLayoutId id="2147484321" r:id="rId59"/>
  </p:sldLayoutIdLst>
  <p:txStyles>
    <p:titleStyle>
      <a:lvl1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2pPr>
      <a:lvl3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3pPr>
      <a:lvl4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4pPr>
      <a:lvl5pPr algn="ctr" defTabSz="912813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5pPr>
      <a:lvl6pPr marL="4572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6pPr>
      <a:lvl7pPr marL="9144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7pPr>
      <a:lvl8pPr marL="13716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8pPr>
      <a:lvl9pPr marL="1828800" algn="ctr" defTabSz="912813" rtl="0" fontAlgn="base">
        <a:lnSpc>
          <a:spcPct val="86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Open Sans Light"/>
        </a:defRPr>
      </a:lvl9pPr>
    </p:titleStyle>
    <p:bodyStyle>
      <a:lvl1pPr marL="169863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69863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ângulo 12"/>
          <p:cNvSpPr/>
          <p:nvPr/>
        </p:nvSpPr>
        <p:spPr>
          <a:xfrm>
            <a:off x="239424" y="1271429"/>
            <a:ext cx="10262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health related SDGs through a human rights perspective </a:t>
            </a:r>
          </a:p>
          <a:p>
            <a:endParaRPr lang="en-US" sz="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context of the HIV Epidemic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49306" y="4689787"/>
            <a:ext cx="6205724" cy="20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Arial"/>
                <a:cs typeface="Arial"/>
              </a:rPr>
              <a:t>Ricardo </a:t>
            </a:r>
            <a:r>
              <a:rPr lang="en-US" sz="1867" b="1" dirty="0" err="1">
                <a:solidFill>
                  <a:schemeClr val="bg1"/>
                </a:solidFill>
                <a:latin typeface="Arial"/>
                <a:cs typeface="Arial"/>
              </a:rPr>
              <a:t>Baptista</a:t>
            </a:r>
            <a:r>
              <a:rPr lang="en-US" sz="1867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67" b="1" dirty="0" err="1">
                <a:solidFill>
                  <a:schemeClr val="bg1"/>
                </a:solidFill>
                <a:latin typeface="Arial"/>
                <a:cs typeface="Arial"/>
              </a:rPr>
              <a:t>Leite</a:t>
            </a:r>
            <a:r>
              <a:rPr lang="en-US" sz="1867" b="1" dirty="0">
                <a:solidFill>
                  <a:schemeClr val="bg1"/>
                </a:solidFill>
                <a:latin typeface="Arial"/>
                <a:cs typeface="Arial"/>
              </a:rPr>
              <a:t>, MP, MD, PhD(c)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Medical Doctor and Member of the Portuguese Parliament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Member of the Parliamentary Health Committee | Foreign Affairs Committee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Founder &amp; President of UNITE – Parliamentarians Network to End HIV/AIDS, Viral Hepatitis and Tuberculosis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Head of Public Health | </a:t>
            </a:r>
            <a:r>
              <a:rPr lang="en-US" sz="1253" i="1" dirty="0" err="1">
                <a:solidFill>
                  <a:srgbClr val="FFFFFF"/>
                </a:solidFill>
                <a:latin typeface="Arial"/>
                <a:cs typeface="Arial"/>
              </a:rPr>
              <a:t>Católica</a:t>
            </a: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 University of Portugal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Guest Lecturer | NOVA Medical School and NOVA Information Management School 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City Councilor of Cascais</a:t>
            </a:r>
          </a:p>
          <a:p>
            <a:pPr>
              <a:lnSpc>
                <a:spcPct val="110000"/>
              </a:lnSpc>
            </a:pPr>
            <a:r>
              <a:rPr lang="en-US" sz="1253" i="1" dirty="0">
                <a:solidFill>
                  <a:srgbClr val="FFFFFF"/>
                </a:solidFill>
                <a:latin typeface="Arial"/>
                <a:cs typeface="Arial"/>
              </a:rPr>
              <a:t>ricardo.baptistaleite@gmail.com | @</a:t>
            </a:r>
            <a:r>
              <a:rPr lang="en-US" sz="1253" i="1" dirty="0" err="1">
                <a:solidFill>
                  <a:srgbClr val="FFFFFF"/>
                </a:solidFill>
                <a:latin typeface="Arial"/>
                <a:cs typeface="Arial"/>
              </a:rPr>
              <a:t>RBaptistaLeite</a:t>
            </a:r>
            <a:endParaRPr lang="en-US" sz="1253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256348" y="822742"/>
            <a:ext cx="1008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D51F31"/>
                </a:solidFill>
                <a:latin typeface="Arial"/>
                <a:cs typeface="Arial"/>
              </a:rPr>
              <a:t>Social Forum</a:t>
            </a:r>
            <a:endParaRPr lang="pt-PT" sz="3200" i="1" dirty="0">
              <a:solidFill>
                <a:srgbClr val="D51F3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8581" y="2969825"/>
            <a:ext cx="3702400" cy="808641"/>
          </a:xfrm>
          <a:prstGeom prst="rect">
            <a:avLst/>
          </a:prstGeom>
          <a:solidFill>
            <a:srgbClr val="D51F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7102596" y="2975367"/>
            <a:ext cx="3129665" cy="808641"/>
          </a:xfrm>
          <a:prstGeom prst="parallelogram">
            <a:avLst>
              <a:gd name="adj" fmla="val 98933"/>
            </a:avLst>
          </a:prstGeom>
          <a:solidFill>
            <a:srgbClr val="D51F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ângulo 13"/>
          <p:cNvSpPr/>
          <p:nvPr/>
        </p:nvSpPr>
        <p:spPr>
          <a:xfrm>
            <a:off x="4452253" y="3178023"/>
            <a:ext cx="503580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867" dirty="0">
                <a:solidFill>
                  <a:srgbClr val="F2F7FB"/>
                </a:solidFill>
                <a:latin typeface="Arial"/>
                <a:cs typeface="Arial"/>
              </a:rPr>
              <a:t>2</a:t>
            </a:r>
            <a:r>
              <a:rPr lang="pt-PT" sz="1867" baseline="30000" dirty="0">
                <a:solidFill>
                  <a:srgbClr val="F2F7FB"/>
                </a:solidFill>
                <a:latin typeface="Arial"/>
                <a:cs typeface="Arial"/>
              </a:rPr>
              <a:t>nd</a:t>
            </a:r>
            <a:r>
              <a:rPr lang="pt-PT" sz="1867" dirty="0">
                <a:solidFill>
                  <a:srgbClr val="F2F7FB"/>
                </a:solidFill>
                <a:latin typeface="Arial"/>
                <a:cs typeface="Arial"/>
              </a:rPr>
              <a:t> </a:t>
            </a:r>
            <a:r>
              <a:rPr lang="pt-PT" sz="1867" dirty="0" err="1">
                <a:solidFill>
                  <a:srgbClr val="F2F7FB"/>
                </a:solidFill>
                <a:latin typeface="Arial"/>
                <a:cs typeface="Arial"/>
              </a:rPr>
              <a:t>October</a:t>
            </a:r>
            <a:r>
              <a:rPr lang="pt-PT" sz="1867" dirty="0">
                <a:solidFill>
                  <a:srgbClr val="F2F7FB"/>
                </a:solidFill>
                <a:latin typeface="Arial"/>
                <a:cs typeface="Arial"/>
              </a:rPr>
              <a:t> 2017 | </a:t>
            </a:r>
            <a:r>
              <a:rPr lang="pt-PT" sz="1867" dirty="0" err="1">
                <a:solidFill>
                  <a:srgbClr val="F2F7FB"/>
                </a:solidFill>
                <a:latin typeface="Arial"/>
                <a:cs typeface="Arial"/>
              </a:rPr>
              <a:t>Geneva</a:t>
            </a:r>
            <a:r>
              <a:rPr lang="pt-PT" sz="1867" dirty="0">
                <a:solidFill>
                  <a:srgbClr val="F2F7FB"/>
                </a:solidFill>
                <a:latin typeface="Arial"/>
                <a:cs typeface="Arial"/>
              </a:rPr>
              <a:t>, </a:t>
            </a:r>
            <a:r>
              <a:rPr lang="pt-PT" sz="1867" dirty="0" err="1">
                <a:solidFill>
                  <a:srgbClr val="F2F7FB"/>
                </a:solidFill>
                <a:latin typeface="Arial"/>
                <a:cs typeface="Arial"/>
              </a:rPr>
              <a:t>Switzerland</a:t>
            </a:r>
            <a:endParaRPr lang="pt-PT" sz="1867" dirty="0">
              <a:solidFill>
                <a:srgbClr val="F2F7FB"/>
              </a:solidFill>
              <a:latin typeface="Arial"/>
              <a:cs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23679DE-385D-4302-A9A6-B5F6B4A4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38" r="26520"/>
          <a:stretch/>
        </p:blipFill>
        <p:spPr>
          <a:xfrm>
            <a:off x="7509164" y="4327097"/>
            <a:ext cx="4477789" cy="23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11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leite\Desktop\Conferencias\European Respiratory Society\medicine_timelin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533" y="706098"/>
            <a:ext cx="4315763" cy="60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bandei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54223"/>
            <a:ext cx="2715375" cy="630261"/>
          </a:xfrm>
          <a:prstGeom prst="rect">
            <a:avLst/>
          </a:prstGeom>
        </p:spPr>
      </p:pic>
      <p:pic>
        <p:nvPicPr>
          <p:cNvPr id="7" name="Picture 20" descr="ba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52632"/>
            <a:ext cx="8317963" cy="630261"/>
          </a:xfrm>
          <a:prstGeom prst="rect">
            <a:avLst/>
          </a:prstGeom>
        </p:spPr>
      </p:pic>
      <p:sp>
        <p:nvSpPr>
          <p:cNvPr id="9" name="Rectângulo 12"/>
          <p:cNvSpPr/>
          <p:nvPr/>
        </p:nvSpPr>
        <p:spPr>
          <a:xfrm>
            <a:off x="158162" y="706098"/>
            <a:ext cx="744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Goals of Medicine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8734" y="1811681"/>
            <a:ext cx="72138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 Promote health  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 Preserve health  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 Restore health, when compromised 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 Minimize suffering and malaise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56" y="41124"/>
            <a:ext cx="490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80410"/>
                </a:solidFill>
              </a:rPr>
              <a:t>The Evolution of Healthcare</a:t>
            </a:r>
          </a:p>
        </p:txBody>
      </p:sp>
      <p:sp>
        <p:nvSpPr>
          <p:cNvPr id="16" name="Rectângulo 20"/>
          <p:cNvSpPr/>
          <p:nvPr/>
        </p:nvSpPr>
        <p:spPr>
          <a:xfrm>
            <a:off x="24192" y="6564999"/>
            <a:ext cx="11168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err="1"/>
              <a:t>Nutbeam</a:t>
            </a:r>
            <a:r>
              <a:rPr lang="en-AU" sz="1200" dirty="0"/>
              <a:t> D. Health Promotion Glossary. </a:t>
            </a:r>
            <a:r>
              <a:rPr lang="en-AU" sz="1200" i="1" dirty="0"/>
              <a:t>Health Promotion International, </a:t>
            </a:r>
            <a:r>
              <a:rPr lang="en-AU" sz="1200" dirty="0"/>
              <a:t>13(4): 349-364. 1999; </a:t>
            </a:r>
            <a:r>
              <a:rPr lang="en-US" sz="1200" dirty="0"/>
              <a:t>http://ww2.ecclesbourne.derbyshire.sch.uk/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36144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media.licdn.com/mpr/mpr/AAEAAQAAAAAAAAa5AAAAJDVkNDA4M2RjLTZhZjgtNDdjNS04MmRkLWQwYzEwNjk1YWM5N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 bwMode="auto">
          <a:xfrm>
            <a:off x="6124353" y="1261188"/>
            <a:ext cx="6018028" cy="24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3.bp.blogspot.com/-e7bQoIAu3Fc/U3jIfqiDP1I/AAAAAAAAARM/IEEiZNpH-8I/s1600/Sheffields-East-End-18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056" y="1259596"/>
            <a:ext cx="5999591" cy="24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bandei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561039"/>
            <a:ext cx="2715375" cy="630261"/>
          </a:xfrm>
          <a:prstGeom prst="rect">
            <a:avLst/>
          </a:prstGeom>
        </p:spPr>
      </p:pic>
      <p:pic>
        <p:nvPicPr>
          <p:cNvPr id="7" name="Picture 20" descr="barr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559448"/>
            <a:ext cx="8317963" cy="630261"/>
          </a:xfrm>
          <a:prstGeom prst="rect">
            <a:avLst/>
          </a:prstGeom>
        </p:spPr>
      </p:pic>
      <p:sp>
        <p:nvSpPr>
          <p:cNvPr id="9" name="Rectângulo 12"/>
          <p:cNvSpPr/>
          <p:nvPr/>
        </p:nvSpPr>
        <p:spPr>
          <a:xfrm>
            <a:off x="158162" y="612914"/>
            <a:ext cx="744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Industrial Revolution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56" y="41124"/>
            <a:ext cx="490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80410"/>
                </a:solidFill>
              </a:rPr>
              <a:t>The Evolution of Healthcare</a:t>
            </a:r>
          </a:p>
        </p:txBody>
      </p:sp>
      <p:pic>
        <p:nvPicPr>
          <p:cNvPr id="14" name="Picture 10" descr="http://ophelia.sdsu.edu:8080/ford/12-04-2011/images/content/heritage_1928_rouge_model_a_575x42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056" y="3733315"/>
            <a:ext cx="5999592" cy="30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img.timeinc.net/time/daily/2011/1103/360_prius_031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24132" y="3733315"/>
            <a:ext cx="6018030" cy="30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772614" y="6517093"/>
            <a:ext cx="141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</a:rPr>
              <a:t>@</a:t>
            </a:r>
            <a:r>
              <a:rPr lang="pt-PT" sz="1400" b="1" dirty="0" err="1">
                <a:solidFill>
                  <a:schemeClr val="bg1"/>
                </a:solidFill>
              </a:rPr>
              <a:t>RBaptistaLeite</a:t>
            </a:r>
            <a:endParaRPr lang="pt-P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55515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://filmplatform.net/wp-content/uploads/2014/03/health_factory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439"/>
            <a:ext cx="12192000" cy="69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-36512" y="6546830"/>
            <a:ext cx="2628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Health Factory, Norway, 2010</a:t>
            </a:r>
          </a:p>
        </p:txBody>
      </p:sp>
      <p:sp>
        <p:nvSpPr>
          <p:cNvPr id="2" name="Paralelogramo 1"/>
          <p:cNvSpPr/>
          <p:nvPr/>
        </p:nvSpPr>
        <p:spPr>
          <a:xfrm>
            <a:off x="-394460" y="-71439"/>
            <a:ext cx="4746727" cy="1469248"/>
          </a:xfrm>
          <a:prstGeom prst="parallelogram">
            <a:avLst/>
          </a:prstGeom>
          <a:solidFill>
            <a:srgbClr val="A80410"/>
          </a:solidFill>
          <a:ln>
            <a:solidFill>
              <a:srgbClr val="A80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‘Industrialization’ of Healthcare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99118" y="6550223"/>
            <a:ext cx="141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</a:rPr>
              <a:t>@</a:t>
            </a:r>
            <a:r>
              <a:rPr lang="pt-PT" sz="1400" b="1" dirty="0" err="1">
                <a:solidFill>
                  <a:schemeClr val="bg1"/>
                </a:solidFill>
              </a:rPr>
              <a:t>RBaptistaLeite</a:t>
            </a:r>
            <a:endParaRPr lang="pt-P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3000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bandei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54223"/>
            <a:ext cx="2715375" cy="630261"/>
          </a:xfrm>
          <a:prstGeom prst="rect">
            <a:avLst/>
          </a:prstGeom>
        </p:spPr>
      </p:pic>
      <p:pic>
        <p:nvPicPr>
          <p:cNvPr id="7" name="Picture 20" descr="bar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52632"/>
            <a:ext cx="8317963" cy="630261"/>
          </a:xfrm>
          <a:prstGeom prst="rect">
            <a:avLst/>
          </a:prstGeom>
        </p:spPr>
      </p:pic>
      <p:sp>
        <p:nvSpPr>
          <p:cNvPr id="9" name="Rectângulo 12"/>
          <p:cNvSpPr/>
          <p:nvPr/>
        </p:nvSpPr>
        <p:spPr>
          <a:xfrm>
            <a:off x="158162" y="706098"/>
            <a:ext cx="744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Rising Costs of Healthcare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56" y="41124"/>
            <a:ext cx="490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80410"/>
                </a:solidFill>
              </a:rPr>
              <a:t>The Evolution of Healthcare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3284774" y="1674090"/>
            <a:ext cx="8631652" cy="47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2"/>
          <p:cNvSpPr/>
          <p:nvPr/>
        </p:nvSpPr>
        <p:spPr>
          <a:xfrm>
            <a:off x="158162" y="1669000"/>
            <a:ext cx="2806802" cy="4758267"/>
          </a:xfrm>
          <a:prstGeom prst="roundRect">
            <a:avLst/>
          </a:prstGeom>
          <a:solidFill>
            <a:srgbClr val="A8041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Rising Expenditure in healthcare (projection)</a:t>
            </a:r>
          </a:p>
          <a:p>
            <a:pPr algn="ctr"/>
            <a:r>
              <a:rPr lang="en-US" sz="3200" b="1" dirty="0"/>
              <a:t>+</a:t>
            </a:r>
          </a:p>
          <a:p>
            <a:pPr algn="ctr"/>
            <a:r>
              <a:rPr lang="en-US" sz="3200" b="1" dirty="0"/>
              <a:t>Failure to Reduce Burden of Disease</a:t>
            </a:r>
          </a:p>
        </p:txBody>
      </p:sp>
      <p:sp>
        <p:nvSpPr>
          <p:cNvPr id="14" name="Rectangle 3"/>
          <p:cNvSpPr/>
          <p:nvPr/>
        </p:nvSpPr>
        <p:spPr>
          <a:xfrm>
            <a:off x="4412889" y="1682071"/>
            <a:ext cx="3668574" cy="580157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Expenses in healthcare (in % of GDP)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2010-2060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49321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bandei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54223"/>
            <a:ext cx="2715375" cy="630261"/>
          </a:xfrm>
          <a:prstGeom prst="rect">
            <a:avLst/>
          </a:prstGeom>
        </p:spPr>
      </p:pic>
      <p:pic>
        <p:nvPicPr>
          <p:cNvPr id="7" name="Picture 20" descr="bar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52632"/>
            <a:ext cx="8317963" cy="630261"/>
          </a:xfrm>
          <a:prstGeom prst="rect">
            <a:avLst/>
          </a:prstGeom>
        </p:spPr>
      </p:pic>
      <p:sp>
        <p:nvSpPr>
          <p:cNvPr id="9" name="Rectângulo 12"/>
          <p:cNvSpPr/>
          <p:nvPr/>
        </p:nvSpPr>
        <p:spPr>
          <a:xfrm>
            <a:off x="158162" y="706098"/>
            <a:ext cx="744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Outcomes Matter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56" y="41124"/>
            <a:ext cx="490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80410"/>
                </a:solidFill>
              </a:rPr>
              <a:t>The Evolution of Healthcare</a:t>
            </a:r>
          </a:p>
        </p:txBody>
      </p:sp>
      <p:pic>
        <p:nvPicPr>
          <p:cNvPr id="10" name="Picture 8" descr="http://dimensions-ohs.com/wp-content/uploads/2014/03/carrot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9745331" y="2979481"/>
            <a:ext cx="2680319" cy="29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animated gif chimney+smoke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605" y="1311048"/>
            <a:ext cx="3923928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hecliparts.com/wp-content/uploads/2016/05/free-cartoon-hospital-clip-art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87" y="1342748"/>
            <a:ext cx="9845538" cy="54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dimensions-ohs.com/wp-content/uploads/2014/03/carrot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63753" y="706098"/>
            <a:ext cx="2346784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096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bandei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54223"/>
            <a:ext cx="2715375" cy="630261"/>
          </a:xfrm>
          <a:prstGeom prst="rect">
            <a:avLst/>
          </a:prstGeom>
        </p:spPr>
      </p:pic>
      <p:pic>
        <p:nvPicPr>
          <p:cNvPr id="7" name="Picture 20" descr="bar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52632"/>
            <a:ext cx="8317963" cy="630261"/>
          </a:xfrm>
          <a:prstGeom prst="rect">
            <a:avLst/>
          </a:prstGeom>
        </p:spPr>
      </p:pic>
      <p:sp>
        <p:nvSpPr>
          <p:cNvPr id="9" name="Rectângulo 12"/>
          <p:cNvSpPr/>
          <p:nvPr/>
        </p:nvSpPr>
        <p:spPr>
          <a:xfrm>
            <a:off x="158162" y="706098"/>
            <a:ext cx="744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Outcomes Matter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56" y="41124"/>
            <a:ext cx="490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80410"/>
                </a:solidFill>
              </a:rPr>
              <a:t>The Evolution of Healthcare</a:t>
            </a:r>
          </a:p>
        </p:txBody>
      </p:sp>
      <p:pic>
        <p:nvPicPr>
          <p:cNvPr id="8" name="Picture 2" descr="https://0.s3.envato.com/files/112932890/pv_59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587794"/>
            <a:ext cx="12390474" cy="52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dimensions-ohs.com/wp-content/uploads/2014/03/carrot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/>
          <a:stretch/>
        </p:blipFill>
        <p:spPr bwMode="auto">
          <a:xfrm flipH="1">
            <a:off x="8642727" y="-48829"/>
            <a:ext cx="3549273" cy="30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/>
          <p:cNvSpPr txBox="1"/>
          <p:nvPr/>
        </p:nvSpPr>
        <p:spPr>
          <a:xfrm>
            <a:off x="1760223" y="5702374"/>
            <a:ext cx="871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solidFill>
                  <a:srgbClr val="A80410"/>
                </a:solidFill>
              </a:rPr>
              <a:t>Community</a:t>
            </a:r>
            <a:r>
              <a:rPr lang="pt-PT" sz="3600" b="1" dirty="0">
                <a:solidFill>
                  <a:srgbClr val="A80410"/>
                </a:solidFill>
              </a:rPr>
              <a:t> </a:t>
            </a:r>
          </a:p>
          <a:p>
            <a:pPr algn="ctr"/>
            <a:r>
              <a:rPr lang="pt-PT" sz="3600" b="1" dirty="0" err="1">
                <a:solidFill>
                  <a:srgbClr val="A80410"/>
                </a:solidFill>
              </a:rPr>
              <a:t>Value-based</a:t>
            </a:r>
            <a:r>
              <a:rPr lang="pt-PT" sz="3600" b="1" dirty="0">
                <a:solidFill>
                  <a:srgbClr val="A80410"/>
                </a:solidFill>
              </a:rPr>
              <a:t> </a:t>
            </a:r>
            <a:r>
              <a:rPr lang="pt-PT" sz="3600" b="1" dirty="0" err="1">
                <a:solidFill>
                  <a:srgbClr val="A80410"/>
                </a:solidFill>
              </a:rPr>
              <a:t>Healthcare</a:t>
            </a:r>
            <a:endParaRPr lang="pt-PT" sz="3600" b="1" dirty="0">
              <a:solidFill>
                <a:srgbClr val="A8041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368427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983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3150" y="2962801"/>
            <a:ext cx="2880320" cy="960107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rgbClr val="0070C0"/>
                </a:solidFill>
              </a:rPr>
              <a:t>Cascais 2030</a:t>
            </a:r>
            <a:br>
              <a:rPr lang="pt-PT" sz="32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DIGITAL PORTAL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119669" y="0"/>
            <a:ext cx="8016664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CA7D0B9-C49D-4E00-BF91-C4BFC7D29EBB}"/>
              </a:ext>
            </a:extLst>
          </p:cNvPr>
          <p:cNvSpPr txBox="1"/>
          <p:nvPr/>
        </p:nvSpPr>
        <p:spPr>
          <a:xfrm>
            <a:off x="-68019" y="6488668"/>
            <a:ext cx="1558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7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8323" y="2400591"/>
            <a:ext cx="4224469" cy="1405557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err="1">
                <a:solidFill>
                  <a:srgbClr val="0070C0"/>
                </a:solidFill>
              </a:rPr>
              <a:t>The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commitment</a:t>
            </a:r>
            <a:r>
              <a:rPr lang="pt-PT" sz="3200" b="1" dirty="0">
                <a:solidFill>
                  <a:srgbClr val="0070C0"/>
                </a:solidFill>
              </a:rPr>
              <a:t>:</a:t>
            </a:r>
            <a:br>
              <a:rPr lang="pt-PT" sz="32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  </a:t>
            </a:r>
            <a:br>
              <a:rPr lang="pt-PT" sz="32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Cascais 2030 </a:t>
            </a:r>
            <a:br>
              <a:rPr lang="pt-PT" sz="32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SDG </a:t>
            </a:r>
            <a:r>
              <a:rPr lang="pt-PT" sz="3200" b="1" dirty="0" err="1">
                <a:solidFill>
                  <a:srgbClr val="0070C0"/>
                </a:solidFill>
              </a:rPr>
              <a:t>Checklist</a:t>
            </a:r>
            <a:endParaRPr lang="pt-PT" sz="3200" b="1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31905" y="125884"/>
            <a:ext cx="4577463" cy="67564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8884A8A-D037-4C9A-9E8F-B90597AEA6E6}"/>
              </a:ext>
            </a:extLst>
          </p:cNvPr>
          <p:cNvSpPr txBox="1"/>
          <p:nvPr/>
        </p:nvSpPr>
        <p:spPr>
          <a:xfrm>
            <a:off x="10449464" y="6473910"/>
            <a:ext cx="1558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34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7648" y="1"/>
            <a:ext cx="7776864" cy="69369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AEC6F1B-0F52-4C7C-9EEB-F7DE0BBB0428}"/>
              </a:ext>
            </a:extLst>
          </p:cNvPr>
          <p:cNvSpPr txBox="1"/>
          <p:nvPr/>
        </p:nvSpPr>
        <p:spPr>
          <a:xfrm>
            <a:off x="-48683" y="6501342"/>
            <a:ext cx="1558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F79C1D1A-6294-4F15-932E-2951440C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" y="2373982"/>
            <a:ext cx="2880320" cy="960107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rgbClr val="0070C0"/>
                </a:solidFill>
              </a:rPr>
              <a:t>Cascais 2030</a:t>
            </a:r>
            <a:br>
              <a:rPr lang="pt-PT" sz="32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DIGITAL PORTAL</a:t>
            </a:r>
          </a:p>
        </p:txBody>
      </p:sp>
      <p:sp>
        <p:nvSpPr>
          <p:cNvPr id="3" name="Seta: Para Cima e Para Baixo 2">
            <a:extLst>
              <a:ext uri="{FF2B5EF4-FFF2-40B4-BE49-F238E27FC236}">
                <a16:creationId xmlns:a16="http://schemas.microsoft.com/office/drawing/2014/main" xmlns="" id="{A89BA3AB-6A32-48C8-B7F2-7282B5AA20F6}"/>
              </a:ext>
            </a:extLst>
          </p:cNvPr>
          <p:cNvSpPr/>
          <p:nvPr/>
        </p:nvSpPr>
        <p:spPr>
          <a:xfrm>
            <a:off x="1433945" y="3394364"/>
            <a:ext cx="401782" cy="588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0872A4DA-B937-4EE6-8DF0-7D6089B8BE8D}"/>
              </a:ext>
            </a:extLst>
          </p:cNvPr>
          <p:cNvSpPr txBox="1">
            <a:spLocks/>
          </p:cNvSpPr>
          <p:nvPr/>
        </p:nvSpPr>
        <p:spPr bwMode="auto">
          <a:xfrm>
            <a:off x="194676" y="4334788"/>
            <a:ext cx="2880320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PT" sz="3200" b="1" dirty="0">
                <a:solidFill>
                  <a:srgbClr val="0070C0"/>
                </a:solidFill>
              </a:rPr>
              <a:t>Cascais 2030</a:t>
            </a:r>
            <a:br>
              <a:rPr lang="pt-PT" sz="3200" b="1" dirty="0">
                <a:solidFill>
                  <a:srgbClr val="0070C0"/>
                </a:solidFill>
              </a:rPr>
            </a:br>
            <a:r>
              <a:rPr lang="pt-PT" sz="3200" b="1" dirty="0">
                <a:solidFill>
                  <a:srgbClr val="0070C0"/>
                </a:solidFill>
              </a:rPr>
              <a:t>LOCAL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126840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41563" y="219728"/>
            <a:ext cx="12337472" cy="64469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SMART HEALTH CASCAIS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18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SDG3: 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Achieve </a:t>
            </a:r>
            <a:r>
              <a:rPr lang="en-US" sz="1800" b="1" i="1" dirty="0">
                <a:solidFill>
                  <a:srgbClr val="0070C0"/>
                </a:solidFill>
                <a:latin typeface="Calibri" pitchFamily="34" charset="0"/>
              </a:rPr>
              <a:t>universal health coverage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, including financial risk protection, access to quality essential health-care services and access to safe, effective, quality and affordable essential medicines and vaccines for all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68" y="1028733"/>
            <a:ext cx="11911427" cy="585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8EC3F6A-6C46-4C93-B16E-E580C8D2D9FD}"/>
              </a:ext>
            </a:extLst>
          </p:cNvPr>
          <p:cNvSpPr txBox="1"/>
          <p:nvPr/>
        </p:nvSpPr>
        <p:spPr>
          <a:xfrm>
            <a:off x="856648" y="6405331"/>
            <a:ext cx="1558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</a:rPr>
              <a:t>@</a:t>
            </a:r>
            <a:r>
              <a:rPr lang="pt-PT" sz="1600" dirty="0" err="1">
                <a:solidFill>
                  <a:schemeClr val="bg1"/>
                </a:solidFill>
              </a:rPr>
              <a:t>RBaptistaLeite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09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62" name="Picture 14" descr="Resultado de imagem para cascais coas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5997"/>
            <a:ext cx="4029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andei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728" y="5397323"/>
            <a:ext cx="3474241" cy="806400"/>
          </a:xfrm>
          <a:prstGeom prst="rect">
            <a:avLst/>
          </a:prstGeom>
        </p:spPr>
      </p:pic>
      <p:pic>
        <p:nvPicPr>
          <p:cNvPr id="13" name="Picture 12" descr="barr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721" y="5397323"/>
            <a:ext cx="10096751" cy="806400"/>
          </a:xfrm>
          <a:prstGeom prst="rect">
            <a:avLst/>
          </a:prstGeom>
        </p:spPr>
      </p:pic>
      <p:sp>
        <p:nvSpPr>
          <p:cNvPr id="6" name="Rectângulo 12"/>
          <p:cNvSpPr/>
          <p:nvPr/>
        </p:nvSpPr>
        <p:spPr>
          <a:xfrm>
            <a:off x="210883" y="5419477"/>
            <a:ext cx="1161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dirty="0">
                <a:solidFill>
                  <a:schemeClr val="bg1"/>
                </a:solidFill>
                <a:latin typeface="Arial"/>
                <a:cs typeface="Arial"/>
              </a:rPr>
              <a:t>Portugal: Cascais – Sintra – Estoril Coast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@</a:t>
            </a:r>
            <a:r>
              <a:rPr lang="pt-PT" sz="1400" dirty="0" err="1">
                <a:solidFill>
                  <a:schemeClr val="bg1"/>
                </a:solidFill>
              </a:rPr>
              <a:t>RBaptistaLeite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78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bandei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54223"/>
            <a:ext cx="2715375" cy="630261"/>
          </a:xfrm>
          <a:prstGeom prst="rect">
            <a:avLst/>
          </a:prstGeom>
        </p:spPr>
      </p:pic>
      <p:pic>
        <p:nvPicPr>
          <p:cNvPr id="7" name="Picture 20" descr="ba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52632"/>
            <a:ext cx="8317963" cy="630261"/>
          </a:xfrm>
          <a:prstGeom prst="rect">
            <a:avLst/>
          </a:prstGeom>
        </p:spPr>
      </p:pic>
      <p:sp>
        <p:nvSpPr>
          <p:cNvPr id="9" name="Rectângulo 12"/>
          <p:cNvSpPr/>
          <p:nvPr/>
        </p:nvSpPr>
        <p:spPr>
          <a:xfrm>
            <a:off x="158162" y="706098"/>
            <a:ext cx="7440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Leave no one behind…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48" y="1438837"/>
            <a:ext cx="10445904" cy="5222952"/>
          </a:xfrm>
          <a:prstGeom prst="rect">
            <a:avLst/>
          </a:prstGeom>
        </p:spPr>
      </p:pic>
      <p:pic>
        <p:nvPicPr>
          <p:cNvPr id="16" name="Picture 4" descr="Resultado de imagem para SDG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4047" y="4858768"/>
            <a:ext cx="2642658" cy="20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4654" y="6589979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0500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7070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984953" cy="1676603"/>
          </a:xfrm>
        </p:spPr>
        <p:txBody>
          <a:bodyPr>
            <a:normAutofit/>
          </a:bodyPr>
          <a:lstStyle/>
          <a:p>
            <a:r>
              <a:rPr lang="en-GB" sz="4100" b="1" dirty="0"/>
              <a:t>Taking action to deliver on global policy goals</a:t>
            </a:r>
            <a:endParaRPr lang="pt-PT" sz="41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5495561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/>
              <a:t>Members of Parliament</a:t>
            </a:r>
            <a:r>
              <a:rPr lang="en-US" sz="3200" dirty="0"/>
              <a:t>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Approve national </a:t>
            </a:r>
            <a:r>
              <a:rPr lang="en-US" b="1" dirty="0"/>
              <a:t>budgets</a:t>
            </a:r>
          </a:p>
          <a:p>
            <a:pPr algn="just"/>
            <a:r>
              <a:rPr lang="en-US" dirty="0"/>
              <a:t>Directly change local and national </a:t>
            </a:r>
            <a:r>
              <a:rPr lang="en-US" b="1" dirty="0"/>
              <a:t>policies</a:t>
            </a:r>
            <a:r>
              <a:rPr lang="en-US" dirty="0"/>
              <a:t> </a:t>
            </a:r>
          </a:p>
          <a:p>
            <a:pPr algn="just"/>
            <a:r>
              <a:rPr lang="en-US" b="1" dirty="0"/>
              <a:t>Interface</a:t>
            </a:r>
            <a:r>
              <a:rPr lang="en-US" dirty="0"/>
              <a:t> between Governments and the People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339995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26533947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/>
          <a:srcRect r="-2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48930" y="2438400"/>
            <a:ext cx="4844397" cy="3785419"/>
          </a:xfrm>
        </p:spPr>
        <p:txBody>
          <a:bodyPr>
            <a:normAutofit/>
          </a:bodyPr>
          <a:lstStyle/>
          <a:p>
            <a:pPr algn="just"/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Still MP’s are </a:t>
            </a:r>
            <a:r>
              <a:rPr lang="en-US" sz="3200" b="1" dirty="0"/>
              <a:t>excluded</a:t>
            </a:r>
            <a:r>
              <a:rPr lang="en-US" sz="3200" dirty="0"/>
              <a:t> from International - Multilateral workgroups and decision processes</a:t>
            </a:r>
          </a:p>
          <a:p>
            <a:pPr algn="just"/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CF131D3-9960-4D73-AE13-920AD15EBB23}"/>
              </a:ext>
            </a:extLst>
          </p:cNvPr>
          <p:cNvSpPr txBox="1">
            <a:spLocks/>
          </p:cNvSpPr>
          <p:nvPr/>
        </p:nvSpPr>
        <p:spPr bwMode="auto">
          <a:xfrm>
            <a:off x="648929" y="629266"/>
            <a:ext cx="5984953" cy="16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sz="4100" b="1"/>
              <a:t>Taking action to deliver on global policy goals</a:t>
            </a:r>
            <a:endParaRPr lang="pt-PT" sz="4100" b="1" dirty="0"/>
          </a:p>
        </p:txBody>
      </p:sp>
    </p:spTree>
    <p:extLst>
      <p:ext uri="{BB962C8B-B14F-4D97-AF65-F5344CB8AC3E}">
        <p14:creationId xmlns:p14="http://schemas.microsoft.com/office/powerpoint/2010/main" xmlns="" val="34246422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fundo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4989" y="2397125"/>
            <a:ext cx="1811337" cy="18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714" y="322265"/>
            <a:ext cx="23510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4200" y="533883"/>
            <a:ext cx="6273800" cy="13255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4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TAKING ACTION TO DELIVER ON GLOBAL POLICY GOALS</a:t>
            </a:r>
            <a:endParaRPr lang="pt-PT" sz="4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"/>
              <a:cs typeface="Gill San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84200" y="1986446"/>
            <a:ext cx="6292851" cy="11525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There is a need to foster an organized network of Parliamentarians to fight HIV/AIDS, Viral Hepatitis and Tuberculosis to:</a:t>
            </a:r>
            <a:endParaRPr lang="pt-PT" sz="2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13" name="Picture 12" descr="World_Aids_Day_Ribb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578">
            <a:off x="10394949" y="4494213"/>
            <a:ext cx="1150939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01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23225" y="2393329"/>
            <a:ext cx="7378543" cy="3037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0799119" y="6550224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xmlns="" id="{00C8DD09-0E8C-4CC8-B190-C764152B868C}"/>
              </a:ext>
            </a:extLst>
          </p:cNvPr>
          <p:cNvSpPr txBox="1">
            <a:spLocks/>
          </p:cNvSpPr>
          <p:nvPr/>
        </p:nvSpPr>
        <p:spPr bwMode="auto">
          <a:xfrm>
            <a:off x="589742" y="3160526"/>
            <a:ext cx="8327126" cy="36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Keep these diseases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high on the political agenda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Address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life-long quality of life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, inequality, exclusion and changing epidemiological trends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Generate synergies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in action by approaching the 3 interrelated epidemics together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Focus responses and expand testing in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key populations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Ensure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access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to treatment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Promote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research &amp; innovation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6896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4" grpId="0" uiExpand="1" build="p"/>
      <p:bldP spid="14" grpId="1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fundo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323852" y="1064279"/>
            <a:ext cx="4734377" cy="2027237"/>
          </a:xfrm>
          <a:prstGeom prst="rect">
            <a:avLst/>
          </a:prstGeom>
        </p:spPr>
        <p:txBody>
          <a:bodyPr lIns="121920" tIns="60960" rIns="121920" bIns="6096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  <a:latin typeface="Gill Sans"/>
                <a:cs typeface="Gill Sans"/>
              </a:rPr>
              <a:t>It’s time to end HIV/AIDS,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FF"/>
                </a:solidFill>
                <a:latin typeface="Gill Sans"/>
                <a:cs typeface="Gill Sans"/>
              </a:rPr>
              <a:t>Viral Hepatitis and Tuberculosis.          </a:t>
            </a:r>
            <a:endParaRPr lang="en-US" sz="2400" b="1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5604" name="AutoShape 2" descr="Resultado de imagem para unaids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25605" name="AutoShape 6" descr="Resultado de imagem para unaids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18" name="Rectangle 17"/>
          <p:cNvSpPr/>
          <p:nvPr/>
        </p:nvSpPr>
        <p:spPr>
          <a:xfrm>
            <a:off x="5264151" y="5215392"/>
            <a:ext cx="6670675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With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the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support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and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under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the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auspices</a:t>
            </a:r>
            <a:r>
              <a:rPr lang="pt-PT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 </a:t>
            </a:r>
            <a:r>
              <a:rPr lang="pt-PT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of</a:t>
            </a:r>
            <a:endParaRPr lang="pt-PT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"/>
              <a:cs typeface="Gill Sans"/>
            </a:endParaRPr>
          </a:p>
        </p:txBody>
      </p:sp>
      <p:pic>
        <p:nvPicPr>
          <p:cNvPr id="25608" name="Picture 11" descr="Resultado de imagem para unai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666241"/>
            <a:ext cx="4505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0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5901" y="2208214"/>
            <a:ext cx="5954713" cy="2451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2"/>
          <p:cNvSpPr/>
          <p:nvPr/>
        </p:nvSpPr>
        <p:spPr>
          <a:xfrm>
            <a:off x="3428062" y="4235452"/>
            <a:ext cx="241704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1600" dirty="0">
                <a:solidFill>
                  <a:schemeClr val="bg1"/>
                </a:solidFill>
                <a:latin typeface="Arial"/>
                <a:cs typeface="Arial"/>
              </a:rPr>
              <a:t>www.unitenetwork.org</a:t>
            </a: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323851" y="1889920"/>
            <a:ext cx="3965575" cy="2027237"/>
          </a:xfrm>
          <a:prstGeom prst="rect">
            <a:avLst/>
          </a:prstGeom>
        </p:spPr>
        <p:txBody>
          <a:bodyPr lIns="121920" tIns="60960" rIns="121920" bIns="6096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2667" b="1" dirty="0">
                <a:solidFill>
                  <a:srgbClr val="FFFFFF"/>
                </a:solidFill>
                <a:latin typeface="Gill Sans"/>
                <a:cs typeface="Gill Sans"/>
              </a:rPr>
              <a:t>It’s time to UNITE.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7765143" y="6509187"/>
            <a:ext cx="4101077" cy="31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333" i="1" dirty="0">
                <a:solidFill>
                  <a:srgbClr val="FFFFFF"/>
                </a:solidFill>
                <a:latin typeface="Arial"/>
                <a:cs typeface="Arial"/>
              </a:rPr>
              <a:t>ricardo.baptistaleite@gmail.com | @</a:t>
            </a:r>
            <a:r>
              <a:rPr lang="en-US" sz="1333" i="1" dirty="0" err="1">
                <a:solidFill>
                  <a:srgbClr val="FFFFFF"/>
                </a:solidFill>
                <a:latin typeface="Arial"/>
                <a:cs typeface="Arial"/>
              </a:rPr>
              <a:t>RBaptistaLeite</a:t>
            </a:r>
            <a:endParaRPr lang="en-US" sz="1333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85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605546" y="1690688"/>
            <a:ext cx="8774588" cy="4430712"/>
          </a:xfrm>
          <a:prstGeom prst="rect">
            <a:avLst/>
          </a:prstGeom>
        </p:spPr>
      </p:pic>
      <p:pic>
        <p:nvPicPr>
          <p:cNvPr id="7" name="Picture 13" descr="fundo4.jpg"/>
          <p:cNvPicPr>
            <a:picLocks noChangeAspect="1"/>
          </p:cNvPicPr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0" descr="ba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10297"/>
            <a:ext cx="8317963" cy="630261"/>
          </a:xfrm>
          <a:prstGeom prst="rect">
            <a:avLst/>
          </a:prstGeom>
        </p:spPr>
      </p:pic>
      <p:pic>
        <p:nvPicPr>
          <p:cNvPr id="9" name="Picture 21" descr="bandei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11888"/>
            <a:ext cx="2715375" cy="630261"/>
          </a:xfrm>
          <a:prstGeom prst="rect">
            <a:avLst/>
          </a:prstGeom>
        </p:spPr>
      </p:pic>
      <p:sp>
        <p:nvSpPr>
          <p:cNvPr id="10" name="Retângulo 2"/>
          <p:cNvSpPr/>
          <p:nvPr/>
        </p:nvSpPr>
        <p:spPr>
          <a:xfrm>
            <a:off x="149451" y="77095"/>
            <a:ext cx="7546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800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11" name="Rectângulo 12"/>
          <p:cNvSpPr/>
          <p:nvPr/>
        </p:nvSpPr>
        <p:spPr>
          <a:xfrm>
            <a:off x="158162" y="663763"/>
            <a:ext cx="7440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Number of New HIV Infections 1983-2016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Conexão reta 14"/>
          <p:cNvCxnSpPr/>
          <p:nvPr/>
        </p:nvCxnSpPr>
        <p:spPr>
          <a:xfrm>
            <a:off x="1041400" y="1766888"/>
            <a:ext cx="25400" cy="4185179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2" descr="Resultado de imagem para 37 anos sn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84" y="6024479"/>
            <a:ext cx="2009938" cy="7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38824" y="133828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1979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188224" y="134675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1983</a:t>
            </a:r>
          </a:p>
        </p:txBody>
      </p:sp>
      <p:cxnSp>
        <p:nvCxnSpPr>
          <p:cNvPr id="19" name="Conexão reta 18"/>
          <p:cNvCxnSpPr/>
          <p:nvPr/>
        </p:nvCxnSpPr>
        <p:spPr>
          <a:xfrm>
            <a:off x="2582335" y="1758427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88224" y="6070858"/>
            <a:ext cx="1567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1st </a:t>
            </a:r>
            <a:r>
              <a:rPr lang="pt-PT" sz="2400" b="1" dirty="0" err="1">
                <a:solidFill>
                  <a:srgbClr val="C00000"/>
                </a:solidFill>
              </a:rPr>
              <a:t>Dx</a:t>
            </a:r>
            <a:r>
              <a:rPr lang="pt-PT" sz="2400" b="1" dirty="0">
                <a:solidFill>
                  <a:srgbClr val="C00000"/>
                </a:solidFill>
              </a:rPr>
              <a:t> HIV </a:t>
            </a:r>
          </a:p>
          <a:p>
            <a:r>
              <a:rPr lang="pt-PT" sz="2400" b="1" dirty="0">
                <a:solidFill>
                  <a:srgbClr val="C00000"/>
                </a:solidFill>
              </a:rPr>
              <a:t>in Portugal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31429" y="133828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1996</a:t>
            </a:r>
          </a:p>
        </p:txBody>
      </p:sp>
      <p:cxnSp>
        <p:nvCxnSpPr>
          <p:cNvPr id="25" name="Conexão reta 24"/>
          <p:cNvCxnSpPr/>
          <p:nvPr/>
        </p:nvCxnSpPr>
        <p:spPr>
          <a:xfrm>
            <a:off x="5325540" y="1749960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634166" y="13382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2000</a:t>
            </a:r>
          </a:p>
        </p:txBody>
      </p:sp>
      <p:cxnSp>
        <p:nvCxnSpPr>
          <p:cNvPr id="27" name="Conexão reta 26"/>
          <p:cNvCxnSpPr/>
          <p:nvPr/>
        </p:nvCxnSpPr>
        <p:spPr>
          <a:xfrm>
            <a:off x="6028277" y="1749958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575826" y="6053924"/>
            <a:ext cx="107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HAART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651092" y="6036991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>
                <a:solidFill>
                  <a:srgbClr val="C00000"/>
                </a:solidFill>
              </a:rPr>
              <a:t>Drug</a:t>
            </a:r>
            <a:r>
              <a:rPr lang="pt-PT" sz="2400" b="1" dirty="0">
                <a:solidFill>
                  <a:srgbClr val="C00000"/>
                </a:solidFill>
              </a:rPr>
              <a:t> </a:t>
            </a:r>
            <a:r>
              <a:rPr lang="pt-PT" sz="2400" b="1" dirty="0" err="1">
                <a:solidFill>
                  <a:srgbClr val="C00000"/>
                </a:solidFill>
              </a:rPr>
              <a:t>Addiction</a:t>
            </a:r>
            <a:r>
              <a:rPr lang="pt-PT" sz="2400" b="1" dirty="0">
                <a:solidFill>
                  <a:srgbClr val="C00000"/>
                </a:solidFill>
              </a:rPr>
              <a:t> as </a:t>
            </a:r>
          </a:p>
          <a:p>
            <a:r>
              <a:rPr lang="pt-PT" sz="2400" b="1" dirty="0">
                <a:solidFill>
                  <a:srgbClr val="C00000"/>
                </a:solidFill>
              </a:rPr>
              <a:t>Health </a:t>
            </a:r>
            <a:r>
              <a:rPr lang="pt-PT" sz="2400" b="1" dirty="0" err="1">
                <a:solidFill>
                  <a:srgbClr val="C00000"/>
                </a:solidFill>
              </a:rPr>
              <a:t>Problem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106438" y="133828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2011-2014</a:t>
            </a:r>
          </a:p>
        </p:txBody>
      </p:sp>
      <p:cxnSp>
        <p:nvCxnSpPr>
          <p:cNvPr id="33" name="Conexão reta 32"/>
          <p:cNvCxnSpPr/>
          <p:nvPr/>
        </p:nvCxnSpPr>
        <p:spPr>
          <a:xfrm>
            <a:off x="8500549" y="1749957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8436604" y="5420399"/>
            <a:ext cx="9517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900" b="1" dirty="0">
                <a:solidFill>
                  <a:srgbClr val="C00000"/>
                </a:solidFill>
              </a:rPr>
              <a:t>TROIKA</a:t>
            </a:r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xmlns="" id="{B42A51C3-59AA-45FB-8314-DDFA901D7542}"/>
              </a:ext>
            </a:extLst>
          </p:cNvPr>
          <p:cNvCxnSpPr/>
          <p:nvPr/>
        </p:nvCxnSpPr>
        <p:spPr>
          <a:xfrm>
            <a:off x="9294875" y="1749957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225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4" grpId="0"/>
      <p:bldP spid="26" grpId="0"/>
      <p:bldP spid="30" grpId="0"/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bar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719" y="624708"/>
            <a:ext cx="6263043" cy="615553"/>
          </a:xfrm>
          <a:prstGeom prst="rect">
            <a:avLst/>
          </a:prstGeom>
        </p:spPr>
      </p:pic>
      <p:pic>
        <p:nvPicPr>
          <p:cNvPr id="18" name="Picture 17" descr="bandei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453" y="624708"/>
            <a:ext cx="2652009" cy="615553"/>
          </a:xfrm>
          <a:prstGeom prst="rect">
            <a:avLst/>
          </a:prstGeom>
        </p:spPr>
      </p:pic>
      <p:sp>
        <p:nvSpPr>
          <p:cNvPr id="19" name="Retângulo 2"/>
          <p:cNvSpPr/>
          <p:nvPr/>
        </p:nvSpPr>
        <p:spPr>
          <a:xfrm>
            <a:off x="199268" y="102795"/>
            <a:ext cx="1008112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667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20" name="Rectângulo 12"/>
          <p:cNvSpPr/>
          <p:nvPr/>
        </p:nvSpPr>
        <p:spPr>
          <a:xfrm>
            <a:off x="210883" y="605681"/>
            <a:ext cx="993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2011 |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TROIKA@Portugal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1" descr="grafico9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65" t="24553" r="654" b="11218"/>
          <a:stretch/>
        </p:blipFill>
        <p:spPr>
          <a:xfrm>
            <a:off x="244787" y="1640256"/>
            <a:ext cx="6076975" cy="463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ixaDeTexto 9"/>
          <p:cNvSpPr txBox="1"/>
          <p:nvPr/>
        </p:nvSpPr>
        <p:spPr>
          <a:xfrm>
            <a:off x="10334825" y="6426087"/>
            <a:ext cx="17864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67" dirty="0">
                <a:solidFill>
                  <a:schemeClr val="bg1"/>
                </a:solidFill>
              </a:rPr>
              <a:t>@</a:t>
            </a:r>
            <a:r>
              <a:rPr lang="pt-PT" sz="1867" dirty="0" err="1">
                <a:solidFill>
                  <a:schemeClr val="bg1"/>
                </a:solidFill>
              </a:rPr>
              <a:t>RBaptistaLeite</a:t>
            </a:r>
            <a:endParaRPr lang="pt-PT" sz="18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rleite\Desktop\Conferencias\FIPRA HIV London Jul 2016\Outros docs\VIH\Projecto Resolucao 2011\Fotos\Grupo Projeto Resolucão VIH 02 Dez 2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877" y="1340930"/>
            <a:ext cx="4394063" cy="54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rleite\Desktop\Conferencias\FIPRA HIV London Jul 2016\Outros docs\VIH\Projecto Resolucao 2011\Fotos\2011-12-02-Plenario-Ricardo Leite-IMG_873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30946" y="1324607"/>
            <a:ext cx="3759455" cy="54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ba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719" y="624708"/>
            <a:ext cx="6263043" cy="615553"/>
          </a:xfrm>
          <a:prstGeom prst="rect">
            <a:avLst/>
          </a:prstGeom>
        </p:spPr>
      </p:pic>
      <p:pic>
        <p:nvPicPr>
          <p:cNvPr id="22" name="Picture 17" descr="bandei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453" y="624708"/>
            <a:ext cx="2652009" cy="615553"/>
          </a:xfrm>
          <a:prstGeom prst="rect">
            <a:avLst/>
          </a:prstGeom>
        </p:spPr>
      </p:pic>
      <p:sp>
        <p:nvSpPr>
          <p:cNvPr id="23" name="Retângulo 2"/>
          <p:cNvSpPr/>
          <p:nvPr/>
        </p:nvSpPr>
        <p:spPr>
          <a:xfrm>
            <a:off x="199268" y="102795"/>
            <a:ext cx="1008112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667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24" name="Rectângulo 12"/>
          <p:cNvSpPr/>
          <p:nvPr/>
        </p:nvSpPr>
        <p:spPr>
          <a:xfrm>
            <a:off x="210883" y="605681"/>
            <a:ext cx="993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2011 | HIV Resolution</a:t>
            </a:r>
          </a:p>
        </p:txBody>
      </p:sp>
      <p:pic>
        <p:nvPicPr>
          <p:cNvPr id="25" name="Picture 2" descr="C:\Users\rleite\Desktop\Conferencias\FIPRA HIV London Jul 2016\Outros docs\VIH\Projecto Resolucao 2011\Fotos\011-11-09-Saude-Reuniao Grupo Trabalho da Problematica VHS SIDA-IMG_528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46" y="1340930"/>
            <a:ext cx="3657306" cy="17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rleite\Desktop\Conferencias\FIPRA HIV London Jul 2016\Outros docs\VIH\Projecto Resolucao 2011\Fotos\011-11-09-Saude-Reuniao Grupo Trabalho da Problematica VHS SIDA-IMG_531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85" b="-1"/>
          <a:stretch/>
        </p:blipFill>
        <p:spPr bwMode="auto">
          <a:xfrm>
            <a:off x="106737" y="3151557"/>
            <a:ext cx="3686134" cy="17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rleite\Desktop\Conferencias\FIPRA HIV London Jul 2016\Outros docs\VIH\Projecto Resolucao 2011\Fotos\011-11-09-Saude-Reuniao Grupo Trabalho da Problematica VHS SIDA-IMG_527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5331" y="4966827"/>
            <a:ext cx="3687540" cy="18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0759362" y="6530345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@</a:t>
            </a:r>
            <a:r>
              <a:rPr lang="pt-PT" sz="1400" dirty="0" err="1">
                <a:solidFill>
                  <a:schemeClr val="bg1"/>
                </a:solidFill>
              </a:rPr>
              <a:t>RBaptistaLeite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5385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605546" y="1690688"/>
            <a:ext cx="8774588" cy="4430712"/>
          </a:xfrm>
          <a:prstGeom prst="rect">
            <a:avLst/>
          </a:prstGeom>
        </p:spPr>
      </p:pic>
      <p:pic>
        <p:nvPicPr>
          <p:cNvPr id="7" name="Picture 13" descr="fundo4.jpg"/>
          <p:cNvPicPr>
            <a:picLocks noChangeAspect="1"/>
          </p:cNvPicPr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532246" cy="6858000"/>
          </a:xfrm>
          <a:prstGeom prst="rect">
            <a:avLst/>
          </a:prstGeom>
        </p:spPr>
      </p:pic>
      <p:pic>
        <p:nvPicPr>
          <p:cNvPr id="8" name="Picture 20" descr="ba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10297"/>
            <a:ext cx="8317963" cy="630261"/>
          </a:xfrm>
          <a:prstGeom prst="rect">
            <a:avLst/>
          </a:prstGeom>
        </p:spPr>
      </p:pic>
      <p:pic>
        <p:nvPicPr>
          <p:cNvPr id="9" name="Picture 21" descr="bandei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11888"/>
            <a:ext cx="2715375" cy="630261"/>
          </a:xfrm>
          <a:prstGeom prst="rect">
            <a:avLst/>
          </a:prstGeom>
        </p:spPr>
      </p:pic>
      <p:sp>
        <p:nvSpPr>
          <p:cNvPr id="10" name="Retângulo 2"/>
          <p:cNvSpPr/>
          <p:nvPr/>
        </p:nvSpPr>
        <p:spPr>
          <a:xfrm>
            <a:off x="149451" y="77095"/>
            <a:ext cx="7546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F2129"/>
                </a:solidFill>
                <a:latin typeface="Arial"/>
                <a:cs typeface="Arial"/>
              </a:rPr>
              <a:t>HIV in Portugal</a:t>
            </a:r>
            <a:endParaRPr lang="pt-PT" sz="2800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11" name="Rectângulo 12"/>
          <p:cNvSpPr/>
          <p:nvPr/>
        </p:nvSpPr>
        <p:spPr>
          <a:xfrm>
            <a:off x="158162" y="663763"/>
            <a:ext cx="7440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Number of New HIV Infections 1983-2016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Conexão reta 14"/>
          <p:cNvCxnSpPr/>
          <p:nvPr/>
        </p:nvCxnSpPr>
        <p:spPr>
          <a:xfrm>
            <a:off x="1041400" y="1766888"/>
            <a:ext cx="25400" cy="4185179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2" descr="Resultado de imagem para 37 anos sn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84" y="6024479"/>
            <a:ext cx="2009938" cy="7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38824" y="133828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1979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188224" y="134675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1983</a:t>
            </a:r>
          </a:p>
        </p:txBody>
      </p:sp>
      <p:cxnSp>
        <p:nvCxnSpPr>
          <p:cNvPr id="19" name="Conexão reta 18"/>
          <p:cNvCxnSpPr/>
          <p:nvPr/>
        </p:nvCxnSpPr>
        <p:spPr>
          <a:xfrm>
            <a:off x="2582335" y="1758427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88224" y="6028524"/>
            <a:ext cx="1567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1st </a:t>
            </a:r>
            <a:r>
              <a:rPr lang="pt-PT" sz="2400" b="1" dirty="0" err="1">
                <a:solidFill>
                  <a:srgbClr val="C00000"/>
                </a:solidFill>
              </a:rPr>
              <a:t>Dx</a:t>
            </a:r>
            <a:r>
              <a:rPr lang="pt-PT" sz="2400" b="1" dirty="0">
                <a:solidFill>
                  <a:srgbClr val="C00000"/>
                </a:solidFill>
              </a:rPr>
              <a:t> HIV </a:t>
            </a:r>
          </a:p>
          <a:p>
            <a:r>
              <a:rPr lang="pt-PT" sz="2400" b="1" dirty="0">
                <a:solidFill>
                  <a:srgbClr val="C00000"/>
                </a:solidFill>
              </a:rPr>
              <a:t>in Portugal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31429" y="133828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1996</a:t>
            </a:r>
          </a:p>
        </p:txBody>
      </p:sp>
      <p:cxnSp>
        <p:nvCxnSpPr>
          <p:cNvPr id="25" name="Conexão reta 24"/>
          <p:cNvCxnSpPr/>
          <p:nvPr/>
        </p:nvCxnSpPr>
        <p:spPr>
          <a:xfrm flipH="1">
            <a:off x="5317067" y="1749960"/>
            <a:ext cx="8473" cy="4396840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634166" y="13382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2000</a:t>
            </a:r>
          </a:p>
        </p:txBody>
      </p:sp>
      <p:cxnSp>
        <p:nvCxnSpPr>
          <p:cNvPr id="27" name="Conexão reta 26"/>
          <p:cNvCxnSpPr/>
          <p:nvPr/>
        </p:nvCxnSpPr>
        <p:spPr>
          <a:xfrm>
            <a:off x="6028277" y="1749958"/>
            <a:ext cx="8426" cy="4371442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560855" y="6070859"/>
            <a:ext cx="110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HAART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616015" y="6053926"/>
            <a:ext cx="258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>
                <a:solidFill>
                  <a:srgbClr val="C00000"/>
                </a:solidFill>
              </a:rPr>
              <a:t>Drug</a:t>
            </a:r>
            <a:r>
              <a:rPr lang="pt-PT" sz="2400" b="1" dirty="0">
                <a:solidFill>
                  <a:srgbClr val="C00000"/>
                </a:solidFill>
              </a:rPr>
              <a:t> </a:t>
            </a:r>
            <a:r>
              <a:rPr lang="pt-PT" sz="2400" b="1" dirty="0" err="1">
                <a:solidFill>
                  <a:srgbClr val="C00000"/>
                </a:solidFill>
              </a:rPr>
              <a:t>Addiction</a:t>
            </a:r>
            <a:r>
              <a:rPr lang="pt-PT" sz="2400" b="1" dirty="0">
                <a:solidFill>
                  <a:srgbClr val="C00000"/>
                </a:solidFill>
              </a:rPr>
              <a:t> as </a:t>
            </a:r>
          </a:p>
          <a:p>
            <a:r>
              <a:rPr lang="pt-PT" sz="2400" b="1" dirty="0">
                <a:solidFill>
                  <a:srgbClr val="C00000"/>
                </a:solidFill>
              </a:rPr>
              <a:t>Health </a:t>
            </a:r>
            <a:r>
              <a:rPr lang="pt-PT" sz="2400" b="1" dirty="0" err="1">
                <a:solidFill>
                  <a:srgbClr val="C00000"/>
                </a:solidFill>
              </a:rPr>
              <a:t>Problem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630926" y="133528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2016</a:t>
            </a:r>
          </a:p>
        </p:txBody>
      </p:sp>
      <p:cxnSp>
        <p:nvCxnSpPr>
          <p:cNvPr id="29" name="Conexão reta 28"/>
          <p:cNvCxnSpPr/>
          <p:nvPr/>
        </p:nvCxnSpPr>
        <p:spPr>
          <a:xfrm flipH="1">
            <a:off x="9799785" y="1758427"/>
            <a:ext cx="6156" cy="4362973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9685870" y="6070862"/>
            <a:ext cx="2263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>
                <a:solidFill>
                  <a:srgbClr val="C00000"/>
                </a:solidFill>
              </a:rPr>
              <a:t>Fast</a:t>
            </a:r>
            <a:r>
              <a:rPr lang="pt-PT" sz="2400" b="1" dirty="0">
                <a:solidFill>
                  <a:srgbClr val="C00000"/>
                </a:solidFill>
              </a:rPr>
              <a:t> </a:t>
            </a:r>
            <a:r>
              <a:rPr lang="pt-PT" sz="2400" b="1" dirty="0" err="1">
                <a:solidFill>
                  <a:srgbClr val="C00000"/>
                </a:solidFill>
              </a:rPr>
              <a:t>Track</a:t>
            </a:r>
            <a:r>
              <a:rPr lang="pt-PT" sz="2400" b="1" dirty="0">
                <a:solidFill>
                  <a:srgbClr val="C00000"/>
                </a:solidFill>
              </a:rPr>
              <a:t> </a:t>
            </a:r>
            <a:r>
              <a:rPr lang="pt-PT" sz="2400" b="1" dirty="0" err="1">
                <a:solidFill>
                  <a:srgbClr val="C00000"/>
                </a:solidFill>
              </a:rPr>
              <a:t>Cities</a:t>
            </a:r>
            <a:endParaRPr lang="pt-PT" sz="2400" b="1" dirty="0">
              <a:solidFill>
                <a:srgbClr val="C00000"/>
              </a:solidFill>
            </a:endParaRPr>
          </a:p>
          <a:p>
            <a:r>
              <a:rPr lang="pt-PT" sz="2400" b="1" dirty="0" err="1">
                <a:solidFill>
                  <a:srgbClr val="C00000"/>
                </a:solidFill>
              </a:rPr>
              <a:t>PrEP</a:t>
            </a:r>
            <a:endParaRPr lang="pt-PT" sz="2400" b="1" dirty="0">
              <a:solidFill>
                <a:srgbClr val="C00000"/>
              </a:solidFill>
            </a:endParaRPr>
          </a:p>
        </p:txBody>
      </p:sp>
      <p:cxnSp>
        <p:nvCxnSpPr>
          <p:cNvPr id="36" name="Conexão reta 35"/>
          <p:cNvCxnSpPr>
            <a:cxnSpLocks/>
          </p:cNvCxnSpPr>
          <p:nvPr/>
        </p:nvCxnSpPr>
        <p:spPr>
          <a:xfrm>
            <a:off x="9406481" y="1346753"/>
            <a:ext cx="0" cy="4800052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9034859" y="6082873"/>
            <a:ext cx="118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T&amp;T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983148" y="9142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8874623" y="1741490"/>
            <a:ext cx="925162" cy="3976823"/>
          </a:xfrm>
          <a:prstGeom prst="rect">
            <a:avLst/>
          </a:prstGeom>
          <a:solidFill>
            <a:srgbClr val="A8041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9E44FD77-915D-4F3C-AEF6-9190B0290C00}"/>
              </a:ext>
            </a:extLst>
          </p:cNvPr>
          <p:cNvSpPr txBox="1"/>
          <p:nvPr/>
        </p:nvSpPr>
        <p:spPr>
          <a:xfrm>
            <a:off x="8376603" y="144219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C00000"/>
                </a:solidFill>
              </a:rPr>
              <a:t>2011-2014</a:t>
            </a:r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xmlns="" id="{90F9FA2B-DF24-4BC3-BBAE-30FFC4537F01}"/>
              </a:ext>
            </a:extLst>
          </p:cNvPr>
          <p:cNvCxnSpPr/>
          <p:nvPr/>
        </p:nvCxnSpPr>
        <p:spPr>
          <a:xfrm>
            <a:off x="8500549" y="1749957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0FDD1D26-2D39-463B-BE23-1973366BF57F}"/>
              </a:ext>
            </a:extLst>
          </p:cNvPr>
          <p:cNvSpPr txBox="1"/>
          <p:nvPr/>
        </p:nvSpPr>
        <p:spPr>
          <a:xfrm>
            <a:off x="8436604" y="5420399"/>
            <a:ext cx="9517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900" b="1" dirty="0">
                <a:solidFill>
                  <a:srgbClr val="C00000"/>
                </a:solidFill>
              </a:rPr>
              <a:t>TROIKA</a:t>
            </a:r>
          </a:p>
        </p:txBody>
      </p: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xmlns="" id="{4061410D-EFEC-43AD-8699-96120D69EEC6}"/>
              </a:ext>
            </a:extLst>
          </p:cNvPr>
          <p:cNvCxnSpPr/>
          <p:nvPr/>
        </p:nvCxnSpPr>
        <p:spPr>
          <a:xfrm>
            <a:off x="9294875" y="1749957"/>
            <a:ext cx="9204" cy="4312431"/>
          </a:xfrm>
          <a:prstGeom prst="line">
            <a:avLst/>
          </a:prstGeom>
          <a:ln w="28575" cap="flat" cmpd="sng" algn="ctr">
            <a:solidFill>
              <a:srgbClr val="A8041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8921390" y="2154266"/>
            <a:ext cx="91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HEP C</a:t>
            </a:r>
          </a:p>
        </p:txBody>
      </p:sp>
    </p:spTree>
    <p:extLst>
      <p:ext uri="{BB962C8B-B14F-4D97-AF65-F5344CB8AC3E}">
        <p14:creationId xmlns:p14="http://schemas.microsoft.com/office/powerpoint/2010/main" xmlns="" val="60855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8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13266" y="194734"/>
            <a:ext cx="3843866" cy="42788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A80410"/>
                </a:solidFill>
              </a:rPr>
              <a:t>Cascais, Lisbon and Oporto on the Fast Track to end AIDS</a:t>
            </a:r>
          </a:p>
          <a:p>
            <a:pPr algn="ctr"/>
            <a:r>
              <a:rPr lang="en-GB" sz="2800" dirty="0">
                <a:solidFill>
                  <a:srgbClr val="A80410"/>
                </a:solidFill>
              </a:rPr>
              <a:t>Lisbon, 29</a:t>
            </a:r>
            <a:r>
              <a:rPr lang="en-GB" sz="2800" baseline="30000" dirty="0">
                <a:solidFill>
                  <a:srgbClr val="A80410"/>
                </a:solidFill>
              </a:rPr>
              <a:t>th</a:t>
            </a:r>
            <a:r>
              <a:rPr lang="en-GB" sz="2800" dirty="0">
                <a:solidFill>
                  <a:srgbClr val="A80410"/>
                </a:solidFill>
              </a:rPr>
              <a:t> May 2017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183111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@</a:t>
            </a:r>
            <a:r>
              <a:rPr lang="pt-PT" sz="1400" dirty="0" err="1">
                <a:solidFill>
                  <a:schemeClr val="bg1"/>
                </a:solidFill>
              </a:rPr>
              <a:t>RBaptistaLeite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29007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773538" cy="1676603"/>
          </a:xfrm>
        </p:spPr>
        <p:txBody>
          <a:bodyPr>
            <a:normAutofit/>
          </a:bodyPr>
          <a:lstStyle/>
          <a:p>
            <a:r>
              <a:rPr lang="en-GB" sz="6000" b="1" dirty="0"/>
              <a:t>90 – 90 – 90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i="1" dirty="0"/>
              <a:t>Biomedical approach to HIV</a:t>
            </a:r>
            <a:endParaRPr lang="pt-PT" b="1" i="1" dirty="0"/>
          </a:p>
        </p:txBody>
      </p:sp>
      <p:pic>
        <p:nvPicPr>
          <p:cNvPr id="10" name="Picture 2" descr="Resultado de imagem para hiv diagnosis test trea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50900" y="1960791"/>
            <a:ext cx="10490200" cy="4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802" name="Picture 2" descr="Resultado de imagem para red circ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10734"/>
            <a:ext cx="31908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red circ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658" y="118534"/>
            <a:ext cx="31908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red circ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6603" y="1210734"/>
            <a:ext cx="31908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7604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1" descr="bandeir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818" y="611888"/>
            <a:ext cx="2715375" cy="630261"/>
          </a:xfrm>
          <a:prstGeom prst="rect">
            <a:avLst/>
          </a:prstGeom>
        </p:spPr>
      </p:pic>
      <p:pic>
        <p:nvPicPr>
          <p:cNvPr id="7" name="Picture 4" descr="Resultado de imagem para 4th 90 hiv lazaru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0" t="1372" r="12012" b="10423"/>
          <a:stretch/>
        </p:blipFill>
        <p:spPr bwMode="auto">
          <a:xfrm>
            <a:off x="1037108" y="2553049"/>
            <a:ext cx="10013111" cy="32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"/>
          <p:cNvSpPr/>
          <p:nvPr/>
        </p:nvSpPr>
        <p:spPr>
          <a:xfrm>
            <a:off x="6400800" y="5465616"/>
            <a:ext cx="4556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 err="1"/>
              <a:t>Lazarus</a:t>
            </a:r>
            <a:r>
              <a:rPr lang="pt-PT" sz="1600" dirty="0"/>
              <a:t> </a:t>
            </a:r>
            <a:r>
              <a:rPr lang="pt-PT" sz="1600" dirty="0" err="1"/>
              <a:t>et</a:t>
            </a:r>
            <a:r>
              <a:rPr lang="pt-PT" sz="1600" dirty="0"/>
              <a:t> al. BMC Medicine (2016) 14:94 </a:t>
            </a:r>
          </a:p>
        </p:txBody>
      </p:sp>
      <p:sp>
        <p:nvSpPr>
          <p:cNvPr id="9" name="Rectângulo arredondado 2"/>
          <p:cNvSpPr/>
          <p:nvPr/>
        </p:nvSpPr>
        <p:spPr>
          <a:xfrm>
            <a:off x="8509906" y="4541966"/>
            <a:ext cx="2149627" cy="675925"/>
          </a:xfrm>
          <a:prstGeom prst="roundRect">
            <a:avLst/>
          </a:prstGeom>
          <a:noFill/>
          <a:ln w="28575">
            <a:solidFill>
              <a:srgbClr val="A80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0" descr="ba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40" y="610297"/>
            <a:ext cx="8317963" cy="630261"/>
          </a:xfrm>
          <a:prstGeom prst="rect">
            <a:avLst/>
          </a:prstGeom>
        </p:spPr>
      </p:pic>
      <p:sp>
        <p:nvSpPr>
          <p:cNvPr id="13" name="Retângulo 2"/>
          <p:cNvSpPr/>
          <p:nvPr/>
        </p:nvSpPr>
        <p:spPr>
          <a:xfrm>
            <a:off x="149451" y="-24506"/>
            <a:ext cx="7546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F2129"/>
                </a:solidFill>
                <a:latin typeface="Arial"/>
                <a:cs typeface="Arial"/>
              </a:rPr>
              <a:t>4</a:t>
            </a:r>
            <a:r>
              <a:rPr lang="en-US" sz="4000" b="1" baseline="30000" dirty="0">
                <a:solidFill>
                  <a:srgbClr val="DF2129"/>
                </a:solidFill>
                <a:latin typeface="Arial"/>
                <a:cs typeface="Arial"/>
              </a:rPr>
              <a:t>th</a:t>
            </a:r>
            <a:r>
              <a:rPr lang="en-US" sz="4000" b="1" dirty="0">
                <a:solidFill>
                  <a:srgbClr val="DF2129"/>
                </a:solidFill>
                <a:latin typeface="Arial"/>
                <a:cs typeface="Arial"/>
              </a:rPr>
              <a:t> ‘90’</a:t>
            </a:r>
            <a:endParaRPr lang="pt-PT" sz="4000" i="1" dirty="0">
              <a:solidFill>
                <a:srgbClr val="DF2129"/>
              </a:solidFill>
              <a:latin typeface="Arial"/>
              <a:cs typeface="Arial"/>
            </a:endParaRPr>
          </a:p>
        </p:txBody>
      </p:sp>
      <p:sp>
        <p:nvSpPr>
          <p:cNvPr id="14" name="Rectângulo 12"/>
          <p:cNvSpPr/>
          <p:nvPr/>
        </p:nvSpPr>
        <p:spPr>
          <a:xfrm>
            <a:off x="158162" y="663763"/>
            <a:ext cx="7440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Good Health-related Quality-of-Life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8890001" y="1159398"/>
            <a:ext cx="3258567" cy="2305777"/>
            <a:chOff x="8856133" y="141090"/>
            <a:chExt cx="3258567" cy="2305777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56133" y="141090"/>
              <a:ext cx="3258567" cy="2305777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9117391" y="509517"/>
              <a:ext cx="2778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rgbClr val="A80410"/>
                  </a:solidFill>
                </a:rPr>
                <a:t>HIV as a social </a:t>
              </a:r>
              <a:r>
                <a:rPr lang="pt-PT" sz="2400" b="1" dirty="0" err="1">
                  <a:solidFill>
                    <a:srgbClr val="A80410"/>
                  </a:solidFill>
                </a:rPr>
                <a:t>and</a:t>
              </a:r>
              <a:r>
                <a:rPr lang="pt-PT" sz="2400" b="1" dirty="0">
                  <a:solidFill>
                    <a:srgbClr val="A80410"/>
                  </a:solidFill>
                </a:rPr>
                <a:t> </a:t>
              </a:r>
              <a:r>
                <a:rPr lang="pt-PT" sz="2400" b="1" dirty="0" err="1">
                  <a:solidFill>
                    <a:srgbClr val="A80410"/>
                  </a:solidFill>
                </a:rPr>
                <a:t>life-long</a:t>
              </a:r>
              <a:r>
                <a:rPr lang="pt-PT" sz="2400" b="1" dirty="0">
                  <a:solidFill>
                    <a:srgbClr val="A80410"/>
                  </a:solidFill>
                </a:rPr>
                <a:t> </a:t>
              </a:r>
              <a:r>
                <a:rPr lang="pt-PT" sz="2400" b="1" dirty="0" err="1">
                  <a:solidFill>
                    <a:srgbClr val="A80410"/>
                  </a:solidFill>
                </a:rPr>
                <a:t>condition</a:t>
              </a:r>
              <a:endParaRPr lang="pt-PT" sz="2400" b="1" dirty="0">
                <a:solidFill>
                  <a:srgbClr val="A80410"/>
                </a:solidFill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10799118" y="6550223"/>
            <a:ext cx="13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pt-PT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RBaptistaLeite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542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Blue Lime">
      <a:dk1>
        <a:srgbClr val="57565A"/>
      </a:dk1>
      <a:lt1>
        <a:sysClr val="window" lastClr="FFFFFF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7528FD-45F5-4EC2-9059-10C97DBAA579}"/>
</file>

<file path=customXml/itemProps2.xml><?xml version="1.0" encoding="utf-8"?>
<ds:datastoreItem xmlns:ds="http://schemas.openxmlformats.org/officeDocument/2006/customXml" ds:itemID="{8CA39FCA-CA98-4AA6-A0B9-5959F11F529B}"/>
</file>

<file path=customXml/itemProps3.xml><?xml version="1.0" encoding="utf-8"?>
<ds:datastoreItem xmlns:ds="http://schemas.openxmlformats.org/officeDocument/2006/customXml" ds:itemID="{0D6589DC-DD41-4A77-BDA6-024C229556B7}"/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570</Words>
  <Application>Microsoft Office PowerPoint</Application>
  <PresentationFormat>Personalizar</PresentationFormat>
  <Paragraphs>143</Paragraphs>
  <Slides>25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Tema do Office</vt:lpstr>
      <vt:lpstr>1_Tema do Office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90 – 90 – 90  Biomedical approach to HIV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Cascais 2030 DIGITAL PORTAL</vt:lpstr>
      <vt:lpstr>The commitment:    Cascais 2030  SDG Checklist</vt:lpstr>
      <vt:lpstr>Cascais 2030 DIGITAL PORTAL</vt:lpstr>
      <vt:lpstr>SMART HEALTH CASCAIS SDG3: Achieve universal health coverage, including financial risk protection, access to quality essential health-care services and access to safe, effective, quality and affordable essential medicines and vaccines for all</vt:lpstr>
      <vt:lpstr>Slide 20</vt:lpstr>
      <vt:lpstr>Slide 21</vt:lpstr>
      <vt:lpstr>Taking action to deliver on global policy goals</vt:lpstr>
      <vt:lpstr>Slide 23</vt:lpstr>
      <vt:lpstr>TAKING ACTION TO DELIVER ON GLOBAL POLICY GOALS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Queiroz</dc:creator>
  <cp:lastModifiedBy>Diego Valadares Vasconcelos Neto</cp:lastModifiedBy>
  <cp:revision>213</cp:revision>
  <dcterms:created xsi:type="dcterms:W3CDTF">2016-09-01T10:59:41Z</dcterms:created>
  <dcterms:modified xsi:type="dcterms:W3CDTF">2017-10-03T13:28:39Z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