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7" r:id="rId3"/>
    <p:sldId id="308" r:id="rId4"/>
    <p:sldId id="310" r:id="rId5"/>
    <p:sldId id="309" r:id="rId6"/>
    <p:sldId id="311" r:id="rId7"/>
    <p:sldId id="293" r:id="rId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dred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D2A"/>
    <a:srgbClr val="AC9389"/>
    <a:srgbClr val="42B4E6"/>
    <a:srgbClr val="00436E"/>
    <a:srgbClr val="E6432D"/>
    <a:srgbClr val="E41B23"/>
    <a:srgbClr val="CE2127"/>
    <a:srgbClr val="868F98"/>
    <a:srgbClr val="009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8" autoAdjust="0"/>
    <p:restoredTop sz="93051" autoAdjust="0"/>
  </p:normalViewPr>
  <p:slideViewPr>
    <p:cSldViewPr snapToGrid="0">
      <p:cViewPr varScale="1">
        <p:scale>
          <a:sx n="68" d="100"/>
          <a:sy n="68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F1762-9895-D044-BACA-71C8A089E813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76F8-3842-0044-937E-28A9B062A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2685C-B5BB-44CF-87B7-4135C39E36D4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504E6-2E46-4D17-9802-0B3CD0BE3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504E6-2E46-4D17-9802-0B3CD0BE32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8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5256-C221-144A-B192-93AF19A0EE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2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5256-C221-144A-B192-93AF19A0EE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5256-C221-144A-B192-93AF19A0EE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0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5256-C221-144A-B192-93AF19A0EE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6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5256-C221-144A-B192-93AF19A0EE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12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5256-C221-144A-B192-93AF19A0EE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1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5BA-8F18-0D45-92D8-2E881CAAAA05}" type="datetime1">
              <a:rPr lang="en-GB" smtClean="0"/>
              <a:t>28/09/2019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fld id="{518A77B9-27EC-48C5-A47B-56F214EB62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0600" y="6372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8A77B9-27EC-48C5-A47B-56F214EB62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64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04C-3671-BD45-ACB5-52EF1C09305B}" type="datetime1">
              <a:rPr lang="en-GB" smtClean="0"/>
              <a:t>28/09/2019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77B9-27EC-48C5-A47B-56F214EB6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0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988C-BFD4-624F-BEF6-F916C0724A15}" type="datetime1">
              <a:rPr lang="en-GB" smtClean="0"/>
              <a:t>28/09/2019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77B9-27EC-48C5-A47B-56F214EB6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3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2873" y="6372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77B9-27EC-48C5-A47B-56F214EB6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8570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72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77B9-27EC-48C5-A47B-56F214EB6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84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5CE1-B22A-6541-B73E-4C149E6FCD82}" type="datetime1">
              <a:rPr lang="en-GB" smtClean="0"/>
              <a:t>28/09/2019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77B9-27EC-48C5-A47B-56F214EB6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AE6E-D42F-A249-9844-B5C9921F2951}" type="datetime1">
              <a:rPr lang="en-GB" smtClean="0"/>
              <a:t>28/09/2019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77B9-27EC-48C5-A47B-56F214EB6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8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9D9B-0A77-094E-88BC-61818D135B69}" type="datetime1">
              <a:rPr lang="en-GB" smtClean="0"/>
              <a:t>28/09/2019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77B9-27EC-48C5-A47B-56F214EB6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3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5AE5-88FB-934D-ABF4-169361804ACB}" type="datetime1">
              <a:rPr lang="en-GB" smtClean="0"/>
              <a:t>28/09/2019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77B9-27EC-48C5-A47B-56F214EB6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4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EF3C-E1B7-9845-84CB-D89145CEFED2}" type="datetime1">
              <a:rPr lang="en-GB" smtClean="0"/>
              <a:t>28/09/2019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77B9-27EC-48C5-A47B-56F214EB6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7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7D1E-B89A-1C49-AA16-9117F9A22355}" type="datetime1">
              <a:rPr lang="en-GB" smtClean="0"/>
              <a:t>28/09/2019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77B9-27EC-48C5-A47B-56F214EB6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2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79E5-7AA9-3549-9850-335797810AEB}" type="datetime1">
              <a:rPr lang="en-GB" smtClean="0"/>
              <a:t>28/09/2019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77B9-27EC-48C5-A47B-56F214EB6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6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F7215-80EC-0543-A569-1E564EF4E9CB}" type="datetime1">
              <a:rPr lang="en-GB" smtClean="0"/>
              <a:t>28/09/2019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77B9-27EC-48C5-A47B-56F214EB6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5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etchildren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1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5" r="13943" b="24756"/>
          <a:stretch/>
        </p:blipFill>
        <p:spPr>
          <a:xfrm>
            <a:off x="0" y="0"/>
            <a:ext cx="12214800" cy="47850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2800" y="4785079"/>
            <a:ext cx="12214800" cy="2204922"/>
          </a:xfrm>
          <a:prstGeom prst="rect">
            <a:avLst/>
          </a:prstGeom>
          <a:solidFill>
            <a:srgbClr val="CE2127"/>
          </a:solidFill>
          <a:ln>
            <a:solidFill>
              <a:srgbClr val="E4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4095" y="4946627"/>
            <a:ext cx="11983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chemeClr val="bg1"/>
                </a:solidFill>
              </a:rPr>
              <a:t>Innovation in education: overcoming barriers to learning for street </a:t>
            </a:r>
            <a:r>
              <a:rPr lang="en-GB" sz="4000" i="1" dirty="0" smtClean="0">
                <a:solidFill>
                  <a:schemeClr val="bg1"/>
                </a:solidFill>
              </a:rPr>
              <a:t>children</a:t>
            </a:r>
          </a:p>
          <a:p>
            <a:pPr>
              <a:spcBef>
                <a:spcPts val="1200"/>
              </a:spcBef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Lizet Vlamings, Advocacy and Research Manager, Consortium for Street Children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77B9-27EC-48C5-A47B-56F214EB6215}" type="slidenum">
              <a:rPr lang="en-GB" smtClean="0"/>
              <a:t>1</a:t>
            </a:fld>
            <a:endParaRPr lang="en-GB"/>
          </a:p>
        </p:txBody>
      </p:sp>
      <p:pic>
        <p:nvPicPr>
          <p:cNvPr id="4" name="Picture 3" descr="consort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95" y="142337"/>
            <a:ext cx="3632178" cy="1206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6382" y="4396528"/>
            <a:ext cx="163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Photo from </a:t>
            </a:r>
            <a:r>
              <a:rPr lang="en-GB" sz="1400" dirty="0" err="1" smtClean="0">
                <a:solidFill>
                  <a:schemeClr val="bg1"/>
                </a:solidFill>
              </a:rPr>
              <a:t>Pixabay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9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387631"/>
          </a:xfrm>
          <a:prstGeom prst="rect">
            <a:avLst/>
          </a:prstGeom>
          <a:solidFill>
            <a:srgbClr val="E41B23"/>
          </a:solidFill>
          <a:ln>
            <a:solidFill>
              <a:srgbClr val="E4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rade Gothic LT Std Bold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" y="309094"/>
            <a:ext cx="11568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CHILDREN INVISIBLE FROM DATA</a:t>
            </a:r>
            <a:endParaRPr lang="en-GB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612" y="5311966"/>
            <a:ext cx="1261406" cy="1453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1" r="14444"/>
          <a:stretch/>
        </p:blipFill>
        <p:spPr>
          <a:xfrm>
            <a:off x="0" y="1387631"/>
            <a:ext cx="5217500" cy="54703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56750" y="1607648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typically collected through household surveys that do not include most street children.</a:t>
            </a:r>
          </a:p>
          <a:p>
            <a:pPr lvl="0" algn="just"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therefore not among the children counted as going to school or not going to school. They are invisible altogether.</a:t>
            </a:r>
          </a:p>
          <a:p>
            <a:pPr lvl="0" algn="just"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600" dirty="0"/>
              <a:t>Without data we are unable to plan for them, and their unique educational needs.</a:t>
            </a:r>
            <a:endParaRPr lang="en-GB" sz="2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473" y="6457200"/>
            <a:ext cx="163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Photo from </a:t>
            </a:r>
            <a:r>
              <a:rPr lang="en-GB" sz="1400" dirty="0" err="1" smtClean="0">
                <a:solidFill>
                  <a:schemeClr val="bg1"/>
                </a:solidFill>
              </a:rPr>
              <a:t>Pixabay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8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387631"/>
          </a:xfrm>
          <a:prstGeom prst="rect">
            <a:avLst/>
          </a:prstGeom>
          <a:solidFill>
            <a:srgbClr val="E41B23"/>
          </a:solidFill>
          <a:ln>
            <a:solidFill>
              <a:srgbClr val="E4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rade Gothic LT Std Bold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7237" y="293705"/>
            <a:ext cx="86175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CHILDREN’S VOICES</a:t>
            </a:r>
            <a:endParaRPr lang="en-GB" sz="4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959926" y="3508258"/>
            <a:ext cx="3865419" cy="10083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altLang="en-US" sz="6600" b="1" dirty="0" smtClean="0">
                <a:solidFill>
                  <a:srgbClr val="C00000"/>
                </a:solidFill>
                <a:latin typeface="Arial (Body)" charset="0"/>
              </a:rPr>
              <a:t>video</a:t>
            </a:r>
            <a:endParaRPr lang="en-GB" altLang="en-US" sz="6000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612" y="5311966"/>
            <a:ext cx="1261406" cy="14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7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387631"/>
          </a:xfrm>
          <a:prstGeom prst="rect">
            <a:avLst/>
          </a:prstGeom>
          <a:solidFill>
            <a:srgbClr val="E41B23"/>
          </a:solidFill>
          <a:ln>
            <a:solidFill>
              <a:srgbClr val="E4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rade Gothic LT Std Bold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164" y="293705"/>
            <a:ext cx="108896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TO EDUCATION</a:t>
            </a:r>
            <a:endParaRPr lang="en-GB" sz="4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5943" y="168133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Poverty</a:t>
            </a: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birth registration</a:t>
            </a: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Discrimination / stigmatisation</a:t>
            </a:r>
          </a:p>
          <a:p>
            <a:pPr lvl="0" algn="just">
              <a:lnSpc>
                <a:spcPct val="250000"/>
              </a:lnSpc>
              <a:spcAft>
                <a:spcPts val="0"/>
              </a:spcAft>
            </a:pPr>
            <a:r>
              <a:rPr lang="en-GB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many more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24166"/>
          <a:stretch/>
        </p:blipFill>
        <p:spPr>
          <a:xfrm>
            <a:off x="0" y="1387629"/>
            <a:ext cx="5675086" cy="5476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617" y="6550223"/>
            <a:ext cx="3235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© Photo from Salve International, Uganda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612" y="5311966"/>
            <a:ext cx="1261406" cy="14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184A7977-139D-412B-A733-0FFEFFF3A4DA" descr="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" b="18983"/>
          <a:stretch/>
        </p:blipFill>
        <p:spPr bwMode="auto">
          <a:xfrm rot="16200000">
            <a:off x="6736392" y="1414894"/>
            <a:ext cx="5482879" cy="542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387631"/>
          </a:xfrm>
          <a:prstGeom prst="rect">
            <a:avLst/>
          </a:prstGeom>
          <a:solidFill>
            <a:srgbClr val="E41B23"/>
          </a:solidFill>
          <a:ln>
            <a:solidFill>
              <a:srgbClr val="E4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rade Gothic LT Std Bold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164" y="293705"/>
            <a:ext cx="108896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EDUCATION SOLUTIONS</a:t>
            </a:r>
            <a:endParaRPr lang="en-GB" sz="4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457" y="1811801"/>
            <a:ext cx="6096000" cy="42266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mentoring programmes</a:t>
            </a: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 near places of work</a:t>
            </a: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 apprenticeships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4273" y="6550223"/>
            <a:ext cx="259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© Consortium for Street Children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9563" y="1512055"/>
            <a:ext cx="3338945" cy="338554"/>
          </a:xfrm>
          <a:prstGeom prst="rect">
            <a:avLst/>
          </a:prstGeom>
          <a:solidFill>
            <a:srgbClr val="373D2A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Mobile school in Dhaka, Bangladesh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7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387631"/>
          </a:xfrm>
          <a:prstGeom prst="rect">
            <a:avLst/>
          </a:prstGeom>
          <a:solidFill>
            <a:srgbClr val="E41B23"/>
          </a:solidFill>
          <a:ln>
            <a:solidFill>
              <a:srgbClr val="E4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rade Gothic LT Std Bold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7764" y="293705"/>
            <a:ext cx="4336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4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9764" y="1811801"/>
            <a:ext cx="44370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Achieving SDG 4 means access to education for </a:t>
            </a:r>
            <a:r>
              <a:rPr lang="en-GB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children.</a:t>
            </a:r>
          </a:p>
          <a:p>
            <a:pPr lvl="0" algn="just">
              <a:spcAft>
                <a:spcPts val="0"/>
              </a:spcAft>
            </a:pPr>
            <a:endParaRPr lang="en-GB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includes street children.</a:t>
            </a:r>
          </a:p>
          <a:p>
            <a:pPr lvl="0" algn="just">
              <a:spcAft>
                <a:spcPts val="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time to understand and capture their realities, to create specialised, targeted education solutions.</a:t>
            </a:r>
          </a:p>
          <a:p>
            <a:pPr lvl="0" algn="just">
              <a:spcAft>
                <a:spcPts val="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29"/>
          <a:stretch/>
        </p:blipFill>
        <p:spPr>
          <a:xfrm>
            <a:off x="5246557" y="1387629"/>
            <a:ext cx="6945443" cy="55063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28614" y="6490004"/>
            <a:ext cx="1463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Photo from </a:t>
            </a:r>
            <a:r>
              <a:rPr lang="en-GB" sz="1400" dirty="0" err="1" smtClean="0">
                <a:solidFill>
                  <a:schemeClr val="bg1"/>
                </a:solidFill>
              </a:rPr>
              <a:t>Pexel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6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438589"/>
          </a:xfrm>
          <a:prstGeom prst="rect">
            <a:avLst/>
          </a:prstGeom>
          <a:solidFill>
            <a:srgbClr val="E41B23"/>
          </a:solidFill>
          <a:ln>
            <a:solidFill>
              <a:srgbClr val="E4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rade Gothic LT Std Bold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8636" y="288407"/>
            <a:ext cx="9074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  <a:endParaRPr lang="en-GB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9708" y="2845673"/>
            <a:ext cx="422365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rgbClr val="CD1E1E"/>
                </a:solidFill>
                <a:latin typeface="Arial" charset="0"/>
                <a:cs typeface="Arial" charset="0"/>
              </a:rPr>
              <a:t>For more information:</a:t>
            </a:r>
          </a:p>
          <a:p>
            <a:endParaRPr lang="en-US" dirty="0"/>
          </a:p>
          <a:p>
            <a:r>
              <a:rPr lang="en-GB" sz="2500" b="1" dirty="0" smtClean="0">
                <a:solidFill>
                  <a:srgbClr val="CD1E1E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www.streetchildren.org</a:t>
            </a:r>
            <a:endParaRPr lang="en-GB" sz="2500" b="1" dirty="0" smtClean="0">
              <a:solidFill>
                <a:srgbClr val="CD1E1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500" b="1" dirty="0">
              <a:solidFill>
                <a:srgbClr val="CD1E1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lizet@streetchildren.org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612" y="5311966"/>
            <a:ext cx="1261406" cy="14530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r="18977"/>
          <a:stretch/>
        </p:blipFill>
        <p:spPr>
          <a:xfrm>
            <a:off x="0" y="1438588"/>
            <a:ext cx="5140410" cy="5470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50223"/>
            <a:ext cx="163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Photo from </a:t>
            </a:r>
            <a:r>
              <a:rPr lang="en-GB" sz="1400" dirty="0" err="1" smtClean="0">
                <a:solidFill>
                  <a:schemeClr val="bg1"/>
                </a:solidFill>
              </a:rPr>
              <a:t>Pixabay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09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6315C9F-608B-467B-9419-802E7B952AD6}"/>
</file>

<file path=customXml/itemProps2.xml><?xml version="1.0" encoding="utf-8"?>
<ds:datastoreItem xmlns:ds="http://schemas.openxmlformats.org/officeDocument/2006/customXml" ds:itemID="{A2824BE4-DB99-4326-BD72-180929EEAF8E}"/>
</file>

<file path=customXml/itemProps3.xml><?xml version="1.0" encoding="utf-8"?>
<ds:datastoreItem xmlns:ds="http://schemas.openxmlformats.org/officeDocument/2006/customXml" ds:itemID="{8E5CDA03-3AFB-4B04-8D67-8723FD857376}"/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198</Words>
  <Application>Microsoft Office PowerPoint</Application>
  <PresentationFormat>Widescreen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(Body)</vt:lpstr>
      <vt:lpstr>Calibri</vt:lpstr>
      <vt:lpstr>Calibri Light</vt:lpstr>
      <vt:lpstr>Symbol</vt:lpstr>
      <vt:lpstr>Times New Roman</vt:lpstr>
      <vt:lpstr>Trade Gothic LT Std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Rori Raquib</dc:creator>
  <cp:lastModifiedBy>GRIFFITHS Helen</cp:lastModifiedBy>
  <cp:revision>299</cp:revision>
  <cp:lastPrinted>2017-11-08T13:14:24Z</cp:lastPrinted>
  <dcterms:created xsi:type="dcterms:W3CDTF">2017-03-08T15:43:57Z</dcterms:created>
  <dcterms:modified xsi:type="dcterms:W3CDTF">2019-09-28T18:07:35Z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