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320" r:id="rId3"/>
    <p:sldId id="268" r:id="rId4"/>
    <p:sldId id="263" r:id="rId5"/>
    <p:sldId id="290" r:id="rId6"/>
    <p:sldId id="313" r:id="rId7"/>
    <p:sldId id="305" r:id="rId8"/>
    <p:sldId id="304" r:id="rId9"/>
    <p:sldId id="287" r:id="rId10"/>
    <p:sldId id="257" r:id="rId11"/>
    <p:sldId id="315" r:id="rId12"/>
    <p:sldId id="316" r:id="rId13"/>
    <p:sldId id="288" r:id="rId14"/>
    <p:sldId id="317" r:id="rId15"/>
    <p:sldId id="306" r:id="rId16"/>
    <p:sldId id="307" r:id="rId17"/>
    <p:sldId id="300" r:id="rId18"/>
    <p:sldId id="303" r:id="rId19"/>
    <p:sldId id="295" r:id="rId20"/>
    <p:sldId id="270" r:id="rId21"/>
    <p:sldId id="319" r:id="rId22"/>
    <p:sldId id="285" r:id="rId23"/>
    <p:sldId id="318" r:id="rId24"/>
    <p:sldId id="273" r:id="rId25"/>
    <p:sldId id="297" r:id="rId26"/>
    <p:sldId id="298" r:id="rId27"/>
    <p:sldId id="299" r:id="rId28"/>
    <p:sldId id="277" r:id="rId29"/>
    <p:sldId id="312" r:id="rId30"/>
    <p:sldId id="309" r:id="rId31"/>
    <p:sldId id="310" r:id="rId32"/>
    <p:sldId id="278" r:id="rId33"/>
    <p:sldId id="321" r:id="rId34"/>
    <p:sldId id="32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6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9127E8-16A9-4F3B-B0C2-341A78654A1F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BC214D-A14D-40B4-9F91-48C9DAA96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1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e.com/pca/launch.cgi?Amount=450,000&amp;From=ANG&amp;ToSelect=Eur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939AFF-7F60-4336-87D5-F755CDD3DB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2472050-01E8-48EE-B78C-3D9A45C2D7C8}" type="slidenum">
              <a:rPr lang="en-GB" altLang="en-US" sz="1200" smtClean="0"/>
              <a:pPr>
                <a:defRPr/>
              </a:pPr>
              <a:t>16</a:t>
            </a:fld>
            <a:endParaRPr lang="en-GB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ICRPWD - Article 3</a:t>
            </a:r>
            <a:r>
              <a:rPr lang="en-US" dirty="0" smtClean="0"/>
              <a:t>(a) Respect for inherent dignity, individual autonomy including the freedom to make one’s own choices, and independence of persons;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BC214D-A14D-40B4-9F91-48C9DAA965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Slide about older persons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OP with dementia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OP in Care institutions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Years of care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10217-41FF-40BB-8AA2-2CCBF64980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– </a:t>
            </a:r>
            <a:r>
              <a:rPr lang="en-US" i="1" smtClean="0"/>
              <a:t>European dominance of language, social class norms and values in colonial and neo-colonial educational and cultural history</a:t>
            </a: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BF8C8-E330-42F8-91EF-FB7AFEA1F9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7E47BA1C-BE8A-4E2F-AFC5-C5A8F8193483}" type="slidenum">
              <a:rPr lang="en-GB" altLang="en-US" sz="1200" smtClean="0"/>
              <a:pPr>
                <a:defRPr/>
              </a:pPr>
              <a:t>30</a:t>
            </a:fld>
            <a:endParaRPr lang="en-GB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98FB521-B21F-4072-8C67-67C079093006}" type="slidenum">
              <a:rPr lang="en-GB" altLang="en-US" sz="1200" smtClean="0"/>
              <a:pPr>
                <a:defRPr/>
              </a:pPr>
              <a:t>31</a:t>
            </a:fld>
            <a:endParaRPr lang="en-GB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Bankbooks and banksavings accounts have been plundered, real estate have been transferred and prevented from being inherited  by all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54872D-AFCE-4BA1-95A4-D56625E017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= Ability  to control</a:t>
            </a:r>
          </a:p>
          <a:p>
            <a:pPr eaLnBrk="1" hangingPunct="1"/>
            <a:r>
              <a:rPr lang="en-US" sz="2800" dirty="0" smtClean="0"/>
              <a:t>cope with and </a:t>
            </a:r>
          </a:p>
          <a:p>
            <a:pPr eaLnBrk="1" hangingPunct="1"/>
            <a:r>
              <a:rPr lang="en-US" sz="2800" dirty="0" smtClean="0"/>
              <a:t>make personal decisions </a:t>
            </a:r>
          </a:p>
          <a:p>
            <a:pPr lvl="1" eaLnBrk="1" hangingPunct="1"/>
            <a:r>
              <a:rPr lang="en-US" sz="2200" dirty="0" smtClean="0"/>
              <a:t>personal preferences</a:t>
            </a:r>
          </a:p>
          <a:p>
            <a:pPr eaLnBrk="1" hangingPunct="1"/>
            <a:r>
              <a:rPr lang="en-US" sz="2800" dirty="0" smtClean="0"/>
              <a:t>= right of choice</a:t>
            </a:r>
          </a:p>
          <a:p>
            <a:pPr eaLnBrk="1" hangingPunct="1"/>
            <a:r>
              <a:rPr lang="en-US" dirty="0" smtClean="0"/>
              <a:t>between all available options</a:t>
            </a:r>
          </a:p>
          <a:p>
            <a:pPr eaLnBrk="1" hangingPunct="1"/>
            <a:endParaRPr lang="en-US" dirty="0" smtClean="0"/>
          </a:p>
          <a:p>
            <a:r>
              <a:rPr lang="en-US" b="1" dirty="0" smtClean="0"/>
              <a:t>Who may call himself/herself a </a:t>
            </a:r>
            <a:r>
              <a:rPr lang="en-US" b="1" dirty="0" err="1" smtClean="0"/>
              <a:t>pensionado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This agreement offers the retired foreigner a special taxation over his/hers foreign income. To be eligible he or she needs to be</a:t>
            </a:r>
          </a:p>
          <a:p>
            <a:r>
              <a:rPr lang="en-US" dirty="0" smtClean="0"/>
              <a:t>§          a citizen on one of the Netherlands Antilles: </a:t>
            </a:r>
            <a:r>
              <a:rPr lang="en-US" dirty="0" err="1" smtClean="0"/>
              <a:t>Curaçao</a:t>
            </a:r>
            <a:r>
              <a:rPr lang="en-US" dirty="0" smtClean="0"/>
              <a:t>, Bonaire, St. Maarten, Saba and St. Eustatius,</a:t>
            </a:r>
          </a:p>
          <a:p>
            <a:r>
              <a:rPr lang="en-US" dirty="0" smtClean="0"/>
              <a:t>§          precedent the application not have lived on one of the islands for a minimum of 5 years,</a:t>
            </a:r>
          </a:p>
          <a:p>
            <a:r>
              <a:rPr lang="en-US" dirty="0" smtClean="0"/>
              <a:t>§          within 18 months of settling own a house with a value of at least ANG </a:t>
            </a:r>
            <a:r>
              <a:rPr lang="en-US" b="1" dirty="0" smtClean="0">
                <a:hlinkClick r:id="rId3"/>
              </a:rPr>
              <a:t>450,000,-</a:t>
            </a:r>
            <a:endParaRPr lang="en-US" dirty="0" smtClean="0"/>
          </a:p>
          <a:p>
            <a:r>
              <a:rPr lang="en-US" dirty="0" smtClean="0"/>
              <a:t>§          has a minimum age of 50 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/>
              <a:t>How many OP with Autonomy?</a:t>
            </a:r>
          </a:p>
          <a:p>
            <a:pPr eaLnBrk="1" hangingPunct="1"/>
            <a:r>
              <a:rPr lang="en-US" i="1" dirty="0" smtClean="0"/>
              <a:t>How many OP can really choose between all available options?</a:t>
            </a:r>
          </a:p>
          <a:p>
            <a:pPr eaLnBrk="1" hangingPunct="1"/>
            <a:r>
              <a:rPr lang="en-US" i="1" dirty="0" smtClean="0"/>
              <a:t>Degree of individual autonomy  </a:t>
            </a:r>
          </a:p>
          <a:p>
            <a:pPr eaLnBrk="1" hangingPunct="1"/>
            <a:r>
              <a:rPr lang="en-US" i="1" dirty="0" smtClean="0"/>
              <a:t>Determined by material, mental and social development condition</a:t>
            </a:r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5FB89C-A806-4F4C-8B49-78C9EB5DB4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928DA3-BB7B-4669-87B0-BF665B7E0D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0F20E-F74A-4062-877A-B4C9AAB7C0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02FA6-7D21-4E44-8E10-639DCF2B07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Two out of three older people lack any form of health insurance and therefore rely on public health clinics for care. </a:t>
            </a:r>
          </a:p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E3189C-D4C6-4A07-903A-1054337E65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6B6DBE-069F-4819-A87C-3F495D8A43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i="1" dirty="0" smtClean="0"/>
          </a:p>
          <a:p>
            <a:pPr eaLnBrk="1" hangingPunct="1">
              <a:spcBef>
                <a:spcPct val="0"/>
              </a:spcBef>
            </a:pPr>
            <a:endParaRPr lang="en-US" i="1" dirty="0" smtClean="0"/>
          </a:p>
          <a:p>
            <a:pPr eaLnBrk="1" hangingPunct="1">
              <a:spcBef>
                <a:spcPct val="0"/>
              </a:spcBef>
            </a:pPr>
            <a:r>
              <a:rPr lang="en-US" i="1" dirty="0" smtClean="0"/>
              <a:t>Change Europe first then Caribbean</a:t>
            </a:r>
          </a:p>
          <a:p>
            <a:pPr eaLnBrk="1" hangingPunct="1">
              <a:spcBef>
                <a:spcPct val="0"/>
              </a:spcBef>
            </a:pPr>
            <a:r>
              <a:rPr lang="en-US" i="1" dirty="0" smtClean="0"/>
              <a:t>Home care government service only in Antigua, Dominica, Grenada, St Vincent &amp; Grenadines</a:t>
            </a: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8BFC41-FF3A-4BA8-B3B5-D6AC76BECE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01783CFB-E5EF-41F1-9BEF-73D89719DA93}" type="slidenum">
              <a:rPr lang="en-GB" altLang="en-US" sz="1200" smtClean="0"/>
              <a:pPr>
                <a:defRPr/>
              </a:pPr>
              <a:t>15</a:t>
            </a:fld>
            <a:endParaRPr lang="en-GB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B4B635-D83C-48E4-A06F-6D48A6CBBBFF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57FC54-0CFD-49D9-B496-682224B902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DCD5D3-462E-4231-84CD-D18D940CCFC0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863018-C1BB-4E43-B25E-7833512A5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E4F636-C8C3-450E-AE1F-86158BED79C4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281253-582A-4A26-8A29-403975C4F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EFFAD0-5938-4702-89BA-BE43B77EBF99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C0B6A5-A715-46E6-991B-E6CF350B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FB2CD1-7884-4469-B45F-07C271BF0CA8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080ED8-AAFE-496F-BD9F-B1955E4E0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DB0F84-21B7-4B25-8616-30254A2AF62D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D8E246-E206-4705-B45C-7624A1B6B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80312-065B-4D87-BE47-7D8221BF2E74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D2608E-EB19-47F2-B5D3-9D9360B5F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543870-1D23-43DB-81EE-D437E74015F9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6583A2-E305-42AA-90B1-9C901493A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B257AB-EEDE-4874-A248-ADD209915B37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6E4DA7-D3B7-48A3-85DB-4C9F00B845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2C3A578-48AB-46FE-A6C2-96AC89180BE4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F0515C-B55E-4FB7-9C05-8AC831346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590205-70B7-4A66-A37A-BA4D980001B0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951810-71FB-44E6-B8E4-4CD23E06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F37A5B-246C-41B5-8D6C-74F32C9AA1DD}" type="datetimeFigureOut">
              <a:rPr lang="en-US" smtClean="0"/>
              <a:pPr>
                <a:defRPr/>
              </a:pPr>
              <a:t>4/2/2014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FC3B95-C6E7-4A56-8C58-B9ABB223F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848600" cy="2381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Older persons,  Autonomy and Independent Life </a:t>
            </a:r>
            <a:br>
              <a:rPr lang="en-US" b="1" dirty="0" smtClean="0"/>
            </a:br>
            <a:r>
              <a:rPr lang="en-US" b="1" dirty="0" smtClean="0"/>
              <a:t>from a Caribbean perspective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drs</a:t>
            </a:r>
            <a:r>
              <a:rPr lang="en-US" dirty="0" smtClean="0">
                <a:solidFill>
                  <a:schemeClr val="tx1"/>
                </a:solidFill>
              </a:rPr>
              <a:t> Raymond </a:t>
            </a:r>
            <a:r>
              <a:rPr lang="en-US" dirty="0" err="1" smtClean="0">
                <a:solidFill>
                  <a:schemeClr val="tx1"/>
                </a:solidFill>
              </a:rPr>
              <a:t>Jessurun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solidFill>
                  <a:schemeClr val="tx1"/>
                </a:solidFill>
              </a:rPr>
              <a:t>ADI representative for the America’s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solidFill>
                  <a:schemeClr val="tx1"/>
                </a:solidFill>
              </a:rPr>
              <a:t>CLATJUPAM Executive Board Member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solidFill>
                  <a:schemeClr val="tx1"/>
                </a:solidFill>
              </a:rPr>
              <a:t>CORV ambassador to International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2.4. Poverty structural violation of UN Principle of INDEPENDENCE OP</a:t>
            </a:r>
            <a:endParaRPr lang="en-US" dirty="0" smtClean="0"/>
          </a:p>
        </p:txBody>
      </p:sp>
      <p:sp>
        <p:nvSpPr>
          <p:cNvPr id="7171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Universal principle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 Caribbean 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408488"/>
          </a:xfrm>
        </p:spPr>
        <p:txBody>
          <a:bodyPr/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en-US" sz="2800" b="1" u="sng" dirty="0" smtClean="0"/>
              <a:t>Access</a:t>
            </a:r>
            <a:r>
              <a:rPr lang="en-US" sz="2800" dirty="0" smtClean="0"/>
              <a:t> to adequate: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800" u="sng" dirty="0" smtClean="0"/>
              <a:t>food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800" dirty="0" smtClean="0"/>
              <a:t>water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800" u="sng" dirty="0" smtClean="0"/>
              <a:t>shelter 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800" dirty="0" smtClean="0"/>
              <a:t>clothing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800" u="sng" dirty="0" smtClean="0"/>
              <a:t>health care 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sz="2800" dirty="0" smtClean="0"/>
              <a:t>Through  …..</a:t>
            </a:r>
          </a:p>
        </p:txBody>
      </p:sp>
      <p:sp>
        <p:nvSpPr>
          <p:cNvPr id="7174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(in)accessibility to adequate  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1. healthy and nutritious food unable to afford and access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3. housing conditions  poor 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5. </a:t>
            </a:r>
            <a:r>
              <a:rPr lang="en-US" b="1" u="sng" dirty="0" smtClean="0"/>
              <a:t>Health care </a:t>
            </a:r>
            <a:r>
              <a:rPr lang="en-US" b="1" dirty="0" smtClean="0"/>
              <a:t>and medication: </a:t>
            </a:r>
            <a:r>
              <a:rPr lang="en-US" dirty="0" smtClean="0"/>
              <a:t>Access is poor</a:t>
            </a:r>
          </a:p>
          <a:p>
            <a:pPr marL="457200" indent="-457200" eaLnBrk="1" hangingPunct="1">
              <a:buFont typeface="Arial" pitchFamily="34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ACCESS</a:t>
            </a:r>
            <a:r>
              <a:rPr lang="en-US" baseline="0" dirty="0" smtClean="0"/>
              <a:t> </a:t>
            </a:r>
            <a:r>
              <a:rPr lang="en-US" dirty="0" smtClean="0"/>
              <a:t>TO HEALTH CARE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PRINCIPLE OF AUTONOMY AND INDEPENDENCE FOR OP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3.1. Health Care Level in EU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EU ministers on health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European Union Norm</a:t>
            </a:r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9003" y="1447800"/>
            <a:ext cx="425221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Differences among EU-States in health care?</a:t>
            </a:r>
          </a:p>
          <a:p>
            <a:pPr eaLnBrk="1" hangingPunct="1"/>
            <a:r>
              <a:rPr lang="en-US" dirty="0" smtClean="0"/>
              <a:t>Only French territories equal quality of health care and equal universal health insurance for all</a:t>
            </a:r>
          </a:p>
          <a:p>
            <a:pPr eaLnBrk="1" hangingPunct="1"/>
            <a:r>
              <a:rPr lang="en-US" dirty="0" smtClean="0"/>
              <a:t>Discriminatory quality level and coverage in overseas EU-territories (St Maarten </a:t>
            </a:r>
            <a:r>
              <a:rPr lang="en-US" dirty="0" err="1" smtClean="0"/>
              <a:t>vs</a:t>
            </a:r>
            <a:r>
              <a:rPr lang="en-US" dirty="0" smtClean="0"/>
              <a:t> Dutch Caribbean)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3.2 highest attainable level of health care: Differences or discrimination ?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US Veteran Affairs</a:t>
            </a:r>
          </a:p>
        </p:txBody>
      </p:sp>
      <p:sp>
        <p:nvSpPr>
          <p:cNvPr id="11269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 Caribbean</a:t>
            </a:r>
          </a:p>
        </p:txBody>
      </p:sp>
      <p:pic>
        <p:nvPicPr>
          <p:cNvPr id="11271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62000" y="1752600"/>
            <a:ext cx="358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Universal health care only in some countries (Saint Martin </a:t>
            </a:r>
            <a:r>
              <a:rPr lang="en-US" dirty="0" err="1" smtClean="0"/>
              <a:t>vs</a:t>
            </a:r>
            <a:r>
              <a:rPr lang="en-US" dirty="0" smtClean="0"/>
              <a:t> Sint Maarten)</a:t>
            </a:r>
          </a:p>
          <a:p>
            <a:pPr eaLnBrk="1" hangingPunct="1"/>
            <a:r>
              <a:rPr lang="en-US" dirty="0" smtClean="0"/>
              <a:t>Medication: subsidized or free drugs only in some countries</a:t>
            </a:r>
          </a:p>
          <a:p>
            <a:pPr eaLnBrk="1" hangingPunct="1"/>
            <a:r>
              <a:rPr lang="en-US" dirty="0" smtClean="0"/>
              <a:t>Home Care: government services only in some countries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Autonomy independence OP in Care situations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 PRINCIPLE OF CARE FOR O{P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ounded Rectangle 5"/>
          <p:cNvSpPr>
            <a:spLocks noChangeArrowheads="1"/>
          </p:cNvSpPr>
          <p:nvPr/>
        </p:nvSpPr>
        <p:spPr bwMode="auto">
          <a:xfrm>
            <a:off x="323850" y="1279525"/>
            <a:ext cx="8640763" cy="4953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451725" y="2205038"/>
            <a:ext cx="1428750" cy="36004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049463"/>
            <a:ext cx="5256213" cy="391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endParaRPr lang="en-GB" altLang="en-US" sz="28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GB" altLang="en-US" sz="2800" dirty="0" smtClean="0"/>
              <a:t>dependent people:    </a:t>
            </a:r>
            <a:r>
              <a:rPr lang="en-GB" altLang="en-US" sz="2800" b="1" dirty="0" smtClean="0"/>
              <a:t>double </a:t>
            </a:r>
            <a:r>
              <a:rPr lang="en-GB" altLang="en-US" sz="28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altLang="en-US" sz="28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GB" altLang="en-US" sz="2800" dirty="0" smtClean="0"/>
              <a:t>dependent OP : nearly </a:t>
            </a:r>
            <a:r>
              <a:rPr lang="en-GB" altLang="en-US" sz="2800" b="1" dirty="0" smtClean="0"/>
              <a:t>treble</a:t>
            </a:r>
            <a:r>
              <a:rPr lang="en-GB" altLang="en-US" sz="28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altLang="en-US" sz="28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GB" altLang="en-US" sz="2800" dirty="0" smtClean="0"/>
              <a:t> dependent</a:t>
            </a:r>
            <a:r>
              <a:rPr lang="en-GB" altLang="en-US" sz="2800" baseline="0" dirty="0" smtClean="0"/>
              <a:t> OP </a:t>
            </a:r>
            <a:r>
              <a:rPr lang="en-GB" altLang="en-US" sz="2800" dirty="0" smtClean="0"/>
              <a:t>in most low and middle income countries:   will </a:t>
            </a:r>
            <a:r>
              <a:rPr lang="en-GB" altLang="en-US" sz="2800" b="1" dirty="0" smtClean="0"/>
              <a:t>quadruple</a:t>
            </a:r>
          </a:p>
        </p:txBody>
      </p:sp>
      <p:sp>
        <p:nvSpPr>
          <p:cNvPr id="1434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altLang="en-US" sz="4000" dirty="0" smtClean="0"/>
              <a:t>4.1. Need of care for OP by 2050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4695825" y="6115050"/>
            <a:ext cx="406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0000"/>
                </a:solidFill>
              </a:rPr>
              <a:t>www.alz.co.uk/worldreport</a:t>
            </a: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323850" y="1301750"/>
            <a:ext cx="84978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200" b="1"/>
              <a:t>Journey of Caring: An analysis of long-term care for dementia</a:t>
            </a:r>
          </a:p>
        </p:txBody>
      </p:sp>
      <p:pic>
        <p:nvPicPr>
          <p:cNvPr id="1434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438" y="1879600"/>
            <a:ext cx="29749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2393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le 5"/>
          <p:cNvSpPr>
            <a:spLocks noChangeArrowheads="1"/>
          </p:cNvSpPr>
          <p:nvPr/>
        </p:nvSpPr>
        <p:spPr bwMode="auto">
          <a:xfrm>
            <a:off x="323850" y="1279525"/>
            <a:ext cx="8640763" cy="4953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451725" y="2205038"/>
            <a:ext cx="1428750" cy="36004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049463"/>
            <a:ext cx="5256213" cy="3971925"/>
          </a:xfrm>
        </p:spPr>
        <p:txBody>
          <a:bodyPr>
            <a:noAutofit/>
          </a:bodyPr>
          <a:lstStyle/>
          <a:p>
            <a:pPr rtl="0" eaLnBrk="0" fontAlgn="base" hangingPunct="0">
              <a:buNone/>
            </a:pPr>
            <a:r>
              <a:rPr lang="en-GB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=&gt; 50%  PWD need personal care</a:t>
            </a:r>
            <a:endParaRPr lang="en-US" sz="2000" dirty="0" smtClean="0"/>
          </a:p>
          <a:p>
            <a:pPr rtl="0" eaLnBrk="0" fontAlgn="base" hangingPunct="0">
              <a:buNone/>
            </a:pPr>
            <a:r>
              <a:rPr lang="en-GB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=&gt; 50% of dependent OP have dementia </a:t>
            </a:r>
            <a:endParaRPr lang="en-US" sz="2000" dirty="0" smtClean="0"/>
          </a:p>
          <a:p>
            <a:pPr rtl="0" eaLnBrk="0" fontAlgn="base" hangingPunct="0">
              <a:buFont typeface="Symbol" pitchFamily="18" charset="2"/>
              <a:buChar char="Þ"/>
            </a:pPr>
            <a:r>
              <a:rPr lang="en-GB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of 5 OP in nursing homes have dementia</a:t>
            </a:r>
            <a:endParaRPr lang="en-US" sz="2000" dirty="0" smtClean="0"/>
          </a:p>
          <a:p>
            <a:pPr>
              <a:buNone/>
              <a:defRPr/>
            </a:pPr>
            <a:r>
              <a:rPr lang="en-GB" sz="2000" dirty="0" smtClean="0"/>
              <a:t>=&gt; over time deterioration in cognition, function and behaviour more needs for care</a:t>
            </a:r>
          </a:p>
          <a:p>
            <a:pPr>
              <a:buFont typeface="Symbol" pitchFamily="18" charset="2"/>
              <a:buChar char="Þ"/>
              <a:defRPr/>
            </a:pPr>
            <a:r>
              <a:rPr lang="en-GB" sz="2000" dirty="0" smtClean="0"/>
              <a:t>dementia main risk factor for onset of functional dependence </a:t>
            </a:r>
          </a:p>
          <a:p>
            <a:pPr>
              <a:buFont typeface="Symbol" pitchFamily="18" charset="2"/>
              <a:buChar char="Þ"/>
              <a:defRPr/>
            </a:pPr>
            <a:r>
              <a:rPr lang="en-GB" sz="2000" dirty="0" smtClean="0"/>
              <a:t>Dementia largest contribution to need for care</a:t>
            </a: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altLang="en-US" sz="4000" dirty="0" smtClean="0"/>
              <a:t>4.2. Need for Dementia Care NOW</a:t>
            </a:r>
          </a:p>
        </p:txBody>
      </p:sp>
      <p:sp>
        <p:nvSpPr>
          <p:cNvPr id="15366" name="Text Box 1029"/>
          <p:cNvSpPr txBox="1">
            <a:spLocks noChangeArrowheads="1"/>
          </p:cNvSpPr>
          <p:nvPr/>
        </p:nvSpPr>
        <p:spPr bwMode="auto">
          <a:xfrm>
            <a:off x="4695825" y="6115050"/>
            <a:ext cx="406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0000"/>
                </a:solidFill>
              </a:rPr>
              <a:t>www.alz.co.uk/worldreport</a:t>
            </a:r>
          </a:p>
        </p:txBody>
      </p:sp>
      <p:sp>
        <p:nvSpPr>
          <p:cNvPr id="15367" name="TextBox 4"/>
          <p:cNvSpPr txBox="1">
            <a:spLocks noChangeArrowheads="1"/>
          </p:cNvSpPr>
          <p:nvPr/>
        </p:nvSpPr>
        <p:spPr bwMode="auto">
          <a:xfrm>
            <a:off x="323850" y="1301750"/>
            <a:ext cx="84978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200" b="1"/>
              <a:t>Journey of Caring: An analysis of long-term care for dementia</a:t>
            </a:r>
          </a:p>
        </p:txBody>
      </p:sp>
      <p:pic>
        <p:nvPicPr>
          <p:cNvPr id="1536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438" y="1879600"/>
            <a:ext cx="29749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2393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4.3. UN Care Principles for OP where? 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universal</a:t>
            </a:r>
          </a:p>
        </p:txBody>
      </p:sp>
      <p:sp>
        <p:nvSpPr>
          <p:cNvPr id="18437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 Case of PWD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10. family and community care and protection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11. access to health care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12. access to social and legal services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13. appropriate levels of institutional care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14. human rights and fundamental freedoms to be enjoyed anywhere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Dementia friendly community where?</a:t>
            </a:r>
          </a:p>
          <a:p>
            <a:pPr eaLnBrk="1" hangingPunct="1"/>
            <a:r>
              <a:rPr lang="en-US" dirty="0" smtClean="0"/>
              <a:t>Universal basic health care? </a:t>
            </a:r>
          </a:p>
          <a:p>
            <a:pPr eaLnBrk="1" hangingPunct="1"/>
            <a:r>
              <a:rPr lang="en-US" dirty="0" smtClean="0"/>
              <a:t>Social care and legal service affordable for PWD?</a:t>
            </a:r>
          </a:p>
          <a:p>
            <a:pPr eaLnBrk="1" hangingPunct="1"/>
            <a:r>
              <a:rPr lang="en-US" dirty="0" smtClean="0"/>
              <a:t>human rights and fundamental freedoms, dignity, beliefs, needs and privacy PWD respected where 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4.4. UN Principle Dignity for OP where?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Exploitation and abuse</a:t>
            </a:r>
          </a:p>
        </p:txBody>
      </p:sp>
      <p:sp>
        <p:nvSpPr>
          <p:cNvPr id="19461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 dementia care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/>
              <a:t>17. live in dignity and security; free of exploitation and physical or mental abuse.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/>
              <a:t>18. fairly treated without any discrimination , and valued independently of their economic contribution.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946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Edna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0"/>
            <a:ext cx="2819400" cy="383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4.5 How autonomous an OP can be?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any OP in  need of care</a:t>
            </a:r>
          </a:p>
        </p:txBody>
      </p:sp>
      <p:sp>
        <p:nvSpPr>
          <p:cNvPr id="2048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access to healthy and nutritious </a:t>
            </a:r>
            <a:r>
              <a:rPr lang="en-US" b="1" i="1" u="sng" dirty="0" smtClean="0"/>
              <a:t>food</a:t>
            </a:r>
            <a:r>
              <a:rPr lang="en-US" b="1" i="1" dirty="0" smtClean="0"/>
              <a:t> </a:t>
            </a:r>
            <a:r>
              <a:rPr lang="en-US" i="1" dirty="0" smtClean="0"/>
              <a:t>not affordable?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access to </a:t>
            </a:r>
            <a:r>
              <a:rPr lang="en-US" b="1" i="1" u="sng" dirty="0" smtClean="0"/>
              <a:t>health care </a:t>
            </a:r>
            <a:r>
              <a:rPr lang="en-US" i="1" dirty="0" smtClean="0"/>
              <a:t>and medication is poor?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/>
              <a:t>shelter</a:t>
            </a:r>
            <a:r>
              <a:rPr lang="en-US" i="1" dirty="0" smtClean="0"/>
              <a:t> = housing conditions are poor?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/>
              <a:t>income</a:t>
            </a:r>
            <a:r>
              <a:rPr lang="en-US" i="1" dirty="0" smtClean="0"/>
              <a:t> is inadequate 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/>
              <a:t>contributory pensions </a:t>
            </a:r>
            <a:r>
              <a:rPr lang="en-US" i="1" dirty="0" smtClean="0"/>
              <a:t>is only for some?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u="sng" dirty="0" smtClean="0"/>
              <a:t>social insurance </a:t>
            </a:r>
            <a:r>
              <a:rPr lang="en-US" i="1" dirty="0" smtClean="0"/>
              <a:t>is only in some countries?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u="sng" dirty="0" smtClean="0"/>
              <a:t>universal health care </a:t>
            </a:r>
            <a:r>
              <a:rPr lang="en-US" i="1" dirty="0" smtClean="0"/>
              <a:t>is only in some countries?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+ no information about nutrition and dementia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+ no appropriate diagnosis nor treatment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+ </a:t>
            </a:r>
            <a:r>
              <a:rPr lang="en-US" dirty="0" err="1" smtClean="0"/>
              <a:t>unadapted</a:t>
            </a:r>
            <a:r>
              <a:rPr lang="en-US" dirty="0" smtClean="0"/>
              <a:t> home environment and lack of care homes for elderly with dementia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+ income insufficient for paid care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+  no coverage for social care of dementia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Main principles under Autonomy and Independent Life for OP</a:t>
            </a:r>
          </a:p>
          <a:p>
            <a:pPr marL="514350" lvl="0" indent="-514350">
              <a:buAutoNum type="arabicPeriod"/>
            </a:pPr>
            <a:r>
              <a:rPr lang="en-US" sz="2800" dirty="0" smtClean="0"/>
              <a:t>Income OP </a:t>
            </a:r>
            <a:r>
              <a:rPr lang="en-US" sz="2800" dirty="0" err="1" smtClean="0"/>
              <a:t>vs</a:t>
            </a:r>
            <a:r>
              <a:rPr lang="en-US" sz="2800" dirty="0" smtClean="0"/>
              <a:t> Autonomy Independent Life</a:t>
            </a:r>
          </a:p>
          <a:p>
            <a:pPr marL="514350" lvl="0" indent="-514350">
              <a:buAutoNum type="arabicPeriod"/>
            </a:pPr>
            <a:r>
              <a:rPr lang="en-US" sz="2800" dirty="0" smtClean="0"/>
              <a:t>Health Care OP </a:t>
            </a:r>
            <a:r>
              <a:rPr lang="en-US" sz="2800" dirty="0" err="1" smtClean="0"/>
              <a:t>vs</a:t>
            </a:r>
            <a:r>
              <a:rPr lang="en-US" sz="2800" dirty="0" smtClean="0"/>
              <a:t> Autonomy Independent Life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Autonomy Independent Life in Care Situation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Three other Principles of Autonomy and Independence OP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Recommendations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4.6 Discriminatory Care Systems</a:t>
            </a:r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Care services</a:t>
            </a:r>
          </a:p>
        </p:txBody>
      </p:sp>
      <p:sp>
        <p:nvSpPr>
          <p:cNvPr id="24581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Dementia care services </a:t>
            </a:r>
            <a:r>
              <a:rPr lang="en-US" dirty="0" err="1" smtClean="0"/>
              <a:t>Hogewey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Cost of private or public care services </a:t>
            </a:r>
            <a:r>
              <a:rPr lang="en-US" sz="3200" dirty="0" err="1" smtClean="0"/>
              <a:t>vs</a:t>
            </a:r>
            <a:r>
              <a:rPr lang="en-US" sz="3200" dirty="0" smtClean="0"/>
              <a:t> ability of older persons to pay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availability of care services and quality care  varies per region / country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division of responsibility between health services and care services.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Inconsistency in level of support and autonomy provided by different care agencies</a:t>
            </a:r>
          </a:p>
        </p:txBody>
      </p:sp>
      <p:pic>
        <p:nvPicPr>
          <p:cNvPr id="24583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96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5. INDEPENDENCE FOR OP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UN PRINCIPLES OF AUTONOMY AND INDEPENDENCE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Other principles under UN Principle of Independence</a:t>
            </a:r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Universal principle of Access 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Caribbean structural obstacles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None/>
            </a:pPr>
            <a:r>
              <a:rPr lang="en-US" dirty="0" smtClean="0"/>
              <a:t>2. To appropriate educational and training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3. to live in safe environments adaptable to personal preferences and changing capacities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US" dirty="0" smtClean="0"/>
              <a:t>4. To reside at home for as long as possible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en-US" dirty="0" smtClean="0"/>
          </a:p>
        </p:txBody>
      </p:sp>
      <p:sp>
        <p:nvSpPr>
          <p:cNvPr id="27654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2. Low educational and literacy levels (lack of adult education and difficult to access)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3. poor housing conditions and lack of income =&gt; no adjustments can be made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4. Inadequate income to go in elderly nursing home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FROM RIGHT ON </a:t>
            </a:r>
            <a:r>
              <a:rPr lang="en-US" dirty="0" smtClean="0"/>
              <a:t>PAPER TO FULL REALIZATION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IN CONCLUSION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prevent abuse and discrimination: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Right to respect dignity of older persons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Right to autonomous, independent self-determined living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Right to take their own decisions concerning: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Their property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Income, finances,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 of residence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Health, medical treatment and care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Funeral arrangements </a:t>
            </a:r>
          </a:p>
          <a:p>
            <a:pPr lvl="0" eaLnBrk="1" fontAlgn="auto" hangingPunct="1">
              <a:spcAft>
                <a:spcPts val="0"/>
              </a:spcAft>
              <a:buNone/>
              <a:defRPr/>
            </a:pPr>
            <a:r>
              <a:rPr lang="en-US" i="1" dirty="0" smtClean="0"/>
              <a:t>How to realize equal rights for the poor and needy OP if we do not eradicate poverty and discrimination?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6.1. Recommendation:</a:t>
            </a:r>
            <a:br>
              <a:rPr lang="en-US" dirty="0" smtClean="0"/>
            </a:br>
            <a:r>
              <a:rPr lang="en-US" dirty="0" smtClean="0"/>
              <a:t>Autonomy and 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/>
              <a:t>6.2 Recommendation :</a:t>
            </a:r>
            <a:br>
              <a:rPr lang="en-US" sz="3200" dirty="0" smtClean="0"/>
            </a:br>
            <a:r>
              <a:rPr lang="en-US" sz="3200" dirty="0" smtClean="0"/>
              <a:t>Respect for preferences older persons</a:t>
            </a:r>
            <a:endParaRPr lang="en-US" sz="6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Desire for autonomy</a:t>
            </a:r>
          </a:p>
        </p:txBody>
      </p:sp>
      <p:sp>
        <p:nvSpPr>
          <p:cNvPr id="23557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dilemma with autonomy PWD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Preference to stay at home rather than in institution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Preference for family care rather than professional care.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Preference for independent living rather than professional care.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balance between autonomy independence older person </a:t>
            </a:r>
            <a:r>
              <a:rPr lang="en-US" dirty="0" err="1" smtClean="0"/>
              <a:t>vs</a:t>
            </a:r>
            <a:r>
              <a:rPr lang="en-US" dirty="0" smtClean="0"/>
              <a:t> dependence of care giver (family or professional)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i="1" dirty="0" smtClean="0"/>
              <a:t>When to overturn the wishes or decision of older person and how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6.3 Recommendation:</a:t>
            </a:r>
            <a:br>
              <a:rPr lang="en-US" dirty="0" smtClean="0"/>
            </a:br>
            <a:r>
              <a:rPr lang="en-US" dirty="0" smtClean="0"/>
              <a:t> Respect for Care Preferences 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 discrimination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providing care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Discrimination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dementia care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Older persons should  choose which services they want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Be made aware and understand all the services available to them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Receive information taking in account impairments and minority languages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Be able to meet any member of staff concerned with their care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Should be supported in asking questions about their care</a:t>
            </a:r>
            <a:endParaRPr lang="en-US" dirty="0" smtClean="0"/>
          </a:p>
        </p:txBody>
      </p:sp>
      <p:pic>
        <p:nvPicPr>
          <p:cNvPr id="21511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1905000"/>
            <a:ext cx="40417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6.4 Recommendation: </a:t>
            </a:r>
            <a:br>
              <a:rPr lang="en-US" dirty="0" smtClean="0"/>
            </a:br>
            <a:r>
              <a:rPr lang="en-US" dirty="0" smtClean="0"/>
              <a:t>Respect in Care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 imposing of care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In dementia care at home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and in institutions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consent of the older person should be obtained before introducing any change to the level or form of their care.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Independence and self-care should be promoted wherever possible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including the opportunity to self-medicate (indigenous natural healing practices – use of herbs, medicinal plants)</a:t>
            </a:r>
          </a:p>
        </p:txBody>
      </p:sp>
      <p:pic>
        <p:nvPicPr>
          <p:cNvPr id="22535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3810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prevent isolation (loneliness)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Possibility to interact with other older persons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Fully participate in public life, and in social, cultural, educational and training activities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Active aging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Paid and Volunteering opportunities for older persons in social, cultural and economic life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Right to dignity and respect for private  and family life (including sexual intimacy)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6.5 Recommendation:</a:t>
            </a:r>
            <a:br>
              <a:rPr lang="en-US" dirty="0" smtClean="0"/>
            </a:br>
            <a:r>
              <a:rPr lang="en-US" dirty="0" smtClean="0"/>
              <a:t>Social inclusion of older persons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6.6. Recommendation:</a:t>
            </a:r>
            <a:r>
              <a:rPr lang="en-US" sz="3600" baseline="0" dirty="0" smtClean="0"/>
              <a:t> </a:t>
            </a:r>
            <a:br>
              <a:rPr lang="en-US" sz="3600" baseline="0" dirty="0" smtClean="0"/>
            </a:br>
            <a:r>
              <a:rPr lang="en-US" sz="3600" baseline="0" dirty="0" smtClean="0"/>
              <a:t>R</a:t>
            </a:r>
            <a:r>
              <a:rPr lang="en-US" sz="3600" dirty="0" smtClean="0"/>
              <a:t>esearch and analyses on autonomy OP</a:t>
            </a:r>
          </a:p>
        </p:txBody>
      </p:sp>
      <p:sp>
        <p:nvSpPr>
          <p:cNvPr id="5123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Limited perspective</a:t>
            </a:r>
          </a:p>
        </p:txBody>
      </p:sp>
      <p:sp>
        <p:nvSpPr>
          <p:cNvPr id="512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Broader perspective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3200" u="sng" dirty="0" smtClean="0"/>
              <a:t>from:</a:t>
            </a:r>
          </a:p>
          <a:p>
            <a:pPr eaLnBrk="1" hangingPunct="1"/>
            <a:r>
              <a:rPr lang="en-US" sz="3200" dirty="0" smtClean="0"/>
              <a:t>Physical perspective </a:t>
            </a:r>
          </a:p>
          <a:p>
            <a:pPr eaLnBrk="1" hangingPunct="1"/>
            <a:r>
              <a:rPr lang="en-US" sz="3200" dirty="0" smtClean="0"/>
              <a:t>Rights perspective (as part of civil and political rights)</a:t>
            </a:r>
          </a:p>
          <a:p>
            <a:pPr eaLnBrk="1" hangingPunct="1"/>
            <a:r>
              <a:rPr lang="en-US" sz="3200" dirty="0" smtClean="0"/>
              <a:t>Legal perspective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i="1" u="sng" dirty="0" smtClean="0"/>
              <a:t>why not from: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/>
              <a:t>physical, mental and social health perspective 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/>
              <a:t>also a social economic and cultural rights perspective?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/>
              <a:t> global equality perspective regardless state conditions?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1.1. Right for older persons to </a:t>
            </a:r>
            <a:br>
              <a:rPr lang="en-US" dirty="0" smtClean="0"/>
            </a:br>
            <a:r>
              <a:rPr lang="en-US" dirty="0" smtClean="0"/>
              <a:t>Autonomy and Independent life</a:t>
            </a:r>
          </a:p>
        </p:txBody>
      </p:sp>
      <p:sp>
        <p:nvSpPr>
          <p:cNvPr id="307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UN Principles OP</a:t>
            </a:r>
          </a:p>
        </p:txBody>
      </p:sp>
      <p:sp>
        <p:nvSpPr>
          <p:cNvPr id="3077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From Principle to Right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07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None/>
            </a:pPr>
            <a:r>
              <a:rPr lang="en-US" b="1" smtClean="0"/>
              <a:t>UN Principle for OP</a:t>
            </a:r>
            <a:r>
              <a:rPr lang="en-US" b="1" i="1" smtClean="0"/>
              <a:t>:</a:t>
            </a: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b="1" u="sng" smtClean="0"/>
              <a:t>Autonomy</a:t>
            </a:r>
            <a:r>
              <a:rPr lang="en-US" smtClean="0"/>
              <a:t> and </a:t>
            </a:r>
            <a:r>
              <a:rPr lang="en-US" b="1" u="sng" smtClean="0"/>
              <a:t>independence</a:t>
            </a:r>
            <a:r>
              <a:rPr lang="en-US" smtClean="0"/>
              <a:t> is a Principle for OP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Interamerican Convention Rights of Older Persons (Draft - art 7 )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Right to live </a:t>
            </a:r>
            <a:r>
              <a:rPr lang="en-US" b="1" u="sng" smtClean="0"/>
              <a:t>independently</a:t>
            </a:r>
            <a:r>
              <a:rPr lang="en-US" smtClean="0"/>
              <a:t> and </a:t>
            </a:r>
            <a:r>
              <a:rPr lang="en-US" b="1" u="sng" smtClean="0"/>
              <a:t>autonomously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ounded Rectangle 5"/>
          <p:cNvSpPr>
            <a:spLocks noChangeArrowheads="1"/>
          </p:cNvSpPr>
          <p:nvPr/>
        </p:nvSpPr>
        <p:spPr bwMode="auto">
          <a:xfrm>
            <a:off x="323850" y="1279525"/>
            <a:ext cx="8640763" cy="4953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451725" y="2205038"/>
            <a:ext cx="1428750" cy="36004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049463"/>
            <a:ext cx="5256213" cy="3971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GB" altLang="en-US" sz="2000" dirty="0" smtClean="0"/>
              <a:t>WHO also emphasises  </a:t>
            </a:r>
            <a:r>
              <a:rPr lang="en-GB" altLang="en-US" sz="2000" dirty="0"/>
              <a:t>importance </a:t>
            </a:r>
            <a:r>
              <a:rPr lang="en-GB" altLang="en-US" sz="2000" dirty="0" smtClean="0"/>
              <a:t>of independence</a:t>
            </a:r>
            <a:r>
              <a:rPr lang="en-GB" altLang="en-US" sz="2000" dirty="0"/>
              <a:t>, </a:t>
            </a:r>
            <a:r>
              <a:rPr lang="en-GB" altLang="en-US" sz="2000" dirty="0" smtClean="0"/>
              <a:t>autonomy, participation</a:t>
            </a:r>
            <a:r>
              <a:rPr lang="en-GB" altLang="en-US" sz="2000" dirty="0"/>
              <a:t>, personal fulfilment, and human </a:t>
            </a:r>
            <a:r>
              <a:rPr lang="en-GB" altLang="en-US" sz="2000" dirty="0" smtClean="0"/>
              <a:t>dignity in care: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Be it health, social, formal (paid), informal (family, unpaid), home care, care home, respite, end of life care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Informal care should get practical, emotional and economic support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Care homes should not be a ‘forced choice’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Palliative </a:t>
            </a:r>
            <a:r>
              <a:rPr lang="en-GB" altLang="en-US" sz="2000" dirty="0"/>
              <a:t>care </a:t>
            </a:r>
            <a:r>
              <a:rPr lang="en-GB" altLang="en-US" sz="2000" dirty="0" smtClean="0"/>
              <a:t> for PWD at the end-of-life should not be underutilised</a:t>
            </a:r>
            <a:endParaRPr lang="en-GB" altLang="en-US" sz="2000" dirty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altLang="en-US" sz="3600" dirty="0" smtClean="0"/>
              <a:t>6.7. Recommendation: </a:t>
            </a:r>
            <a:br>
              <a:rPr lang="en-GB" altLang="en-US" sz="3600" dirty="0" smtClean="0"/>
            </a:br>
            <a:r>
              <a:rPr lang="en-GB" altLang="en-US" sz="3600" dirty="0" smtClean="0"/>
              <a:t>for Dementia Care OP</a:t>
            </a:r>
          </a:p>
        </p:txBody>
      </p:sp>
      <p:sp>
        <p:nvSpPr>
          <p:cNvPr id="16390" name="Text Box 1029"/>
          <p:cNvSpPr txBox="1">
            <a:spLocks noChangeArrowheads="1"/>
          </p:cNvSpPr>
          <p:nvPr/>
        </p:nvSpPr>
        <p:spPr bwMode="auto">
          <a:xfrm>
            <a:off x="4695825" y="6115050"/>
            <a:ext cx="406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0000"/>
                </a:solidFill>
              </a:rPr>
              <a:t>www.alz.co.uk/worldreport</a:t>
            </a:r>
          </a:p>
        </p:txBody>
      </p:sp>
      <p:sp>
        <p:nvSpPr>
          <p:cNvPr id="16391" name="TextBox 4"/>
          <p:cNvSpPr txBox="1">
            <a:spLocks noChangeArrowheads="1"/>
          </p:cNvSpPr>
          <p:nvPr/>
        </p:nvSpPr>
        <p:spPr bwMode="auto">
          <a:xfrm>
            <a:off x="323850" y="1301750"/>
            <a:ext cx="84978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200" b="1"/>
              <a:t>Journey of Caring: An analysis of long-term care for dementia</a:t>
            </a:r>
          </a:p>
        </p:txBody>
      </p:sp>
      <p:pic>
        <p:nvPicPr>
          <p:cNvPr id="1639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438" y="1879600"/>
            <a:ext cx="29749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2393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ounded Rectangle 5"/>
          <p:cNvSpPr>
            <a:spLocks noChangeArrowheads="1"/>
          </p:cNvSpPr>
          <p:nvPr/>
        </p:nvSpPr>
        <p:spPr bwMode="auto">
          <a:xfrm>
            <a:off x="323850" y="1279525"/>
            <a:ext cx="8640763" cy="4953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451725" y="2205038"/>
            <a:ext cx="1428750" cy="36004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 sz="2400" b="1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2049463"/>
            <a:ext cx="5256213" cy="39719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Measuring quality of care can be used to inform policy, improve individual facilities, protect public safety and facilitate consumer choice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Identify and share excellence in care for PWD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Advanced care planning useful in structuring and preparing for care needs OP and PWD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Other suggestions – consumer information, person-centred care, better involvement for people with dementia and valuing the development of the dementia care workforce</a:t>
            </a:r>
          </a:p>
        </p:txBody>
      </p:sp>
      <p:sp>
        <p:nvSpPr>
          <p:cNvPr id="1741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altLang="en-US" sz="4000" dirty="0" smtClean="0"/>
              <a:t>6.8. </a:t>
            </a:r>
            <a:r>
              <a:rPr lang="en-GB" altLang="en-US" sz="4000" dirty="0" err="1" smtClean="0"/>
              <a:t>Recomendation</a:t>
            </a:r>
            <a:r>
              <a:rPr lang="en-GB" altLang="en-US" sz="4000" dirty="0" smtClean="0"/>
              <a:t>:</a:t>
            </a:r>
            <a:r>
              <a:rPr lang="en-GB" altLang="en-US" sz="4000" baseline="0" dirty="0" smtClean="0"/>
              <a:t> </a:t>
            </a:r>
            <a:br>
              <a:rPr lang="en-GB" altLang="en-US" sz="4000" baseline="0" dirty="0" smtClean="0"/>
            </a:br>
            <a:r>
              <a:rPr lang="en-GB" altLang="en-US" sz="4000" baseline="0" dirty="0" smtClean="0"/>
              <a:t>to improve quality Dementia Care</a:t>
            </a:r>
            <a:endParaRPr lang="en-GB" altLang="en-US" sz="4000" dirty="0" smtClean="0"/>
          </a:p>
        </p:txBody>
      </p:sp>
      <p:sp>
        <p:nvSpPr>
          <p:cNvPr id="17414" name="Text Box 1029"/>
          <p:cNvSpPr txBox="1">
            <a:spLocks noChangeArrowheads="1"/>
          </p:cNvSpPr>
          <p:nvPr/>
        </p:nvSpPr>
        <p:spPr bwMode="auto">
          <a:xfrm>
            <a:off x="4695825" y="6115050"/>
            <a:ext cx="406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0000"/>
                </a:solidFill>
              </a:rPr>
              <a:t>www.alz.co.uk/worldreport</a:t>
            </a:r>
          </a:p>
        </p:txBody>
      </p:sp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323850" y="1301750"/>
            <a:ext cx="84978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200" b="1"/>
              <a:t>Journey of Caring: An analysis of long-term care for dementia</a:t>
            </a:r>
          </a:p>
        </p:txBody>
      </p:sp>
      <p:pic>
        <p:nvPicPr>
          <p:cNvPr id="1741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438" y="1879600"/>
            <a:ext cx="29749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2393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6.9 Recommendation: </a:t>
            </a:r>
            <a:br>
              <a:rPr lang="en-US" dirty="0" smtClean="0"/>
            </a:br>
            <a:r>
              <a:rPr lang="en-US" dirty="0" smtClean="0"/>
              <a:t>concerning trusted persons</a:t>
            </a:r>
          </a:p>
        </p:txBody>
      </p:sp>
      <p:sp>
        <p:nvSpPr>
          <p:cNvPr id="30723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Lack of protective legislation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dementia care situations and other mental disability or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to protect against abuse of trusted individuals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allow older persons to regulate their future  affairs in the event they cannot express their instructions in a later stage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prevent abuse and give appropriate and effective guarantees if restriction required for protection purposes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provide right to receive support in taking decisions when they feel the need for 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choose who they trust to help with their decisions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address risks of abuse of power of attorney </a:t>
            </a:r>
          </a:p>
        </p:txBody>
      </p:sp>
      <p:sp>
        <p:nvSpPr>
          <p:cNvPr id="3072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+ different degrees of support needed each stage for PWD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+ to facilitate decision-making based upon principle of supported decision-making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+ to protect will of PWD when designating another person to take decisions on his or her behalf (guarantees, sanctions, ACP and will)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rights of older persons</a:t>
            </a:r>
          </a:p>
          <a:p>
            <a:r>
              <a:rPr lang="en-US" dirty="0" smtClean="0"/>
              <a:t>With structural participation and input from civil society organizations of older persons</a:t>
            </a:r>
          </a:p>
          <a:p>
            <a:r>
              <a:rPr lang="en-US" dirty="0" smtClean="0"/>
              <a:t>instead of more principles and recommendations, Codify international standards and protocols, measures and sanctions to be ratified by all State parties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6.10. Recommendation: </a:t>
            </a:r>
            <a:br>
              <a:rPr lang="en-US" dirty="0" smtClean="0"/>
            </a:br>
            <a:r>
              <a:rPr lang="en-US" dirty="0" smtClean="0"/>
              <a:t>binding legal instrument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behalf of older persons in </a:t>
            </a:r>
          </a:p>
          <a:p>
            <a:r>
              <a:rPr lang="en-US" dirty="0" smtClean="0"/>
              <a:t>Latin America and the Caribbean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1.2. Who </a:t>
            </a:r>
            <a:r>
              <a:rPr lang="en-US" baseline="0" dirty="0" smtClean="0"/>
              <a:t>has</a:t>
            </a:r>
            <a:r>
              <a:rPr lang="en-US" dirty="0" smtClean="0"/>
              <a:t> autonomous and independent life?</a:t>
            </a:r>
          </a:p>
        </p:txBody>
      </p:sp>
      <p:sp>
        <p:nvSpPr>
          <p:cNvPr id="4099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Dutch </a:t>
            </a:r>
            <a:r>
              <a:rPr lang="en-US" dirty="0" err="1" smtClean="0"/>
              <a:t>Pensionado</a:t>
            </a:r>
            <a:endParaRPr lang="en-US" dirty="0" smtClean="0"/>
          </a:p>
        </p:txBody>
      </p:sp>
      <p:sp>
        <p:nvSpPr>
          <p:cNvPr id="4100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Dutch Caribbean Pensioner</a:t>
            </a:r>
          </a:p>
        </p:txBody>
      </p:sp>
      <p:pic>
        <p:nvPicPr>
          <p:cNvPr id="4101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85800" y="1803161"/>
            <a:ext cx="3669154" cy="3302239"/>
          </a:xfrm>
          <a:noFill/>
        </p:spPr>
      </p:pic>
      <p:pic>
        <p:nvPicPr>
          <p:cNvPr id="4102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410200" y="1600200"/>
            <a:ext cx="2057400" cy="3484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/>
              <a:t>1.3. Aging, autonomy and independence in Caribbean: great concern.</a:t>
            </a:r>
          </a:p>
        </p:txBody>
      </p:sp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Aging Concern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en-US" sz="2800" dirty="0" smtClean="0"/>
              <a:t>Now  10% </a:t>
            </a:r>
          </a:p>
          <a:p>
            <a:pPr marL="514350" indent="-514350" eaLnBrk="1" hangingPunct="1">
              <a:buFontTx/>
              <a:buChar char="-"/>
            </a:pPr>
            <a:r>
              <a:rPr lang="en-US" sz="2800" dirty="0" smtClean="0"/>
              <a:t>2050 18% </a:t>
            </a:r>
          </a:p>
          <a:p>
            <a:pPr marL="514350" indent="-514350" eaLnBrk="1" hangingPunct="1">
              <a:buNone/>
            </a:pPr>
            <a:r>
              <a:rPr lang="en-US" sz="2800" dirty="0" smtClean="0"/>
              <a:t> </a:t>
            </a:r>
          </a:p>
          <a:p>
            <a:pPr marL="514350" indent="-514350" eaLnBrk="1" hangingPunct="1">
              <a:buFontTx/>
              <a:buChar char="-"/>
            </a:pPr>
            <a:r>
              <a:rPr lang="en-US" sz="2800" dirty="0" smtClean="0"/>
              <a:t>Autonomy Independence in poverty ?</a:t>
            </a:r>
          </a:p>
          <a:p>
            <a:pPr marL="514350" indent="-514350" eaLnBrk="1" hangingPunct="1">
              <a:buFontTx/>
              <a:buChar char="-"/>
            </a:pPr>
            <a:r>
              <a:rPr lang="en-US" sz="2800" dirty="0" smtClean="0"/>
              <a:t>No autonomy or limited autonomy ?</a:t>
            </a:r>
          </a:p>
        </p:txBody>
      </p:sp>
      <p:pic>
        <p:nvPicPr>
          <p:cNvPr id="6149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457325"/>
            <a:ext cx="3276600" cy="46688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INCOME OP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PRINCIPLE OF AUTONOMY AND INDEPENDENCE FOR OP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2.1 Income</a:t>
            </a:r>
            <a:r>
              <a:rPr lang="en-US" sz="4000" baseline="0" dirty="0" smtClean="0"/>
              <a:t> =&gt; autonomy for OP</a:t>
            </a:r>
            <a:r>
              <a:rPr lang="en-US" sz="4000" dirty="0" smtClean="0"/>
              <a:t> ?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47 million to Caribbean (2013)</a:t>
            </a:r>
          </a:p>
        </p:txBody>
      </p:sp>
      <p:sp>
        <p:nvSpPr>
          <p:cNvPr id="8197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23 million OP</a:t>
            </a:r>
            <a:r>
              <a:rPr lang="en-US" baseline="0" dirty="0" smtClean="0"/>
              <a:t> in Caribbean</a:t>
            </a:r>
            <a:endParaRPr lang="en-US" dirty="0" smtClean="0"/>
          </a:p>
        </p:txBody>
      </p:sp>
      <p:pic>
        <p:nvPicPr>
          <p:cNvPr id="8196" name="Content Placeholder 6" descr="cruise for senior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828800"/>
            <a:ext cx="3429000" cy="2895600"/>
          </a:xfrm>
        </p:spPr>
      </p:pic>
      <p:sp>
        <p:nvSpPr>
          <p:cNvPr id="8198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rtl="0" eaLnBrk="1" fontAlgn="base" hangingPunct="1"/>
            <a:r>
              <a: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  </a:t>
            </a: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 no finances to meet daily needs</a:t>
            </a:r>
            <a:endParaRPr lang="en-US" dirty="0" smtClean="0"/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33%</a:t>
            </a:r>
            <a:r>
              <a: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OP no retirement, pension, or paid employment</a:t>
            </a:r>
            <a:endParaRPr lang="en-US" sz="2400" dirty="0" smtClean="0"/>
          </a:p>
          <a:p>
            <a:pPr marL="342900" lvl="1" indent="-342900" eaLnBrk="1" hangingPunct="1"/>
            <a:r>
              <a:rPr lang="en-US" sz="2400" u="sng" dirty="0" smtClean="0"/>
              <a:t>Avg. spending </a:t>
            </a:r>
            <a:r>
              <a:rPr lang="en-US" sz="2400" dirty="0" smtClean="0"/>
              <a:t>of a cruise </a:t>
            </a:r>
            <a:r>
              <a:rPr lang="en-US" sz="2400" dirty="0" err="1" smtClean="0"/>
              <a:t>vs</a:t>
            </a:r>
            <a:r>
              <a:rPr lang="en-US" sz="2400" dirty="0" smtClean="0"/>
              <a:t> a  </a:t>
            </a:r>
            <a:r>
              <a:rPr lang="en-US" sz="2400" dirty="0" err="1" smtClean="0"/>
              <a:t>stayover</a:t>
            </a:r>
            <a:r>
              <a:rPr lang="en-US" sz="2400" dirty="0" smtClean="0"/>
              <a:t> tourist </a:t>
            </a:r>
            <a:r>
              <a:rPr lang="en-US" sz="2400" u="sng" dirty="0" smtClean="0"/>
              <a:t>per week </a:t>
            </a:r>
            <a:r>
              <a:rPr lang="en-US" sz="3600" b="1" dirty="0" smtClean="0"/>
              <a:t>US700 – US$1120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2.2. Social (Old Age) pensions: </a:t>
            </a:r>
            <a:br>
              <a:rPr lang="en-US" dirty="0" smtClean="0"/>
            </a:br>
            <a:r>
              <a:rPr lang="en-US" dirty="0" smtClean="0"/>
              <a:t>difference or discrimination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Maximum Old Age Pensions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OP in Caribbean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Saint Martin € 741  US$  981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France       € 741  = US$   981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Sint Maarten         US$   556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Neth.        €1034 = US$ 136</a:t>
            </a:r>
            <a:r>
              <a:rPr lang="en-US" dirty="0" smtClean="0"/>
              <a:t>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Trinidad &amp; Tobago  US$ 325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Jamaica                     US$   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                 695 =  US$   958</a:t>
            </a:r>
          </a:p>
        </p:txBody>
      </p:sp>
      <p:sp>
        <p:nvSpPr>
          <p:cNvPr id="922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274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2.3. Social Allowances</a:t>
            </a:r>
            <a:r>
              <a:rPr lang="en-US" baseline="0" dirty="0" smtClean="0"/>
              <a:t> : </a:t>
            </a:r>
            <a:br>
              <a:rPr lang="en-US" baseline="0" dirty="0" smtClean="0"/>
            </a:br>
            <a:r>
              <a:rPr lang="en-US" baseline="0" dirty="0" smtClean="0"/>
              <a:t>difference or discrimination</a:t>
            </a:r>
            <a:endParaRPr lang="en-US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/>
            <a:r>
              <a:rPr lang="en-US" dirty="0" smtClean="0"/>
              <a:t>European Union the norm</a:t>
            </a:r>
          </a:p>
        </p:txBody>
      </p:sp>
      <p:sp>
        <p:nvSpPr>
          <p:cNvPr id="1024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OP get nothing or much less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Equal social protection only in French territories</a:t>
            </a:r>
          </a:p>
          <a:p>
            <a:pPr eaLnBrk="1" hangingPunct="1"/>
            <a:r>
              <a:rPr lang="en-US" dirty="0" smtClean="0"/>
              <a:t>Discriminatory social protection </a:t>
            </a:r>
          </a:p>
          <a:p>
            <a:pPr lvl="1" eaLnBrk="1" hangingPunct="1"/>
            <a:r>
              <a:rPr lang="en-US" dirty="0" smtClean="0"/>
              <a:t>In other EU-overseas territories </a:t>
            </a:r>
          </a:p>
          <a:p>
            <a:pPr lvl="1" eaLnBrk="1" hangingPunct="1"/>
            <a:r>
              <a:rPr lang="en-US" dirty="0" smtClean="0"/>
              <a:t>In CARICOM territory</a:t>
            </a:r>
          </a:p>
          <a:p>
            <a:pPr lvl="1" eaLnBrk="1" hangingPunct="1"/>
            <a:r>
              <a:rPr lang="en-US" dirty="0" smtClean="0"/>
              <a:t>In Latin Caribbean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social insurance only in some countries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coverage varies across region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contributory pensions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 significant sections do not receive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informal sector =&gt; largely excluded</a:t>
            </a:r>
          </a:p>
          <a:p>
            <a:pPr>
              <a:defRPr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A18EF2-4CA1-4571-B62D-6CACD41DC5A2}"/>
</file>

<file path=customXml/itemProps2.xml><?xml version="1.0" encoding="utf-8"?>
<ds:datastoreItem xmlns:ds="http://schemas.openxmlformats.org/officeDocument/2006/customXml" ds:itemID="{E83556AD-14C1-4F9D-B39B-CF753A0CFFD3}"/>
</file>

<file path=customXml/itemProps3.xml><?xml version="1.0" encoding="utf-8"?>
<ds:datastoreItem xmlns:ds="http://schemas.openxmlformats.org/officeDocument/2006/customXml" ds:itemID="{46E76D79-740B-47A7-BC69-C78626B387D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9145</TotalTime>
  <Words>1969</Words>
  <Application>Microsoft Office PowerPoint</Application>
  <PresentationFormat>On-screen Show (4:3)</PresentationFormat>
  <Paragraphs>300</Paragraphs>
  <Slides>34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Older persons,  Autonomy and Independent Life  from a Caribbean perspective</vt:lpstr>
      <vt:lpstr>STRUCTURE PRESENTATION</vt:lpstr>
      <vt:lpstr>1.1. Right for older persons to  Autonomy and Independent life</vt:lpstr>
      <vt:lpstr>1.2. Who has autonomous and independent life?</vt:lpstr>
      <vt:lpstr>1.3. Aging, autonomy and independence in Caribbean: great concern.</vt:lpstr>
      <vt:lpstr>2. INCOME OP</vt:lpstr>
      <vt:lpstr>2.1 Income =&gt; autonomy for OP ?</vt:lpstr>
      <vt:lpstr>2.2. Social (Old Age) pensions:  difference or discrimination</vt:lpstr>
      <vt:lpstr>2.3. Social Allowances :  difference or discrimination</vt:lpstr>
      <vt:lpstr>2.4. Poverty structural violation of UN Principle of INDEPENDENCE OP</vt:lpstr>
      <vt:lpstr>3. ACCESS TO HEALTH CARE</vt:lpstr>
      <vt:lpstr>3.1. Health Care Level in EU</vt:lpstr>
      <vt:lpstr>3.2 highest attainable level of health care: Differences or discrimination ?</vt:lpstr>
      <vt:lpstr>4. Autonomy independence OP in Care situations</vt:lpstr>
      <vt:lpstr>4.1. Need of care for OP by 2050</vt:lpstr>
      <vt:lpstr>4.2. Need for Dementia Care NOW</vt:lpstr>
      <vt:lpstr>4.3. UN Care Principles for OP where? </vt:lpstr>
      <vt:lpstr>4.4. UN Principle Dignity for OP where?</vt:lpstr>
      <vt:lpstr>4.5 How autonomous an OP can be?</vt:lpstr>
      <vt:lpstr>4.6 Discriminatory Care Systems</vt:lpstr>
      <vt:lpstr>5. INDEPENDENCE FOR OP </vt:lpstr>
      <vt:lpstr>Other principles under UN Principle of Independence</vt:lpstr>
      <vt:lpstr> FROM RIGHT ON PAPER TO FULL REALIZATION</vt:lpstr>
      <vt:lpstr>6.1. Recommendation: Autonomy and decision making</vt:lpstr>
      <vt:lpstr>6.2 Recommendation : Respect for preferences older persons</vt:lpstr>
      <vt:lpstr>6.3 Recommendation:  Respect for Care Preferences OP</vt:lpstr>
      <vt:lpstr>6.4 Recommendation:  Respect in Care</vt:lpstr>
      <vt:lpstr>6.5 Recommendation: Social inclusion of older persons</vt:lpstr>
      <vt:lpstr>6.6. Recommendation:  Research and analyses on autonomy OP</vt:lpstr>
      <vt:lpstr>6.7. Recommendation:  for Dementia Care OP</vt:lpstr>
      <vt:lpstr>6.8. Recomendation:  to improve quality Dementia Care</vt:lpstr>
      <vt:lpstr>6.9 Recommendation:  concerning trusted persons</vt:lpstr>
      <vt:lpstr>6.10. Recommendation:  binding legal instrument</vt:lpstr>
      <vt:lpstr>Thank You</vt:lpstr>
    </vt:vector>
  </TitlesOfParts>
  <Company>American University of the Caribbean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Older persons in the Caribbean, Autonomy and independent life</dc:title>
  <dc:creator>clatjup</dc:creator>
  <cp:lastModifiedBy>Natalija Erjavec</cp:lastModifiedBy>
  <cp:revision>31</cp:revision>
  <dcterms:created xsi:type="dcterms:W3CDTF">2014-03-17T02:16:01Z</dcterms:created>
  <dcterms:modified xsi:type="dcterms:W3CDTF">2014-04-02T11:31:10Z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2336600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