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customXml/itemProps1.xml" ContentType="application/vnd.openxmlformats-officedocument.customXmlProperties+xml"/>
  <Default Extension="xls" ContentType="application/vnd.ms-exce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Default Extension="png" ContentType="image/png"/>
  <Default Extension="bin" ContentType="application/vnd.openxmlformats-officedocument.oleObject"/>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Default Extension="jpeg" ContentType="image/jpeg"/>
  <Default Extension="emf" ContentType="image/x-emf"/>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Default Extension="vml" ContentType="application/vnd.openxmlformats-officedocument.vmlDrawing"/>
  <Override PartName="/ppt/slideLayouts/slideLayout10.xml" ContentType="application/vnd.openxmlformats-officedocument.presentationml.slideLayout+xml"/>
  <Override PartName="/ppt/charts/chart4.xml" ContentType="application/vnd.openxmlformats-officedocument.drawingml.chart+xml"/>
  <Override PartName="/ppt/slides/slide8.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9"/>
  </p:notesMasterIdLst>
  <p:sldIdLst>
    <p:sldId id="282" r:id="rId2"/>
    <p:sldId id="344" r:id="rId3"/>
    <p:sldId id="369" r:id="rId4"/>
    <p:sldId id="370" r:id="rId5"/>
    <p:sldId id="371" r:id="rId6"/>
    <p:sldId id="372" r:id="rId7"/>
    <p:sldId id="373" r:id="rId8"/>
    <p:sldId id="374" r:id="rId9"/>
    <p:sldId id="375" r:id="rId10"/>
    <p:sldId id="356" r:id="rId11"/>
    <p:sldId id="362" r:id="rId12"/>
    <p:sldId id="363" r:id="rId13"/>
    <p:sldId id="364" r:id="rId14"/>
    <p:sldId id="366" r:id="rId15"/>
    <p:sldId id="367" r:id="rId16"/>
    <p:sldId id="368" r:id="rId17"/>
    <p:sldId id="376" r:id="rId18"/>
  </p:sldIdLst>
  <p:sldSz cx="9144000" cy="6858000" type="screen4x3"/>
  <p:notesSz cx="6794500" cy="9931400"/>
  <p:defaultTextStyle>
    <a:defPPr>
      <a:defRPr lang="es-AR"/>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93" autoAdjust="0"/>
    <p:restoredTop sz="94660"/>
  </p:normalViewPr>
  <p:slideViewPr>
    <p:cSldViewPr>
      <p:cViewPr>
        <p:scale>
          <a:sx n="66" d="100"/>
          <a:sy n="66" d="100"/>
        </p:scale>
        <p:origin x="-1098" y="-90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cbalbuena\Desktop\ESTADISTICAS\ESTADISTICAS%20DOCUMENTOS\2013\2013.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cbalbuena\Desktop\ESTADISTICAS\ESTADISTICAS%20DOCUMENTOS\2013\2013.xls"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cbalbuena\Desktop\ESTADISTICAS\ESTADISTICAS%20DOCUMENTOS\2013\2013.xls"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cbalbuena\Desktop\ESTADISTICAS\ESTADISTICAS%20DOCUMENTOS\2013\2013.xls"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cbalbuena\Desktop\ESTADISTICAS\ESTADISTICAS%20DOCUMENTOS\2013\2013.xls"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Lbls>
            <c:txPr>
              <a:bodyPr/>
              <a:lstStyle/>
              <a:p>
                <a:pPr>
                  <a:defRPr sz="1800" b="0">
                    <a:solidFill>
                      <a:schemeClr val="bg1"/>
                    </a:solidFill>
                  </a:defRPr>
                </a:pPr>
                <a:endParaRPr lang="en-US"/>
              </a:p>
            </c:txPr>
            <c:dLblPos val="ctr"/>
            <c:showLegendKey val="0"/>
            <c:showVal val="1"/>
            <c:showCatName val="0"/>
            <c:showSerName val="0"/>
            <c:showPercent val="1"/>
            <c:showBubbleSize val="0"/>
            <c:separator>
</c:separator>
            <c:showLeaderLines val="1"/>
          </c:dLbls>
          <c:cat>
            <c:strRef>
              <c:f>'Edad víctimas'!$C$65:$D$65</c:f>
              <c:strCache>
                <c:ptCount val="2"/>
                <c:pt idx="0">
                  <c:v>Adults victims</c:v>
                </c:pt>
                <c:pt idx="1">
                  <c:v>Young victims</c:v>
                </c:pt>
              </c:strCache>
            </c:strRef>
          </c:cat>
          <c:val>
            <c:numRef>
              <c:f>'Edad víctimas'!$C$72:$D$72</c:f>
              <c:numCache>
                <c:formatCode>General</c:formatCode>
                <c:ptCount val="2"/>
                <c:pt idx="0">
                  <c:v>3999</c:v>
                </c:pt>
                <c:pt idx="1">
                  <c:v>603</c:v>
                </c:pt>
              </c:numCache>
            </c:numRef>
          </c:val>
        </c:ser>
        <c:dLbls>
          <c:showLegendKey val="0"/>
          <c:showVal val="0"/>
          <c:showCatName val="0"/>
          <c:showSerName val="0"/>
          <c:showPercent val="1"/>
          <c:showBubbleSize val="0"/>
          <c:showLeaderLines val="1"/>
        </c:dLbls>
        <c:firstSliceAng val="0"/>
      </c:pieChart>
      <c:spPr>
        <a:noFill/>
        <a:ln w="25400">
          <a:noFill/>
        </a:ln>
      </c:spPr>
    </c:plotArea>
    <c:legend>
      <c:legendPos val="r"/>
      <c:layout/>
      <c:overlay val="0"/>
      <c:txPr>
        <a:bodyPr/>
        <a:lstStyle/>
        <a:p>
          <a:pPr>
            <a:defRPr sz="1400"/>
          </a:pPr>
          <a:endParaRPr lang="en-US"/>
        </a:p>
      </c:txPr>
    </c:legend>
    <c:plotVisOnly val="1"/>
    <c:dispBlanksAs val="zero"/>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Lbls>
            <c:txPr>
              <a:bodyPr/>
              <a:lstStyle/>
              <a:p>
                <a:pPr>
                  <a:defRPr sz="1800">
                    <a:solidFill>
                      <a:schemeClr val="bg1"/>
                    </a:solidFill>
                  </a:defRPr>
                </a:pPr>
                <a:endParaRPr lang="en-US"/>
              </a:p>
            </c:txPr>
            <c:showLegendKey val="0"/>
            <c:showVal val="1"/>
            <c:showCatName val="0"/>
            <c:showSerName val="0"/>
            <c:showPercent val="1"/>
            <c:showBubbleSize val="0"/>
            <c:separator>
</c:separator>
            <c:showLeaderLines val="1"/>
          </c:dLbls>
          <c:cat>
            <c:strRef>
              <c:f>Nacionalidad!$B$53:$C$53</c:f>
              <c:strCache>
                <c:ptCount val="2"/>
                <c:pt idx="0">
                  <c:v>Argentinian</c:v>
                </c:pt>
                <c:pt idx="1">
                  <c:v>Foreigners</c:v>
                </c:pt>
              </c:strCache>
            </c:strRef>
          </c:cat>
          <c:val>
            <c:numRef>
              <c:f>Nacionalidad!$B$60:$C$60</c:f>
              <c:numCache>
                <c:formatCode>General</c:formatCode>
                <c:ptCount val="2"/>
                <c:pt idx="0">
                  <c:v>2123</c:v>
                </c:pt>
                <c:pt idx="1">
                  <c:v>2479</c:v>
                </c:pt>
              </c:numCache>
            </c:numRef>
          </c:val>
        </c:ser>
        <c:dLbls>
          <c:showLegendKey val="0"/>
          <c:showVal val="0"/>
          <c:showCatName val="0"/>
          <c:showSerName val="0"/>
          <c:showPercent val="1"/>
          <c:showBubbleSize val="0"/>
          <c:showLeaderLines val="1"/>
        </c:dLbls>
        <c:firstSliceAng val="0"/>
      </c:pieChart>
      <c:spPr>
        <a:noFill/>
        <a:ln w="25400">
          <a:noFill/>
        </a:ln>
      </c:spPr>
    </c:plotArea>
    <c:legend>
      <c:legendPos val="r"/>
      <c:layout/>
      <c:overlay val="0"/>
      <c:txPr>
        <a:bodyPr/>
        <a:lstStyle/>
        <a:p>
          <a:pPr>
            <a:defRPr sz="1400"/>
          </a:pPr>
          <a:endParaRPr lang="en-US"/>
        </a:p>
      </c:txPr>
    </c:legend>
    <c:plotVisOnly val="1"/>
    <c:dispBlanksAs val="zero"/>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Lbls>
            <c:dLbl>
              <c:idx val="2"/>
              <c:layout/>
              <c:spPr/>
              <c:txPr>
                <a:bodyPr/>
                <a:lstStyle/>
                <a:p>
                  <a:pPr>
                    <a:defRPr sz="1800">
                      <a:solidFill>
                        <a:sysClr val="windowText" lastClr="000000"/>
                      </a:solidFill>
                    </a:defRPr>
                  </a:pPr>
                  <a:endParaRPr lang="en-US"/>
                </a:p>
              </c:txPr>
              <c:dLblPos val="bestFit"/>
              <c:showLegendKey val="0"/>
              <c:showVal val="1"/>
              <c:showCatName val="0"/>
              <c:showSerName val="0"/>
              <c:showPercent val="1"/>
              <c:showBubbleSize val="0"/>
              <c:separator>
</c:separator>
            </c:dLbl>
            <c:txPr>
              <a:bodyPr/>
              <a:lstStyle/>
              <a:p>
                <a:pPr>
                  <a:defRPr sz="1800">
                    <a:solidFill>
                      <a:schemeClr val="bg1"/>
                    </a:solidFill>
                  </a:defRPr>
                </a:pPr>
                <a:endParaRPr lang="en-US"/>
              </a:p>
            </c:txPr>
            <c:dLblPos val="ctr"/>
            <c:showLegendKey val="0"/>
            <c:showVal val="1"/>
            <c:showCatName val="0"/>
            <c:showSerName val="0"/>
            <c:showPercent val="1"/>
            <c:showBubbleSize val="0"/>
            <c:separator>
</c:separator>
            <c:showLeaderLines val="1"/>
          </c:dLbls>
          <c:cat>
            <c:strRef>
              <c:f>'Tipo Explotación'!$C$65:$E$65</c:f>
              <c:strCache>
                <c:ptCount val="3"/>
                <c:pt idx="0">
                  <c:v>Labor Exploitation</c:v>
                </c:pt>
                <c:pt idx="1">
                  <c:v>Sexual Exploitation</c:v>
                </c:pt>
                <c:pt idx="2">
                  <c:v>Others</c:v>
                </c:pt>
              </c:strCache>
            </c:strRef>
          </c:cat>
          <c:val>
            <c:numRef>
              <c:f>'Tipo Explotación'!$C$72:$E$72</c:f>
              <c:numCache>
                <c:formatCode>General</c:formatCode>
                <c:ptCount val="3"/>
                <c:pt idx="0">
                  <c:v>2357</c:v>
                </c:pt>
                <c:pt idx="1">
                  <c:v>2224</c:v>
                </c:pt>
                <c:pt idx="2">
                  <c:v>21</c:v>
                </c:pt>
              </c:numCache>
            </c:numRef>
          </c:val>
        </c:ser>
        <c:dLbls>
          <c:showLegendKey val="0"/>
          <c:showVal val="0"/>
          <c:showCatName val="0"/>
          <c:showSerName val="0"/>
          <c:showPercent val="1"/>
          <c:showBubbleSize val="0"/>
          <c:showLeaderLines val="1"/>
        </c:dLbls>
        <c:firstSliceAng val="0"/>
      </c:pieChart>
      <c:spPr>
        <a:noFill/>
        <a:ln w="25400">
          <a:noFill/>
        </a:ln>
      </c:spPr>
    </c:plotArea>
    <c:legend>
      <c:legendPos val="r"/>
      <c:layout/>
      <c:overlay val="0"/>
      <c:txPr>
        <a:bodyPr/>
        <a:lstStyle/>
        <a:p>
          <a:pPr>
            <a:defRPr sz="1400"/>
          </a:pPr>
          <a:endParaRPr lang="en-US"/>
        </a:p>
      </c:txPr>
    </c:legend>
    <c:plotVisOnly val="1"/>
    <c:dispBlanksAs val="zero"/>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Lbls>
            <c:dLbl>
              <c:idx val="0"/>
              <c:layout/>
              <c:spPr/>
              <c:txPr>
                <a:bodyPr/>
                <a:lstStyle/>
                <a:p>
                  <a:pPr>
                    <a:defRPr sz="1800">
                      <a:solidFill>
                        <a:schemeClr val="bg1"/>
                      </a:solidFill>
                    </a:defRPr>
                  </a:pPr>
                  <a:endParaRPr lang="en-US"/>
                </a:p>
              </c:txPr>
              <c:dLblPos val="inEnd"/>
              <c:showLegendKey val="0"/>
              <c:showVal val="1"/>
              <c:showCatName val="0"/>
              <c:showSerName val="0"/>
              <c:showPercent val="1"/>
              <c:showBubbleSize val="0"/>
            </c:dLbl>
            <c:dLbl>
              <c:idx val="1"/>
              <c:layout/>
              <c:spPr/>
              <c:txPr>
                <a:bodyPr/>
                <a:lstStyle/>
                <a:p>
                  <a:pPr>
                    <a:defRPr sz="1800">
                      <a:solidFill>
                        <a:schemeClr val="bg1"/>
                      </a:solidFill>
                    </a:defRPr>
                  </a:pPr>
                  <a:endParaRPr lang="en-US"/>
                </a:p>
              </c:txPr>
              <c:dLblPos val="inEnd"/>
              <c:showLegendKey val="0"/>
              <c:showVal val="1"/>
              <c:showCatName val="0"/>
              <c:showSerName val="0"/>
              <c:showPercent val="1"/>
              <c:showBubbleSize val="0"/>
            </c:dLbl>
            <c:dLbl>
              <c:idx val="3"/>
              <c:layout/>
              <c:spPr/>
              <c:txPr>
                <a:bodyPr/>
                <a:lstStyle/>
                <a:p>
                  <a:pPr>
                    <a:defRPr sz="1800">
                      <a:solidFill>
                        <a:schemeClr val="bg1"/>
                      </a:solidFill>
                    </a:defRPr>
                  </a:pPr>
                  <a:endParaRPr lang="en-US"/>
                </a:p>
              </c:txPr>
              <c:dLblPos val="inEnd"/>
              <c:showLegendKey val="0"/>
              <c:showVal val="1"/>
              <c:showCatName val="0"/>
              <c:showSerName val="0"/>
              <c:showPercent val="1"/>
              <c:showBubbleSize val="0"/>
            </c:dLbl>
            <c:dLbl>
              <c:idx val="4"/>
              <c:layout/>
              <c:dLblPos val="bestFit"/>
              <c:showLegendKey val="0"/>
              <c:showVal val="1"/>
              <c:showCatName val="0"/>
              <c:showSerName val="0"/>
              <c:showPercent val="1"/>
              <c:showBubbleSize val="0"/>
              <c:separator>
</c:separator>
            </c:dLbl>
            <c:txPr>
              <a:bodyPr/>
              <a:lstStyle/>
              <a:p>
                <a:pPr>
                  <a:defRPr sz="1800"/>
                </a:pPr>
                <a:endParaRPr lang="en-US"/>
              </a:p>
            </c:txPr>
            <c:dLblPos val="inEnd"/>
            <c:showLegendKey val="0"/>
            <c:showVal val="1"/>
            <c:showCatName val="0"/>
            <c:showSerName val="0"/>
            <c:showPercent val="1"/>
            <c:showBubbleSize val="0"/>
            <c:separator>
</c:separator>
            <c:showLeaderLines val="0"/>
          </c:dLbls>
          <c:cat>
            <c:strRef>
              <c:f>'Q Víctimas (2)'!$B$34:$G$34</c:f>
              <c:strCache>
                <c:ptCount val="6"/>
                <c:pt idx="0">
                  <c:v>Argentina Federal Police</c:v>
                </c:pt>
                <c:pt idx="1">
                  <c:v>Argentina National Gendarmerie </c:v>
                </c:pt>
                <c:pt idx="2">
                  <c:v>Argentina Naval Prefecture</c:v>
                </c:pt>
                <c:pt idx="3">
                  <c:v>Airport Security Police</c:v>
                </c:pt>
                <c:pt idx="4">
                  <c:v>Provincial Police</c:v>
                </c:pt>
                <c:pt idx="5">
                  <c:v>AFP Offices</c:v>
                </c:pt>
              </c:strCache>
            </c:strRef>
          </c:cat>
          <c:val>
            <c:numRef>
              <c:f>'Q Víctimas (2)'!$B$35:$G$35</c:f>
              <c:numCache>
                <c:formatCode>General</c:formatCode>
                <c:ptCount val="6"/>
                <c:pt idx="0">
                  <c:v>748</c:v>
                </c:pt>
                <c:pt idx="1">
                  <c:v>876</c:v>
                </c:pt>
                <c:pt idx="2">
                  <c:v>202</c:v>
                </c:pt>
                <c:pt idx="3">
                  <c:v>93</c:v>
                </c:pt>
                <c:pt idx="4">
                  <c:v>29</c:v>
                </c:pt>
                <c:pt idx="5">
                  <c:v>155</c:v>
                </c:pt>
              </c:numCache>
            </c:numRef>
          </c:val>
        </c:ser>
        <c:dLbls>
          <c:showLegendKey val="0"/>
          <c:showVal val="1"/>
          <c:showCatName val="0"/>
          <c:showSerName val="0"/>
          <c:showPercent val="0"/>
          <c:showBubbleSize val="0"/>
          <c:showLeaderLines val="0"/>
        </c:dLbls>
        <c:firstSliceAng val="0"/>
      </c:pieChart>
    </c:plotArea>
    <c:legend>
      <c:legendPos val="r"/>
      <c:layout/>
      <c:overlay val="0"/>
      <c:txPr>
        <a:bodyPr/>
        <a:lstStyle/>
        <a:p>
          <a:pPr>
            <a:defRPr sz="1400"/>
          </a:pPr>
          <a:endParaRPr lang="en-US"/>
        </a:p>
      </c:txPr>
    </c:legend>
    <c:plotVisOnly val="1"/>
    <c:dispBlanksAs val="zero"/>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invertIfNegative val="0"/>
          <c:dPt>
            <c:idx val="1"/>
            <c:invertIfNegative val="0"/>
            <c:bubble3D val="0"/>
            <c:spPr>
              <a:solidFill>
                <a:schemeClr val="accent2"/>
              </a:solidFill>
            </c:spPr>
          </c:dPt>
          <c:dPt>
            <c:idx val="2"/>
            <c:invertIfNegative val="0"/>
            <c:bubble3D val="0"/>
            <c:spPr>
              <a:solidFill>
                <a:schemeClr val="accent3"/>
              </a:solidFill>
            </c:spPr>
          </c:dPt>
          <c:dPt>
            <c:idx val="3"/>
            <c:invertIfNegative val="0"/>
            <c:bubble3D val="0"/>
            <c:spPr>
              <a:solidFill>
                <a:schemeClr val="accent4"/>
              </a:solidFill>
            </c:spPr>
          </c:dPt>
          <c:dPt>
            <c:idx val="4"/>
            <c:invertIfNegative val="0"/>
            <c:bubble3D val="0"/>
            <c:spPr>
              <a:solidFill>
                <a:schemeClr val="accent6"/>
              </a:solidFill>
            </c:spPr>
          </c:dPt>
          <c:dPt>
            <c:idx val="5"/>
            <c:invertIfNegative val="0"/>
            <c:bubble3D val="0"/>
            <c:spPr>
              <a:solidFill>
                <a:srgbClr val="FFCCFF"/>
              </a:solidFill>
            </c:spPr>
          </c:dPt>
          <c:dLbls>
            <c:dLbl>
              <c:idx val="5"/>
              <c:layout>
                <c:manualLayout>
                  <c:x val="3.41096501706234E-3"/>
                  <c:y val="-4.5887996805689675E-2"/>
                </c:manualLayout>
              </c:layout>
              <c:dLblPos val="outEnd"/>
              <c:showLegendKey val="0"/>
              <c:showVal val="1"/>
              <c:showCatName val="0"/>
              <c:showSerName val="0"/>
              <c:showPercent val="0"/>
              <c:showBubbleSize val="0"/>
            </c:dLbl>
            <c:numFmt formatCode="General" sourceLinked="0"/>
            <c:txPr>
              <a:bodyPr/>
              <a:lstStyle/>
              <a:p>
                <a:pPr>
                  <a:defRPr sz="1800"/>
                </a:pPr>
                <a:endParaRPr lang="en-US"/>
              </a:p>
            </c:txPr>
            <c:dLblPos val="outEnd"/>
            <c:showLegendKey val="0"/>
            <c:showVal val="1"/>
            <c:showCatName val="0"/>
            <c:showSerName val="0"/>
            <c:showPercent val="0"/>
            <c:showBubbleSize val="0"/>
            <c:showLeaderLines val="0"/>
          </c:dLbls>
          <c:cat>
            <c:numRef>
              <c:f>'Grafico victimas por año'!$A$1:$F$1</c:f>
              <c:numCache>
                <c:formatCode>General</c:formatCode>
                <c:ptCount val="6"/>
                <c:pt idx="0">
                  <c:v>2008</c:v>
                </c:pt>
                <c:pt idx="1">
                  <c:v>2009</c:v>
                </c:pt>
                <c:pt idx="2">
                  <c:v>2010</c:v>
                </c:pt>
                <c:pt idx="3">
                  <c:v>2011</c:v>
                </c:pt>
                <c:pt idx="4">
                  <c:v>2012</c:v>
                </c:pt>
                <c:pt idx="5">
                  <c:v>2013</c:v>
                </c:pt>
              </c:numCache>
            </c:numRef>
          </c:cat>
          <c:val>
            <c:numRef>
              <c:f>'Grafico victimas por año'!$A$2:$F$2</c:f>
              <c:numCache>
                <c:formatCode>General</c:formatCode>
                <c:ptCount val="6"/>
                <c:pt idx="0">
                  <c:v>169</c:v>
                </c:pt>
                <c:pt idx="1">
                  <c:v>439</c:v>
                </c:pt>
                <c:pt idx="2">
                  <c:v>569</c:v>
                </c:pt>
                <c:pt idx="3">
                  <c:v>1576</c:v>
                </c:pt>
                <c:pt idx="4">
                  <c:v>1568</c:v>
                </c:pt>
                <c:pt idx="5">
                  <c:v>281</c:v>
                </c:pt>
              </c:numCache>
            </c:numRef>
          </c:val>
        </c:ser>
        <c:dLbls>
          <c:showLegendKey val="0"/>
          <c:showVal val="1"/>
          <c:showCatName val="0"/>
          <c:showSerName val="0"/>
          <c:showPercent val="0"/>
          <c:showBubbleSize val="0"/>
        </c:dLbls>
        <c:gapWidth val="150"/>
        <c:axId val="77316864"/>
        <c:axId val="77318016"/>
      </c:barChart>
      <c:catAx>
        <c:axId val="77316864"/>
        <c:scaling>
          <c:orientation val="minMax"/>
        </c:scaling>
        <c:delete val="0"/>
        <c:axPos val="b"/>
        <c:numFmt formatCode="General" sourceLinked="1"/>
        <c:majorTickMark val="out"/>
        <c:minorTickMark val="none"/>
        <c:tickLblPos val="nextTo"/>
        <c:txPr>
          <a:bodyPr/>
          <a:lstStyle/>
          <a:p>
            <a:pPr>
              <a:defRPr sz="1200"/>
            </a:pPr>
            <a:endParaRPr lang="en-US"/>
          </a:p>
        </c:txPr>
        <c:crossAx val="77318016"/>
        <c:crosses val="autoZero"/>
        <c:auto val="1"/>
        <c:lblAlgn val="ctr"/>
        <c:lblOffset val="100"/>
        <c:noMultiLvlLbl val="0"/>
      </c:catAx>
      <c:valAx>
        <c:axId val="77318016"/>
        <c:scaling>
          <c:orientation val="minMax"/>
        </c:scaling>
        <c:delete val="0"/>
        <c:axPos val="l"/>
        <c:majorGridlines/>
        <c:numFmt formatCode="General" sourceLinked="1"/>
        <c:majorTickMark val="out"/>
        <c:minorTickMark val="none"/>
        <c:tickLblPos val="nextTo"/>
        <c:txPr>
          <a:bodyPr/>
          <a:lstStyle/>
          <a:p>
            <a:pPr>
              <a:defRPr sz="1200"/>
            </a:pPr>
            <a:endParaRPr lang="en-US"/>
          </a:p>
        </c:txPr>
        <c:crossAx val="77316864"/>
        <c:crosses val="autoZero"/>
        <c:crossBetween val="between"/>
      </c:valAx>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smtClean="0"/>
            </a:lvl1pPr>
          </a:lstStyle>
          <a:p>
            <a:pPr>
              <a:defRPr/>
            </a:pPr>
            <a:fld id="{A00522EB-4AD4-49B7-AFAB-F34103DD79CE}" type="datetimeFigureOut">
              <a:rPr lang="es-ES"/>
              <a:pPr>
                <a:defRPr/>
              </a:pPr>
              <a:t>04/06/2013</a:t>
            </a:fld>
            <a:endParaRPr lang="es-ES"/>
          </a:p>
        </p:txBody>
      </p:sp>
      <p:sp>
        <p:nvSpPr>
          <p:cNvPr id="4" name="3 Marcador de imagen de diapositiva"/>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79450" y="4718050"/>
            <a:ext cx="5435600" cy="4468813"/>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a:defRPr sz="1200" smtClean="0"/>
            </a:lvl1pPr>
          </a:lstStyle>
          <a:p>
            <a:pPr>
              <a:defRPr/>
            </a:pPr>
            <a:fld id="{40C1437D-4C97-4565-A07F-13387B06190D}" type="slidenum">
              <a:rPr lang="es-ES"/>
              <a:pPr>
                <a:defRPr/>
              </a:pPr>
              <a:t>‹#›</a:t>
            </a:fld>
            <a:endParaRPr lang="es-ES"/>
          </a:p>
        </p:txBody>
      </p:sp>
    </p:spTree>
    <p:extLst>
      <p:ext uri="{BB962C8B-B14F-4D97-AF65-F5344CB8AC3E}">
        <p14:creationId xmlns:p14="http://schemas.microsoft.com/office/powerpoint/2010/main" val="61256555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56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56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D706F7-DD0B-4B84-8E0A-34D75DE3ED2E}" type="slidenum">
              <a:rPr lang="es-ES"/>
              <a:pPr/>
              <a:t>4</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lvl1pPr>
              <a:defRPr/>
            </a:lvl1pPr>
          </a:lstStyle>
          <a:p>
            <a:pPr>
              <a:defRPr/>
            </a:pPr>
            <a:fld id="{8C7C3C68-880A-4811-AF7D-50CFBCDAEBDA}" type="datetimeFigureOut">
              <a:rPr lang="es-AR"/>
              <a:pPr>
                <a:defRPr/>
              </a:pPr>
              <a:t>04/06/2013</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20CCAEAB-63E9-4CA5-9464-1B98B454DA4A}" type="slidenum">
              <a:rPr lang="es-AR"/>
              <a:pPr>
                <a:defRPr/>
              </a:pPr>
              <a:t>‹#›</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6C1A35ED-C5A2-4A1D-8DDD-17197CCE3268}" type="datetimeFigureOut">
              <a:rPr lang="es-AR"/>
              <a:pPr>
                <a:defRPr/>
              </a:pPr>
              <a:t>04/06/2013</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EE6BA938-E237-46A4-844E-3597F729C5C4}" type="slidenum">
              <a:rPr lang="es-AR"/>
              <a:pPr>
                <a:defRPr/>
              </a:pPr>
              <a:t>‹#›</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A5C9C093-10DF-4B72-8EE0-99521BC784AB}" type="datetimeFigureOut">
              <a:rPr lang="es-AR"/>
              <a:pPr>
                <a:defRPr/>
              </a:pPr>
              <a:t>04/06/2013</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781E8F53-418B-481D-AAD7-95F6B8A1034B}" type="slidenum">
              <a:rPr lang="es-AR"/>
              <a:pPr>
                <a:defRPr/>
              </a:pPr>
              <a:t>‹#›</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EBB8645A-B473-45CC-BD31-4F6AD8F6062F}" type="datetimeFigureOut">
              <a:rPr lang="es-AR"/>
              <a:pPr>
                <a:defRPr/>
              </a:pPr>
              <a:t>04/06/2013</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1B88BCB5-82F7-45CB-9B23-48D6E01C6530}" type="slidenum">
              <a:rPr lang="es-AR"/>
              <a:pPr>
                <a:defRPr/>
              </a:pPr>
              <a:t>‹#›</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7E31F4AC-9723-4B59-8E3A-5C77B5265A63}" type="datetimeFigureOut">
              <a:rPr lang="es-AR"/>
              <a:pPr>
                <a:defRPr/>
              </a:pPr>
              <a:t>04/06/2013</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3BE673FD-DA5D-490B-BDE8-8D034C172F39}" type="slidenum">
              <a:rPr lang="es-AR"/>
              <a:pPr>
                <a:defRPr/>
              </a:pPr>
              <a:t>‹#›</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3 Marcador de fecha"/>
          <p:cNvSpPr>
            <a:spLocks noGrp="1"/>
          </p:cNvSpPr>
          <p:nvPr>
            <p:ph type="dt" sz="half" idx="10"/>
          </p:nvPr>
        </p:nvSpPr>
        <p:spPr/>
        <p:txBody>
          <a:bodyPr/>
          <a:lstStyle>
            <a:lvl1pPr>
              <a:defRPr/>
            </a:lvl1pPr>
          </a:lstStyle>
          <a:p>
            <a:pPr>
              <a:defRPr/>
            </a:pPr>
            <a:fld id="{C1EB4091-273A-4B1B-8087-CBE47244C776}" type="datetimeFigureOut">
              <a:rPr lang="es-AR"/>
              <a:pPr>
                <a:defRPr/>
              </a:pPr>
              <a:t>04/06/2013</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CA507995-297F-45BB-BEC6-7FFB1C9CEB53}" type="slidenum">
              <a:rPr lang="es-AR"/>
              <a:pPr>
                <a:defRPr/>
              </a:pPr>
              <a:t>‹#›</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3 Marcador de fecha"/>
          <p:cNvSpPr>
            <a:spLocks noGrp="1"/>
          </p:cNvSpPr>
          <p:nvPr>
            <p:ph type="dt" sz="half" idx="10"/>
          </p:nvPr>
        </p:nvSpPr>
        <p:spPr/>
        <p:txBody>
          <a:bodyPr/>
          <a:lstStyle>
            <a:lvl1pPr>
              <a:defRPr/>
            </a:lvl1pPr>
          </a:lstStyle>
          <a:p>
            <a:pPr>
              <a:defRPr/>
            </a:pPr>
            <a:fld id="{F18E0161-C785-4D8C-8CC8-91033930ABC2}" type="datetimeFigureOut">
              <a:rPr lang="es-AR"/>
              <a:pPr>
                <a:defRPr/>
              </a:pPr>
              <a:t>04/06/2013</a:t>
            </a:fld>
            <a:endParaRPr lang="es-AR"/>
          </a:p>
        </p:txBody>
      </p:sp>
      <p:sp>
        <p:nvSpPr>
          <p:cNvPr id="8" name="4 Marcador de pie de página"/>
          <p:cNvSpPr>
            <a:spLocks noGrp="1"/>
          </p:cNvSpPr>
          <p:nvPr>
            <p:ph type="ftr" sz="quarter" idx="11"/>
          </p:nvPr>
        </p:nvSpPr>
        <p:spPr/>
        <p:txBody>
          <a:bodyPr/>
          <a:lstStyle>
            <a:lvl1pPr>
              <a:defRPr/>
            </a:lvl1pPr>
          </a:lstStyle>
          <a:p>
            <a:pPr>
              <a:defRPr/>
            </a:pPr>
            <a:endParaRPr lang="es-AR"/>
          </a:p>
        </p:txBody>
      </p:sp>
      <p:sp>
        <p:nvSpPr>
          <p:cNvPr id="9" name="5 Marcador de número de diapositiva"/>
          <p:cNvSpPr>
            <a:spLocks noGrp="1"/>
          </p:cNvSpPr>
          <p:nvPr>
            <p:ph type="sldNum" sz="quarter" idx="12"/>
          </p:nvPr>
        </p:nvSpPr>
        <p:spPr/>
        <p:txBody>
          <a:bodyPr/>
          <a:lstStyle>
            <a:lvl1pPr>
              <a:defRPr/>
            </a:lvl1pPr>
          </a:lstStyle>
          <a:p>
            <a:pPr>
              <a:defRPr/>
            </a:pPr>
            <a:fld id="{92935949-BCD7-406D-AEC7-C68468822F64}" type="slidenum">
              <a:rPr lang="es-AR"/>
              <a:pPr>
                <a:defRPr/>
              </a:pPr>
              <a:t>‹#›</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3 Marcador de fecha"/>
          <p:cNvSpPr>
            <a:spLocks noGrp="1"/>
          </p:cNvSpPr>
          <p:nvPr>
            <p:ph type="dt" sz="half" idx="10"/>
          </p:nvPr>
        </p:nvSpPr>
        <p:spPr/>
        <p:txBody>
          <a:bodyPr/>
          <a:lstStyle>
            <a:lvl1pPr>
              <a:defRPr/>
            </a:lvl1pPr>
          </a:lstStyle>
          <a:p>
            <a:pPr>
              <a:defRPr/>
            </a:pPr>
            <a:fld id="{03C44DB5-139D-4ED7-8839-3E9C8398C9BA}" type="datetimeFigureOut">
              <a:rPr lang="es-AR"/>
              <a:pPr>
                <a:defRPr/>
              </a:pPr>
              <a:t>04/06/2013</a:t>
            </a:fld>
            <a:endParaRPr lang="es-AR"/>
          </a:p>
        </p:txBody>
      </p:sp>
      <p:sp>
        <p:nvSpPr>
          <p:cNvPr id="4" name="4 Marcador de pie de página"/>
          <p:cNvSpPr>
            <a:spLocks noGrp="1"/>
          </p:cNvSpPr>
          <p:nvPr>
            <p:ph type="ftr" sz="quarter" idx="11"/>
          </p:nvPr>
        </p:nvSpPr>
        <p:spPr/>
        <p:txBody>
          <a:bodyPr/>
          <a:lstStyle>
            <a:lvl1pPr>
              <a:defRPr/>
            </a:lvl1pPr>
          </a:lstStyle>
          <a:p>
            <a:pPr>
              <a:defRPr/>
            </a:pPr>
            <a:endParaRPr lang="es-AR"/>
          </a:p>
        </p:txBody>
      </p:sp>
      <p:sp>
        <p:nvSpPr>
          <p:cNvPr id="5" name="5 Marcador de número de diapositiva"/>
          <p:cNvSpPr>
            <a:spLocks noGrp="1"/>
          </p:cNvSpPr>
          <p:nvPr>
            <p:ph type="sldNum" sz="quarter" idx="12"/>
          </p:nvPr>
        </p:nvSpPr>
        <p:spPr/>
        <p:txBody>
          <a:bodyPr/>
          <a:lstStyle>
            <a:lvl1pPr>
              <a:defRPr/>
            </a:lvl1pPr>
          </a:lstStyle>
          <a:p>
            <a:pPr>
              <a:defRPr/>
            </a:pPr>
            <a:fld id="{F6CCA16A-0996-4C0E-978B-30E7BF4CC06A}" type="slidenum">
              <a:rPr lang="es-AR"/>
              <a:pPr>
                <a:defRPr/>
              </a:pPr>
              <a:t>‹#›</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F7CE4AAE-2E0C-478C-868A-8766DBDD74D4}" type="datetimeFigureOut">
              <a:rPr lang="es-AR"/>
              <a:pPr>
                <a:defRPr/>
              </a:pPr>
              <a:t>04/06/2013</a:t>
            </a:fld>
            <a:endParaRPr lang="es-AR"/>
          </a:p>
        </p:txBody>
      </p:sp>
      <p:sp>
        <p:nvSpPr>
          <p:cNvPr id="3" name="4 Marcador de pie de página"/>
          <p:cNvSpPr>
            <a:spLocks noGrp="1"/>
          </p:cNvSpPr>
          <p:nvPr>
            <p:ph type="ftr" sz="quarter" idx="11"/>
          </p:nvPr>
        </p:nvSpPr>
        <p:spPr/>
        <p:txBody>
          <a:bodyPr/>
          <a:lstStyle>
            <a:lvl1pPr>
              <a:defRPr/>
            </a:lvl1pPr>
          </a:lstStyle>
          <a:p>
            <a:pPr>
              <a:defRPr/>
            </a:pPr>
            <a:endParaRPr lang="es-AR"/>
          </a:p>
        </p:txBody>
      </p:sp>
      <p:sp>
        <p:nvSpPr>
          <p:cNvPr id="4" name="5 Marcador de número de diapositiva"/>
          <p:cNvSpPr>
            <a:spLocks noGrp="1"/>
          </p:cNvSpPr>
          <p:nvPr>
            <p:ph type="sldNum" sz="quarter" idx="12"/>
          </p:nvPr>
        </p:nvSpPr>
        <p:spPr/>
        <p:txBody>
          <a:bodyPr/>
          <a:lstStyle>
            <a:lvl1pPr>
              <a:defRPr/>
            </a:lvl1pPr>
          </a:lstStyle>
          <a:p>
            <a:pPr>
              <a:defRPr/>
            </a:pPr>
            <a:fld id="{D2C49845-DE36-4B08-991B-A7C1AF38E11B}" type="slidenum">
              <a:rPr lang="es-AR"/>
              <a:pPr>
                <a:defRPr/>
              </a:pPr>
              <a:t>‹#›</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96AC84B9-7165-4F4F-86A3-69FF2DA7728E}" type="datetimeFigureOut">
              <a:rPr lang="es-AR"/>
              <a:pPr>
                <a:defRPr/>
              </a:pPr>
              <a:t>04/06/2013</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64F12E91-555A-4E01-8625-4DB7964E6A6D}" type="slidenum">
              <a:rPr lang="es-AR"/>
              <a:pPr>
                <a:defRPr/>
              </a:pPr>
              <a:t>‹#›</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5F7CBB9-8B40-411B-9E4E-E6E01A904DC5}" type="datetimeFigureOut">
              <a:rPr lang="es-AR"/>
              <a:pPr>
                <a:defRPr/>
              </a:pPr>
              <a:t>04/06/2013</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9FE970D4-4DAD-4516-8166-F1BA14C04572}" type="slidenum">
              <a:rPr lang="es-AR"/>
              <a:pPr>
                <a:defRPr/>
              </a:pPr>
              <a:t>‹#›</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AR"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A98F8C41-FB11-497B-A413-A52BA138B934}" type="datetimeFigureOut">
              <a:rPr lang="es-AR"/>
              <a:pPr>
                <a:defRPr/>
              </a:pPr>
              <a:t>04/06/2013</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F28BCC13-FED1-4406-9F8A-4ACBF65EE0E9}" type="slidenum">
              <a:rPr lang="es-AR"/>
              <a:pPr>
                <a:defRPr/>
              </a:pPr>
              <a:t>‹#›</a:t>
            </a:fld>
            <a:endParaRPr lang="es-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chart" Target="../charts/chart2.xml"/><Relationship Id="rId5" Type="http://schemas.openxmlformats.org/officeDocument/2006/relationships/image" Target="../media/image2.png"/><Relationship Id="rId4" Type="http://schemas.openxmlformats.org/officeDocument/2006/relationships/oleObject" Target="../embeddings/Microsoft_Excel_97-2003_Worksheet1.xls"/></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chart" Target="../charts/chart3.xml"/><Relationship Id="rId5" Type="http://schemas.openxmlformats.org/officeDocument/2006/relationships/image" Target="../media/image2.png"/><Relationship Id="rId4" Type="http://schemas.openxmlformats.org/officeDocument/2006/relationships/oleObject" Target="../embeddings/Microsoft_Excel_97-2003_Worksheet2.xls"/></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684213" y="476250"/>
            <a:ext cx="7772400" cy="1470025"/>
          </a:xfrm>
        </p:spPr>
        <p:txBody>
          <a:bodyPr/>
          <a:lstStyle/>
          <a:p>
            <a:r>
              <a:rPr lang="es-ES_tradnl" i="1" smtClean="0"/>
              <a:t>MINISTRY OF JUSTICE AND HUMAN RIGHTS</a:t>
            </a:r>
            <a:endParaRPr lang="es-ES" i="1" smtClean="0"/>
          </a:p>
        </p:txBody>
      </p:sp>
      <p:sp>
        <p:nvSpPr>
          <p:cNvPr id="3" name="2 Subtítulo"/>
          <p:cNvSpPr>
            <a:spLocks noGrp="1"/>
          </p:cNvSpPr>
          <p:nvPr>
            <p:ph type="subTitle" idx="1"/>
          </p:nvPr>
        </p:nvSpPr>
        <p:spPr>
          <a:xfrm>
            <a:off x="1476375" y="1916113"/>
            <a:ext cx="6400800" cy="2281237"/>
          </a:xfrm>
        </p:spPr>
        <p:txBody>
          <a:bodyPr rtlCol="0">
            <a:normAutofit fontScale="70000" lnSpcReduction="20000"/>
          </a:bodyPr>
          <a:lstStyle/>
          <a:p>
            <a:pPr fontAlgn="auto">
              <a:spcAft>
                <a:spcPts val="0"/>
              </a:spcAft>
              <a:buFont typeface="Arial" pitchFamily="34" charset="0"/>
              <a:buNone/>
              <a:defRPr/>
            </a:pPr>
            <a:endParaRPr lang="en-US" b="1" dirty="0" smtClean="0"/>
          </a:p>
          <a:p>
            <a:pPr fontAlgn="auto">
              <a:spcAft>
                <a:spcPts val="0"/>
              </a:spcAft>
              <a:buFont typeface="Arial" pitchFamily="34" charset="0"/>
              <a:buNone/>
              <a:defRPr/>
            </a:pPr>
            <a:r>
              <a:rPr lang="en-US" b="1" i="1" dirty="0" smtClean="0"/>
              <a:t>Justice Secretariat</a:t>
            </a:r>
          </a:p>
          <a:p>
            <a:pPr fontAlgn="auto">
              <a:spcAft>
                <a:spcPts val="0"/>
              </a:spcAft>
              <a:buFont typeface="Arial" pitchFamily="34" charset="0"/>
              <a:buNone/>
              <a:defRPr/>
            </a:pPr>
            <a:endParaRPr lang="en-US" b="1" i="1" dirty="0" smtClean="0"/>
          </a:p>
          <a:p>
            <a:pPr fontAlgn="auto">
              <a:spcAft>
                <a:spcPts val="0"/>
              </a:spcAft>
              <a:buFont typeface="Arial" pitchFamily="34" charset="0"/>
              <a:buNone/>
              <a:defRPr/>
            </a:pPr>
            <a:r>
              <a:rPr lang="en-US" b="1" i="1" dirty="0" smtClean="0"/>
              <a:t>Under secretariat of Criminal Policy</a:t>
            </a:r>
            <a:r>
              <a:rPr lang="en-US" i="1" dirty="0" smtClean="0"/>
              <a:t/>
            </a:r>
            <a:br>
              <a:rPr lang="en-US" i="1" dirty="0" smtClean="0"/>
            </a:br>
            <a:endParaRPr lang="en-US" b="1" i="1" dirty="0" smtClean="0"/>
          </a:p>
          <a:p>
            <a:pPr fontAlgn="auto">
              <a:spcAft>
                <a:spcPts val="0"/>
              </a:spcAft>
              <a:buFont typeface="Arial" pitchFamily="34" charset="0"/>
              <a:buNone/>
              <a:defRPr/>
            </a:pPr>
            <a:r>
              <a:rPr lang="en-US" b="1" i="1" dirty="0" smtClean="0"/>
              <a:t>National Program of Rescue and Accompanying to the Victims of Trafficking Crime</a:t>
            </a:r>
          </a:p>
          <a:p>
            <a:pPr fontAlgn="auto">
              <a:spcAft>
                <a:spcPts val="0"/>
              </a:spcAft>
              <a:buFont typeface="Arial" pitchFamily="34" charset="0"/>
              <a:buNone/>
              <a:defRPr/>
            </a:pPr>
            <a:endParaRPr lang="en-US" dirty="0"/>
          </a:p>
        </p:txBody>
      </p:sp>
      <p:pic>
        <p:nvPicPr>
          <p:cNvPr id="2052" name="Picture 2" descr="http://www.jus.gov.ar/media/117669/logo.png"/>
          <p:cNvPicPr>
            <a:picLocks noChangeAspect="1" noChangeArrowheads="1"/>
          </p:cNvPicPr>
          <p:nvPr/>
        </p:nvPicPr>
        <p:blipFill>
          <a:blip r:embed="rId2" cstate="print"/>
          <a:srcRect/>
          <a:stretch>
            <a:fillRect/>
          </a:stretch>
        </p:blipFill>
        <p:spPr bwMode="auto">
          <a:xfrm>
            <a:off x="6588125" y="5589588"/>
            <a:ext cx="2219325" cy="942975"/>
          </a:xfrm>
          <a:prstGeom prst="rect">
            <a:avLst/>
          </a:prstGeom>
          <a:noFill/>
          <a:ln w="9525">
            <a:noFill/>
            <a:miter lim="800000"/>
            <a:headEnd/>
            <a:tailEnd/>
          </a:ln>
        </p:spPr>
      </p:pic>
      <p:sp>
        <p:nvSpPr>
          <p:cNvPr id="5" name="4 Rectángulo"/>
          <p:cNvSpPr/>
          <p:nvPr/>
        </p:nvSpPr>
        <p:spPr>
          <a:xfrm>
            <a:off x="1403350" y="4389438"/>
            <a:ext cx="6294438" cy="1200150"/>
          </a:xfrm>
          <a:prstGeom prst="rect">
            <a:avLst/>
          </a:prstGeom>
        </p:spPr>
        <p:txBody>
          <a:bodyPr>
            <a:spAutoFit/>
          </a:bodyPr>
          <a:lstStyle/>
          <a:p>
            <a:pPr algn="ctr">
              <a:defRPr/>
            </a:pPr>
            <a:r>
              <a:rPr lang="es-AR" i="1" dirty="0">
                <a:effectLst>
                  <a:outerShdw blurRad="50800" dist="38100" dir="2700000" algn="tl" rotWithShape="0">
                    <a:prstClr val="black">
                      <a:alpha val="40000"/>
                    </a:prstClr>
                  </a:outerShdw>
                </a:effectLst>
              </a:rPr>
              <a:t>NATIONAL STATISTICS </a:t>
            </a:r>
          </a:p>
          <a:p>
            <a:pPr algn="ctr">
              <a:defRPr/>
            </a:pPr>
            <a:endParaRPr lang="es-AR" dirty="0">
              <a:effectLst>
                <a:outerShdw blurRad="50800" dist="38100" dir="2700000" algn="tl" rotWithShape="0">
                  <a:prstClr val="black">
                    <a:alpha val="40000"/>
                  </a:prstClr>
                </a:outerShdw>
              </a:effectLst>
            </a:endParaRPr>
          </a:p>
          <a:p>
            <a:pPr algn="ctr">
              <a:defRPr/>
            </a:pPr>
            <a:endParaRPr lang="es-AR" dirty="0">
              <a:effectLst>
                <a:outerShdw blurRad="50800" dist="38100" dir="2700000" algn="tl" rotWithShape="0">
                  <a:prstClr val="black">
                    <a:alpha val="40000"/>
                  </a:prstClr>
                </a:outerShdw>
              </a:effectLst>
            </a:endParaRPr>
          </a:p>
          <a:p>
            <a:pPr algn="ctr">
              <a:defRPr/>
            </a:pPr>
            <a:r>
              <a:rPr lang="es-AR" i="1" dirty="0">
                <a:effectLst>
                  <a:outerShdw blurRad="50800" dist="38100" dir="2700000" algn="tl" rotWithShape="0">
                    <a:prstClr val="black">
                      <a:alpha val="40000"/>
                    </a:prstClr>
                  </a:outerShdw>
                </a:effectLst>
              </a:rPr>
              <a:t>2013</a:t>
            </a:r>
            <a:endParaRPr lang="es-AR"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n-US" i="1" dirty="0" smtClean="0"/>
              <a:t>NATIONAL PROGRAM-PROFESSIONAL TEAM</a:t>
            </a:r>
          </a:p>
        </p:txBody>
      </p:sp>
      <p:sp>
        <p:nvSpPr>
          <p:cNvPr id="16388" name="Rectangle 4"/>
          <p:cNvSpPr>
            <a:spLocks noChangeArrowheads="1"/>
          </p:cNvSpPr>
          <p:nvPr/>
        </p:nvSpPr>
        <p:spPr bwMode="auto">
          <a:xfrm>
            <a:off x="251520" y="1700227"/>
            <a:ext cx="864096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This NATIONAL PROGRAMME includes a professional team, specialized in different   disciplines, such as: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psychology,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social workers,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doctors,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lawyers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and other social disciplines.</a:t>
            </a:r>
            <a:endParaRPr kumimoji="0" lang="es-AR" sz="28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This team </a:t>
            </a:r>
            <a:r>
              <a:rPr kumimoji="0" lang="en-US" sz="2800" b="1" i="0" u="sng" strike="noStrike" cap="none" normalizeH="0" baseline="0" dirty="0" smtClean="0">
                <a:ln>
                  <a:noFill/>
                </a:ln>
                <a:solidFill>
                  <a:srgbClr val="000000"/>
                </a:solidFill>
                <a:effectLst/>
                <a:latin typeface="Calibri" pitchFamily="34" charset="0"/>
                <a:ea typeface="Calibri" pitchFamily="34" charset="0"/>
                <a:cs typeface="Arial" pitchFamily="34" charset="0"/>
              </a:rPr>
              <a:t>works together</a:t>
            </a: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with the Police and Federal security forces.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We </a:t>
            </a:r>
            <a:r>
              <a:rPr kumimoji="0" lang="en-US" sz="2800" b="1" i="0" u="sng" strike="noStrike" cap="none" normalizeH="0" baseline="0" dirty="0" smtClean="0">
                <a:ln>
                  <a:noFill/>
                </a:ln>
                <a:solidFill>
                  <a:srgbClr val="000000"/>
                </a:solidFill>
                <a:effectLst/>
                <a:latin typeface="Calibri" pitchFamily="34" charset="0"/>
                <a:ea typeface="Calibri" pitchFamily="34" charset="0"/>
                <a:cs typeface="Arial" pitchFamily="34" charset="0"/>
              </a:rPr>
              <a:t>coordinate actions </a:t>
            </a: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with the special security forces during a raid, a victim´s rescue or an investigation.</a:t>
            </a:r>
            <a:endParaRPr kumimoji="0" lang="en-US" sz="2800"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n-US" i="1" dirty="0" smtClean="0"/>
              <a:t>HOW WE WORK</a:t>
            </a:r>
            <a:endParaRPr lang="en-US" i="1" dirty="0"/>
          </a:p>
        </p:txBody>
      </p:sp>
      <p:sp>
        <p:nvSpPr>
          <p:cNvPr id="17412" name="Rectangle 4"/>
          <p:cNvSpPr>
            <a:spLocks noChangeArrowheads="1"/>
          </p:cNvSpPr>
          <p:nvPr/>
        </p:nvSpPr>
        <p:spPr bwMode="auto">
          <a:xfrm>
            <a:off x="323528" y="1268760"/>
            <a:ext cx="842493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Firstly the Security Forces break into a place of exploitation, seconds later this Professional Team enters, makes sure the </a:t>
            </a:r>
            <a:r>
              <a:rPr kumimoji="0" lang="en-US" sz="2000" b="0" i="0" u="none" strike="noStrike" cap="none" normalizeH="0" baseline="0" dirty="0" err="1" smtClean="0">
                <a:ln>
                  <a:noFill/>
                </a:ln>
                <a:solidFill>
                  <a:srgbClr val="000000"/>
                </a:solidFill>
                <a:effectLst/>
                <a:latin typeface="+mj-lt"/>
                <a:ea typeface="Calibri" pitchFamily="34" charset="0"/>
                <a:cs typeface="Arial" pitchFamily="34" charset="0"/>
              </a:rPr>
              <a:t>assitance</a:t>
            </a: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of the victims and then they are separated from the traffickers and clients that are in the  place</a:t>
            </a:r>
            <a:b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b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a:r>
            <a:b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b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A Psychologist and a Social Worker will carry on a personal interview with the victim, informing the reason for their  "presence" and of the Security </a:t>
            </a:r>
            <a:r>
              <a:rPr kumimoji="0" lang="en-US" sz="2000" b="0" i="0" u="none" strike="noStrike" cap="none" normalizeH="0" baseline="0" dirty="0" err="1" smtClean="0">
                <a:ln>
                  <a:noFill/>
                </a:ln>
                <a:solidFill>
                  <a:srgbClr val="000000"/>
                </a:solidFill>
                <a:effectLst/>
                <a:latin typeface="+mj-lt"/>
                <a:ea typeface="Calibri" pitchFamily="34" charset="0"/>
                <a:cs typeface="Arial" pitchFamily="34" charset="0"/>
              </a:rPr>
              <a:t>Forces´s</a:t>
            </a: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one.</a:t>
            </a:r>
            <a:endParaRPr kumimoji="0" lang="es-AR" sz="20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a:r>
            <a:b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b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To avoid the secondary re victimization and to protect the victim, only this professional team would be able to interview the victims.</a:t>
            </a:r>
            <a:b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b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a:r>
            <a:b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br>
            <a:endParaRPr kumimoji="0" lang="es-AR" sz="2000" b="0" i="0" u="none" strike="noStrike" cap="none" normalizeH="0" baseline="0" dirty="0" smtClean="0">
              <a:ln>
                <a:noFill/>
              </a:ln>
              <a:solidFill>
                <a:schemeClr val="tx1"/>
              </a:solidFill>
              <a:effectLst/>
              <a:latin typeface="+mj-lt"/>
              <a:cs typeface="Arial" pitchFamily="34" charset="0"/>
            </a:endParaRPr>
          </a:p>
        </p:txBody>
      </p:sp>
      <p:pic>
        <p:nvPicPr>
          <p:cNvPr id="6" name="Picture 3" descr="nuevo-21"/>
          <p:cNvPicPr>
            <a:picLocks noChangeAspect="1" noChangeArrowheads="1"/>
          </p:cNvPicPr>
          <p:nvPr/>
        </p:nvPicPr>
        <p:blipFill>
          <a:blip r:embed="rId2" cstate="print"/>
          <a:srcRect/>
          <a:stretch>
            <a:fillRect/>
          </a:stretch>
        </p:blipFill>
        <p:spPr bwMode="auto">
          <a:xfrm>
            <a:off x="683568" y="4442456"/>
            <a:ext cx="3220467" cy="2415544"/>
          </a:xfrm>
          <a:prstGeom prst="rect">
            <a:avLst/>
          </a:prstGeom>
          <a:noFill/>
          <a:ln w="9525">
            <a:noFill/>
            <a:miter lim="800000"/>
            <a:headEnd/>
            <a:tailEnd/>
          </a:ln>
        </p:spPr>
      </p:pic>
      <p:pic>
        <p:nvPicPr>
          <p:cNvPr id="7" name="Picture 3" descr="nuevo-23"/>
          <p:cNvPicPr>
            <a:picLocks noChangeAspect="1" noChangeArrowheads="1"/>
          </p:cNvPicPr>
          <p:nvPr/>
        </p:nvPicPr>
        <p:blipFill>
          <a:blip r:embed="rId3" cstate="print"/>
          <a:srcRect/>
          <a:stretch>
            <a:fillRect/>
          </a:stretch>
        </p:blipFill>
        <p:spPr bwMode="auto">
          <a:xfrm>
            <a:off x="4716016" y="4535947"/>
            <a:ext cx="3096071" cy="232205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467544" y="1772816"/>
            <a:ext cx="799288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 psychologist has to do the interview in a special room, and it has to be video recorded. (with the relevance of a testimony).</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This directive is orientated to avoid repeating once and again the personal testimony of the victim, </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for instance in an oral trial.</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One of the most important duties, of the professional agents from the Program, is to elaborate reports with the most relevant elements extracted from the interviews with the victims. </a:t>
            </a:r>
            <a:endParaRPr kumimoji="0" lang="en-US" sz="2400"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467544" y="404664"/>
            <a:ext cx="81724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In those </a:t>
            </a:r>
            <a:r>
              <a:rPr kumimoji="0" lang="en-US" sz="2400" b="1" i="0" u="none" strike="noStrike" cap="none" normalizeH="0" baseline="0" dirty="0" smtClean="0">
                <a:ln>
                  <a:noFill/>
                </a:ln>
                <a:solidFill>
                  <a:srgbClr val="000000"/>
                </a:solidFill>
                <a:effectLst/>
                <a:latin typeface="Calibri" pitchFamily="34" charset="0"/>
                <a:ea typeface="Calibri" pitchFamily="34" charset="0"/>
                <a:cs typeface="Arial" pitchFamily="34" charset="0"/>
              </a:rPr>
              <a:t>reports this multidisciplinary team has to develop the point of view of the victim </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and what it is not available in a first interview or testimony for the judge.</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The most common </a:t>
            </a:r>
            <a:r>
              <a:rPr kumimoji="0" lang="en-US" sz="2400" b="1" i="0" u="none" strike="noStrike" cap="none" normalizeH="0" baseline="0" dirty="0" smtClean="0">
                <a:ln>
                  <a:noFill/>
                </a:ln>
                <a:solidFill>
                  <a:srgbClr val="000000"/>
                </a:solidFill>
                <a:effectLst/>
                <a:latin typeface="Calibri" pitchFamily="34" charset="0"/>
                <a:ea typeface="Calibri" pitchFamily="34" charset="0"/>
                <a:cs typeface="Arial" pitchFamily="34" charset="0"/>
              </a:rPr>
              <a:t>characteristic of human trafficking victims is their vulnerability</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That situation makes impossible for victims to recognize themselves as such. The victims incorporate the abuse, like a natural</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part of their lives.</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So these reports are </a:t>
            </a:r>
            <a:r>
              <a:rPr kumimoji="0" lang="en-US" sz="2400" b="1" i="0" u="none" strike="noStrike" cap="none" normalizeH="0" baseline="0" dirty="0" smtClean="0">
                <a:ln>
                  <a:noFill/>
                </a:ln>
                <a:solidFill>
                  <a:srgbClr val="000000"/>
                </a:solidFill>
                <a:effectLst/>
                <a:latin typeface="Calibri" pitchFamily="34" charset="0"/>
                <a:ea typeface="Calibri" pitchFamily="34" charset="0"/>
                <a:cs typeface="Arial" pitchFamily="34" charset="0"/>
              </a:rPr>
              <a:t>used by the legal justice, like a relevant element of evidence. </a:t>
            </a:r>
            <a:endParaRPr kumimoji="0" lang="es-AR" sz="2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Through these reports</a:t>
            </a:r>
            <a:r>
              <a:rPr kumimoji="0" lang="en-US" sz="2400" b="1"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the prosecutor could prove how and why the victims visualize</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themselves, the criminal and how the criminal takes advantage of them.</a:t>
            </a:r>
            <a:endParaRPr kumimoji="0" lang="en-US" sz="2400"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395536" y="0"/>
            <a:ext cx="8496944"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The </a:t>
            </a:r>
            <a:r>
              <a:rPr kumimoji="0" lang="en-US" sz="2800" b="0" i="0" u="none" strike="noStrike" cap="none" normalizeH="0" baseline="0" dirty="0" err="1" smtClean="0">
                <a:ln>
                  <a:noFill/>
                </a:ln>
                <a:solidFill>
                  <a:srgbClr val="000000"/>
                </a:solidFill>
                <a:effectLst/>
                <a:latin typeface="Calibri" pitchFamily="34" charset="0"/>
                <a:ea typeface="Calibri" pitchFamily="34" charset="0"/>
                <a:cs typeface="Arial" pitchFamily="34" charset="0"/>
              </a:rPr>
              <a:t>Argentaine´s</a:t>
            </a:r>
            <a:r>
              <a:rPr kumimoji="0" lang="en-US" sz="28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Government, works articulately to ensure the rights of the victims.</a:t>
            </a:r>
            <a:endParaRPr kumimoji="0" lang="es-AR" sz="28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1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1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1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For instance: </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The Ministry of Security: investigates, prevents and fights against this crime,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The Ministry of Justice and Human Rights: rescues, assists, interviews the victims and elaborates a report for the Legal Justice system,</a:t>
            </a: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The Ministry of Social Development: recovery and reintegration of the victims, </a:t>
            </a:r>
          </a:p>
          <a:p>
            <a:pPr marL="0" marR="0" lvl="0" indent="0"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en-US" sz="2400" dirty="0" smtClean="0">
                <a:solidFill>
                  <a:srgbClr val="000000"/>
                </a:solidFill>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The Ministry of </a:t>
            </a:r>
            <a:r>
              <a:rPr kumimoji="0" lang="en-US" sz="2400" b="0" i="0" u="none" strike="noStrike" cap="none" normalizeH="0" baseline="0" dirty="0" err="1" smtClean="0">
                <a:ln>
                  <a:noFill/>
                </a:ln>
                <a:solidFill>
                  <a:srgbClr val="000000"/>
                </a:solidFill>
                <a:effectLst/>
                <a:latin typeface="Calibri" pitchFamily="34" charset="0"/>
                <a:ea typeface="Calibri" pitchFamily="34" charset="0"/>
                <a:cs typeface="Arial" pitchFamily="34" charset="0"/>
              </a:rPr>
              <a:t>Labour</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to look for a suitable job for them, </a:t>
            </a:r>
            <a:endParaRPr kumimoji="0" lang="en-US" sz="2400"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611560" y="1268760"/>
            <a:ext cx="8229600" cy="3794050"/>
          </a:xfrm>
          <a:prstGeom prst="rect">
            <a:avLst/>
          </a:prstGeom>
        </p:spPr>
        <p:txBody>
          <a:bodyPr anchor="ctr">
            <a:normAutofit fontScale="25000" lnSpcReduction="20000"/>
          </a:bodyPr>
          <a:lstStyle/>
          <a:p>
            <a:r>
              <a:rPr lang="en-US" sz="8600" dirty="0" smtClean="0"/>
              <a:t>Decree: “</a:t>
            </a:r>
            <a:r>
              <a:rPr lang="en-US" sz="8600" b="1" dirty="0" err="1" smtClean="0"/>
              <a:t>Erradication</a:t>
            </a:r>
            <a:r>
              <a:rPr lang="en-US" sz="8600" b="1" dirty="0" smtClean="0"/>
              <a:t> </a:t>
            </a:r>
            <a:r>
              <a:rPr lang="en-US" sz="8600" b="1" dirty="0"/>
              <a:t>of the Promotion of Commercial sex trade through messages and images published in the </a:t>
            </a:r>
            <a:r>
              <a:rPr lang="en-US" sz="8600" b="1" dirty="0" smtClean="0"/>
              <a:t>media”</a:t>
            </a:r>
          </a:p>
          <a:p>
            <a:endParaRPr lang="en-US" sz="8600" dirty="0"/>
          </a:p>
          <a:p>
            <a:r>
              <a:rPr lang="en-US" sz="8000" dirty="0" smtClean="0"/>
              <a:t>*	 </a:t>
            </a:r>
            <a:r>
              <a:rPr lang="en-US" sz="8000" dirty="0"/>
              <a:t>signed by the President in two thousand and eleven.</a:t>
            </a:r>
            <a:br>
              <a:rPr lang="en-US" sz="8000" dirty="0"/>
            </a:br>
            <a:r>
              <a:rPr lang="en-US" sz="8000" dirty="0"/>
              <a:t/>
            </a:r>
            <a:br>
              <a:rPr lang="en-US" sz="8000" dirty="0"/>
            </a:br>
            <a:r>
              <a:rPr lang="en-US" sz="8000" dirty="0" smtClean="0"/>
              <a:t>*	This </a:t>
            </a:r>
            <a:r>
              <a:rPr lang="en-US" sz="8000" dirty="0"/>
              <a:t>policy not only enables the implementation of Argentinean Laws, but also allows for the fulfillment of international commitments assumed by most of the state parties.</a:t>
            </a:r>
            <a:endParaRPr lang="es-AR" sz="8000" dirty="0"/>
          </a:p>
          <a:p>
            <a:r>
              <a:rPr lang="en-US" sz="8000" dirty="0"/>
              <a:t/>
            </a:r>
            <a:br>
              <a:rPr lang="en-US" sz="8000" dirty="0"/>
            </a:br>
            <a:r>
              <a:rPr lang="en-US" sz="8000" dirty="0"/>
              <a:t>It is important to mention that the “Palermo Protocol UN Human Trafficking Working Group”, have recommended its parties the adoption of similar measures.</a:t>
            </a:r>
            <a:endParaRPr lang="es-AR" sz="8000" dirty="0"/>
          </a:p>
          <a:p>
            <a:r>
              <a:rPr lang="en-US" sz="8000" dirty="0"/>
              <a:t/>
            </a:r>
            <a:br>
              <a:rPr lang="en-US" sz="8000" dirty="0"/>
            </a:br>
            <a:r>
              <a:rPr lang="en-US" sz="8000" dirty="0" smtClean="0"/>
              <a:t>*	The </a:t>
            </a:r>
            <a:r>
              <a:rPr lang="en-US" sz="8000" dirty="0"/>
              <a:t>banning of sex trade ads in the media contributes to the prevention of human trafficking since these messages are often used for the recruitment of women and girls for sex trade, as well as for the promotion of places where sexual exploitation takes place. </a:t>
            </a:r>
            <a:endParaRPr lang="es-AR" sz="8000" dirty="0"/>
          </a:p>
          <a:p>
            <a:r>
              <a:rPr lang="en-US" sz="8000" dirty="0"/>
              <a:t>It also helps to suppress gender discrimination and the symbolic and media violence contained in those ads through which women are treated as objects.</a:t>
            </a:r>
            <a:r>
              <a:rPr lang="en-US" sz="4000" dirty="0"/>
              <a:t/>
            </a:r>
            <a:br>
              <a:rPr lang="en-US" sz="4000" dirty="0"/>
            </a:br>
            <a:r>
              <a:rPr lang="en-US" sz="4000" dirty="0"/>
              <a:t/>
            </a:r>
            <a:br>
              <a:rPr lang="en-US" sz="4000" dirty="0"/>
            </a:br>
            <a:endParaRPr lang="es-AR" sz="4400" i="1" dirty="0">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323528" y="548680"/>
            <a:ext cx="8460432"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THE NATIONAL PROGRAMME OF RESCUES AND ACCOMPANYING TO THE VICTIMS OF THE CRIME OF TRAFFICKING IN PERSONS</a:t>
            </a:r>
          </a:p>
          <a:p>
            <a:pPr marL="0" marR="0" lvl="0" indent="0"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en-US" sz="2400" dirty="0" smtClean="0">
                <a:solidFill>
                  <a:srgbClr val="000000"/>
                </a:solidFill>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works all over the country, with its headquarters in the capital city and agencies in different regions of the country.</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These agencies replicated the “modus operandi” of the Program, with </a:t>
            </a:r>
            <a:r>
              <a:rPr kumimoji="0" lang="en-US" sz="2400" b="0" i="0" u="none" strike="noStrike" cap="none" normalizeH="0" baseline="0" dirty="0" err="1" smtClean="0">
                <a:ln>
                  <a:noFill/>
                </a:ln>
                <a:solidFill>
                  <a:srgbClr val="000000"/>
                </a:solidFill>
                <a:effectLst/>
                <a:latin typeface="Calibri" pitchFamily="34" charset="0"/>
                <a:ea typeface="Calibri" pitchFamily="34" charset="0"/>
                <a:cs typeface="Arial" pitchFamily="34" charset="0"/>
              </a:rPr>
              <a:t>multidiciplinary</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professional teams, independent from the security force, to assist and interview the victims.</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1" i="0" u="none" strike="noStrike" cap="none" normalizeH="0" baseline="0" dirty="0" smtClean="0">
                <a:ln>
                  <a:noFill/>
                </a:ln>
                <a:solidFill>
                  <a:srgbClr val="000000"/>
                </a:solidFill>
                <a:effectLst/>
                <a:latin typeface="Calibri" pitchFamily="34" charset="0"/>
                <a:ea typeface="Calibri" pitchFamily="34" charset="0"/>
                <a:cs typeface="Arial" pitchFamily="34" charset="0"/>
              </a:rPr>
              <a:t>*	All of them with the same “goal” to eradicates this crime.</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r>
            <a:b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b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Thanks for your kind attention.“</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Thanks</a:t>
            </a:r>
            <a:r>
              <a:rPr lang="es-AR" dirty="0" smtClean="0"/>
              <a:t> – </a:t>
            </a:r>
            <a:r>
              <a:rPr lang="es-AR" dirty="0" err="1" smtClean="0"/>
              <a:t>Danke</a:t>
            </a:r>
            <a:r>
              <a:rPr lang="es-AR" dirty="0" smtClean="0"/>
              <a:t> – Muchas Gracias</a:t>
            </a:r>
            <a:endParaRPr lang="es-AR" dirty="0"/>
          </a:p>
        </p:txBody>
      </p:sp>
      <p:pic>
        <p:nvPicPr>
          <p:cNvPr id="6" name="Picture 4"/>
          <p:cNvPicPr>
            <a:picLocks noGrp="1" noChangeAspect="1" noChangeArrowheads="1"/>
          </p:cNvPicPr>
          <p:nvPr>
            <p:ph idx="1"/>
          </p:nvPr>
        </p:nvPicPr>
        <p:blipFill>
          <a:blip r:embed="rId2" cstate="print"/>
          <a:srcRect/>
          <a:stretch>
            <a:fillRect/>
          </a:stretch>
        </p:blipFill>
        <p:spPr bwMode="auto">
          <a:xfrm>
            <a:off x="611560" y="1628800"/>
            <a:ext cx="4009389" cy="3074464"/>
          </a:xfrm>
          <a:prstGeom prst="rect">
            <a:avLst/>
          </a:prstGeom>
          <a:noFill/>
          <a:ln w="9525">
            <a:noFill/>
            <a:miter lim="800000"/>
            <a:headEnd/>
            <a:tailEnd/>
          </a:ln>
        </p:spPr>
      </p:pic>
      <p:sp>
        <p:nvSpPr>
          <p:cNvPr id="7" name="6 CuadroTexto"/>
          <p:cNvSpPr txBox="1"/>
          <p:nvPr/>
        </p:nvSpPr>
        <p:spPr>
          <a:xfrm>
            <a:off x="5076056" y="1700808"/>
            <a:ext cx="3240360" cy="3693319"/>
          </a:xfrm>
          <a:prstGeom prst="rect">
            <a:avLst/>
          </a:prstGeom>
          <a:noFill/>
        </p:spPr>
        <p:txBody>
          <a:bodyPr wrap="square" rtlCol="0">
            <a:spAutoFit/>
          </a:bodyPr>
          <a:lstStyle/>
          <a:p>
            <a:pPr marL="0" indent="0" eaLnBrk="1" hangingPunct="1"/>
            <a:r>
              <a:rPr lang="es-ES" i="1" dirty="0" smtClean="0"/>
              <a:t>Mr. Cristian M. Encinas</a:t>
            </a:r>
            <a:endParaRPr lang="es-ES" i="1" dirty="0"/>
          </a:p>
          <a:p>
            <a:pPr marL="0" indent="0" eaLnBrk="1" hangingPunct="1"/>
            <a:endParaRPr lang="es-ES" i="1" dirty="0" smtClean="0"/>
          </a:p>
          <a:p>
            <a:pPr marL="0" indent="0" eaLnBrk="1" hangingPunct="1"/>
            <a:endParaRPr lang="es-ES" i="1" dirty="0"/>
          </a:p>
          <a:p>
            <a:r>
              <a:rPr lang="en-US" b="1" i="1" dirty="0" smtClean="0"/>
              <a:t>National Program of Rescue and Accompanying to the Victims of Trafficking Crime</a:t>
            </a:r>
          </a:p>
          <a:p>
            <a:pPr marL="0" indent="0" eaLnBrk="1" hangingPunct="1"/>
            <a:endParaRPr lang="es-ES" i="1" dirty="0" smtClean="0"/>
          </a:p>
          <a:p>
            <a:pPr marL="0" indent="0" eaLnBrk="1" hangingPunct="1"/>
            <a:r>
              <a:rPr lang="es-ES" i="1" dirty="0" err="1" smtClean="0"/>
              <a:t>Phone</a:t>
            </a:r>
            <a:r>
              <a:rPr lang="es-ES" i="1" dirty="0" smtClean="0"/>
              <a:t> </a:t>
            </a:r>
            <a:r>
              <a:rPr lang="es-ES" i="1" dirty="0" err="1" smtClean="0"/>
              <a:t>Number</a:t>
            </a:r>
            <a:r>
              <a:rPr lang="es-ES" i="1" dirty="0" smtClean="0"/>
              <a:t>: </a:t>
            </a:r>
            <a:r>
              <a:rPr lang="es-ES" b="1" i="1" dirty="0" smtClean="0"/>
              <a:t>(54-011) 5300-4014</a:t>
            </a:r>
            <a:r>
              <a:rPr lang="en-US" b="1" i="1" dirty="0" smtClean="0"/>
              <a:t>/42</a:t>
            </a:r>
            <a:endParaRPr lang="es-ES" b="1" i="1" dirty="0" smtClean="0"/>
          </a:p>
          <a:p>
            <a:pPr marL="0" indent="0" eaLnBrk="1" hangingPunct="1">
              <a:buFontTx/>
              <a:buChar char="-"/>
            </a:pPr>
            <a:endParaRPr lang="es-ES" b="1" i="1" dirty="0" smtClean="0"/>
          </a:p>
          <a:p>
            <a:pPr marL="0" indent="0" eaLnBrk="1" hangingPunct="1"/>
            <a:r>
              <a:rPr lang="es-ES" b="1" i="1" dirty="0" smtClean="0"/>
              <a:t> </a:t>
            </a:r>
            <a:r>
              <a:rPr lang="es-ES" i="1" dirty="0" smtClean="0"/>
              <a:t>e-mail: </a:t>
            </a:r>
            <a:r>
              <a:rPr lang="es-ES" b="1" i="1" dirty="0" smtClean="0"/>
              <a:t>oficinarescate@jus.gov.ar</a:t>
            </a:r>
            <a:endParaRPr lang="es-ES" sz="14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467544" y="692696"/>
            <a:ext cx="8229600" cy="1143000"/>
          </a:xfrm>
        </p:spPr>
        <p:txBody>
          <a:bodyPr/>
          <a:lstStyle/>
          <a:p>
            <a:r>
              <a:rPr lang="en-US" dirty="0" smtClean="0"/>
              <a:t>victim´s rights, the most remarkable are:</a:t>
            </a:r>
            <a:r>
              <a:rPr lang="es-AR" dirty="0" smtClean="0"/>
              <a:t/>
            </a:r>
            <a:br>
              <a:rPr lang="es-AR" dirty="0" smtClean="0"/>
            </a:br>
            <a:endParaRPr lang="es-AR" dirty="0"/>
          </a:p>
        </p:txBody>
      </p:sp>
      <p:sp>
        <p:nvSpPr>
          <p:cNvPr id="4" name="3 CuadroTexto"/>
          <p:cNvSpPr txBox="1"/>
          <p:nvPr/>
        </p:nvSpPr>
        <p:spPr>
          <a:xfrm>
            <a:off x="251520" y="1772816"/>
            <a:ext cx="8712968" cy="4708981"/>
          </a:xfrm>
          <a:prstGeom prst="rect">
            <a:avLst/>
          </a:prstGeom>
          <a:noFill/>
        </p:spPr>
        <p:txBody>
          <a:bodyPr wrap="square" rtlCol="0">
            <a:spAutoFit/>
          </a:bodyPr>
          <a:lstStyle/>
          <a:p>
            <a:r>
              <a:rPr lang="en-US" sz="2000" dirty="0" smtClean="0"/>
              <a:t>* 	Protection during the entire process, </a:t>
            </a:r>
            <a:r>
              <a:rPr lang="es-AR" sz="2000" dirty="0" smtClean="0"/>
              <a:t/>
            </a:r>
            <a:br>
              <a:rPr lang="es-AR" sz="2000" dirty="0" smtClean="0"/>
            </a:br>
            <a:r>
              <a:rPr lang="es-AR" sz="2000" dirty="0" smtClean="0"/>
              <a:t>*	</a:t>
            </a:r>
            <a:r>
              <a:rPr lang="en-US" sz="2000" dirty="0" smtClean="0"/>
              <a:t>The possibility of settling in our country</a:t>
            </a:r>
            <a:r>
              <a:rPr lang="es-AR" sz="2000" dirty="0" smtClean="0"/>
              <a:t/>
            </a:r>
            <a:br>
              <a:rPr lang="es-AR" sz="2000" dirty="0" smtClean="0"/>
            </a:br>
            <a:r>
              <a:rPr lang="es-AR" sz="2000" dirty="0" smtClean="0"/>
              <a:t>*	</a:t>
            </a:r>
            <a:r>
              <a:rPr lang="en-US" sz="2000" dirty="0" smtClean="0"/>
              <a:t>To Receive information during the entire process, </a:t>
            </a:r>
            <a:r>
              <a:rPr lang="es-AR" sz="2000" dirty="0" smtClean="0"/>
              <a:t/>
            </a:r>
            <a:br>
              <a:rPr lang="es-AR" sz="2000" dirty="0" smtClean="0"/>
            </a:br>
            <a:r>
              <a:rPr lang="es-AR" sz="2000" dirty="0" smtClean="0"/>
              <a:t>*	</a:t>
            </a:r>
            <a:r>
              <a:rPr lang="en-US" sz="2000" dirty="0" smtClean="0"/>
              <a:t>To Receive information in a language that the victim can be able to understand,</a:t>
            </a:r>
            <a:r>
              <a:rPr lang="es-AR" sz="2000" dirty="0" smtClean="0"/>
              <a:t/>
            </a:r>
            <a:br>
              <a:rPr lang="es-AR" sz="2000" dirty="0" smtClean="0"/>
            </a:br>
            <a:r>
              <a:rPr lang="es-AR" sz="2000" dirty="0" smtClean="0"/>
              <a:t>*	</a:t>
            </a:r>
            <a:r>
              <a:rPr lang="en-US" sz="2000" dirty="0" smtClean="0"/>
              <a:t>To Receive appropriate shelter, feeding and maintenance,</a:t>
            </a:r>
            <a:r>
              <a:rPr lang="es-AR" sz="2000" dirty="0" smtClean="0"/>
              <a:t/>
            </a:r>
            <a:br>
              <a:rPr lang="es-AR" sz="2000" dirty="0" smtClean="0"/>
            </a:br>
            <a:r>
              <a:rPr lang="es-AR" sz="2000" dirty="0" smtClean="0"/>
              <a:t>*	</a:t>
            </a:r>
            <a:r>
              <a:rPr lang="en-US" sz="2000" dirty="0" smtClean="0"/>
              <a:t>To Receive psychological, legal and medical assistance with no cost,</a:t>
            </a:r>
            <a:r>
              <a:rPr lang="es-AR" sz="2000" dirty="0" smtClean="0"/>
              <a:t/>
            </a:r>
            <a:br>
              <a:rPr lang="es-AR" sz="2000" dirty="0" smtClean="0"/>
            </a:br>
            <a:r>
              <a:rPr lang="es-AR" sz="2000" dirty="0" smtClean="0"/>
              <a:t>*	</a:t>
            </a:r>
            <a:r>
              <a:rPr lang="en-US" sz="2000" dirty="0" smtClean="0"/>
              <a:t>To Receive training and placement assistance to get job,</a:t>
            </a:r>
            <a:r>
              <a:rPr lang="es-AR" sz="2000" dirty="0" smtClean="0"/>
              <a:t/>
            </a:r>
            <a:br>
              <a:rPr lang="es-AR" sz="2000" dirty="0" smtClean="0"/>
            </a:br>
            <a:r>
              <a:rPr lang="es-AR" sz="2000" dirty="0" smtClean="0"/>
              <a:t>*	</a:t>
            </a:r>
            <a:r>
              <a:rPr lang="en-US" sz="2000" dirty="0" smtClean="0"/>
              <a:t>Special care for Children and Adolescents, in addition to the Rights set out, to secure recognition of their special needs, according to their age and maturity, etc.</a:t>
            </a:r>
            <a:br>
              <a:rPr lang="en-US" sz="2000" dirty="0" smtClean="0"/>
            </a:br>
            <a:r>
              <a:rPr lang="en-US" sz="2000" dirty="0" smtClean="0"/>
              <a:t>*	In order to recognize the fragile status of the victim, this law establishes the non- punish able status of victims of trafficking for crimes that they could have committed during their exploitation.</a:t>
            </a:r>
            <a:endParaRPr lang="es-AR"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p:txBody>
          <a:bodyPr/>
          <a:lstStyle/>
          <a:p>
            <a:r>
              <a:rPr lang="en-US" i="1" smtClean="0"/>
              <a:t>Rescued víctims</a:t>
            </a:r>
          </a:p>
        </p:txBody>
      </p:sp>
      <p:sp>
        <p:nvSpPr>
          <p:cNvPr id="3075" name="2 Marcador de contenido"/>
          <p:cNvSpPr>
            <a:spLocks noGrp="1"/>
          </p:cNvSpPr>
          <p:nvPr>
            <p:ph idx="1"/>
          </p:nvPr>
        </p:nvSpPr>
        <p:spPr/>
        <p:txBody>
          <a:bodyPr/>
          <a:lstStyle/>
          <a:p>
            <a:pPr algn="ctr">
              <a:buFont typeface="Arial" charset="0"/>
              <a:buNone/>
            </a:pPr>
            <a:endParaRPr lang="en-US" i="1" smtClean="0"/>
          </a:p>
          <a:p>
            <a:pPr algn="ctr">
              <a:buFont typeface="Arial" charset="0"/>
              <a:buNone/>
            </a:pPr>
            <a:r>
              <a:rPr lang="en-US" i="1" smtClean="0"/>
              <a:t>Since the enactment of the law 26364 (Prevention and Sanction of Trafficking Persons and assistance to victims) there have been rescued a total of 4602 victims in the context of 2103 raids.</a:t>
            </a:r>
          </a:p>
          <a:p>
            <a:pPr algn="ctr">
              <a:buFont typeface="Arial" charset="0"/>
              <a:buNone/>
            </a:pPr>
            <a:endParaRPr lang="en-US" i="1" smtClean="0"/>
          </a:p>
          <a:p>
            <a:pPr algn="ctr">
              <a:buFont typeface="Arial" charset="0"/>
              <a:buNone/>
            </a:pPr>
            <a:endParaRPr lang="en-US" i="1"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lstStyle/>
          <a:p>
            <a:r>
              <a:rPr lang="en-US" i="1" smtClean="0"/>
              <a:t>Rescued víctims by Age</a:t>
            </a:r>
          </a:p>
        </p:txBody>
      </p:sp>
      <p:graphicFrame>
        <p:nvGraphicFramePr>
          <p:cNvPr id="5" name="4 Gráfico"/>
          <p:cNvGraphicFramePr>
            <a:graphicFrameLocks/>
          </p:cNvGraphicFramePr>
          <p:nvPr/>
        </p:nvGraphicFramePr>
        <p:xfrm>
          <a:off x="611560" y="1556792"/>
          <a:ext cx="7845613" cy="470651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r>
              <a:rPr lang="en-US" i="1" smtClean="0"/>
              <a:t>Rescued victims by nationality</a:t>
            </a:r>
          </a:p>
        </p:txBody>
      </p:sp>
      <p:graphicFrame>
        <p:nvGraphicFramePr>
          <p:cNvPr id="5123" name="3 Marcador de contenido"/>
          <p:cNvGraphicFramePr>
            <a:graphicFrameLocks noGrp="1"/>
          </p:cNvGraphicFramePr>
          <p:nvPr>
            <p:ph idx="1"/>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49156" r:id="rId4" imgW="8327858" imgH="4627265" progId="Excel.Chart.8">
                  <p:embed/>
                </p:oleObj>
              </mc:Choice>
              <mc:Fallback>
                <p:oleObj r:id="rId4" imgW="8327858" imgH="4627265" progId="Excel.Chart.8">
                  <p:embed/>
                  <p:pic>
                    <p:nvPicPr>
                      <p:cNvPr id="0" name="3 Marcador de contenido"/>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4 Gráfico"/>
          <p:cNvGraphicFramePr>
            <a:graphicFrameLocks/>
          </p:cNvGraphicFramePr>
          <p:nvPr/>
        </p:nvGraphicFramePr>
        <p:xfrm>
          <a:off x="131696" y="1484784"/>
          <a:ext cx="8074991" cy="484691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i="1" smtClean="0"/>
              <a:t>Rescued victims according to type of explotation</a:t>
            </a:r>
            <a:endParaRPr lang="en-US" i="1"/>
          </a:p>
        </p:txBody>
      </p:sp>
      <p:graphicFrame>
        <p:nvGraphicFramePr>
          <p:cNvPr id="6147" name="3 Marcador de contenido"/>
          <p:cNvGraphicFramePr>
            <a:graphicFrameLocks noGrp="1"/>
          </p:cNvGraphicFramePr>
          <p:nvPr>
            <p:ph idx="1"/>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50180" r:id="rId4" imgW="8327858" imgH="4627265" progId="Excel.Chart.8">
                  <p:embed/>
                </p:oleObj>
              </mc:Choice>
              <mc:Fallback>
                <p:oleObj r:id="rId4" imgW="8327858" imgH="4627265" progId="Excel.Chart.8">
                  <p:embed/>
                  <p:pic>
                    <p:nvPicPr>
                      <p:cNvPr id="0" name="3 Marcador de contenido"/>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4 Gráfico"/>
          <p:cNvGraphicFramePr>
            <a:graphicFrameLocks/>
          </p:cNvGraphicFramePr>
          <p:nvPr/>
        </p:nvGraphicFramePr>
        <p:xfrm>
          <a:off x="755576" y="1700808"/>
          <a:ext cx="7530342" cy="4526578"/>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r>
              <a:rPr lang="es-ES" i="1" smtClean="0"/>
              <a:t>Raids </a:t>
            </a:r>
          </a:p>
        </p:txBody>
      </p:sp>
      <p:graphicFrame>
        <p:nvGraphicFramePr>
          <p:cNvPr id="4" name="3 Gráfico"/>
          <p:cNvGraphicFramePr/>
          <p:nvPr/>
        </p:nvGraphicFramePr>
        <p:xfrm>
          <a:off x="827584" y="1628800"/>
          <a:ext cx="7566587" cy="4539952"/>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5 Conector recto"/>
          <p:cNvCxnSpPr/>
          <p:nvPr/>
        </p:nvCxnSpPr>
        <p:spPr>
          <a:xfrm flipH="1" flipV="1">
            <a:off x="2124075" y="1844675"/>
            <a:ext cx="287338" cy="96838"/>
          </a:xfrm>
          <a:prstGeom prst="line">
            <a:avLst/>
          </a:prstGeom>
          <a:ln w="2222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457200" y="274638"/>
            <a:ext cx="8229600" cy="2290762"/>
          </a:xfrm>
        </p:spPr>
        <p:txBody>
          <a:bodyPr/>
          <a:lstStyle/>
          <a:p>
            <a:r>
              <a:rPr lang="en-US" i="1" u="sng" smtClean="0"/>
              <a:t>Rescued Victims</a:t>
            </a:r>
          </a:p>
        </p:txBody>
      </p:sp>
      <p:sp>
        <p:nvSpPr>
          <p:cNvPr id="8195" name="2 Marcador de contenido"/>
          <p:cNvSpPr>
            <a:spLocks noGrp="1"/>
          </p:cNvSpPr>
          <p:nvPr>
            <p:ph idx="1"/>
          </p:nvPr>
        </p:nvSpPr>
        <p:spPr/>
        <p:txBody>
          <a:bodyPr/>
          <a:lstStyle/>
          <a:p>
            <a:pPr algn="ctr">
              <a:buFont typeface="Arial" charset="0"/>
              <a:buNone/>
            </a:pPr>
            <a:endParaRPr lang="es-ES" sz="4400" b="1" smtClean="0"/>
          </a:p>
          <a:p>
            <a:pPr algn="ctr">
              <a:buFont typeface="Arial" charset="0"/>
              <a:buNone/>
            </a:pPr>
            <a:endParaRPr lang="es-ES" sz="4400" smtClean="0"/>
          </a:p>
          <a:p>
            <a:pPr algn="ctr">
              <a:buFont typeface="Arial" charset="0"/>
              <a:buNone/>
            </a:pPr>
            <a:r>
              <a:rPr lang="es-ES" sz="4400" i="1" smtClean="0"/>
              <a:t>By year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n-US" i="1" smtClean="0"/>
              <a:t>Total of 4602 víctims</a:t>
            </a:r>
          </a:p>
        </p:txBody>
      </p:sp>
      <p:graphicFrame>
        <p:nvGraphicFramePr>
          <p:cNvPr id="14" name="2 Gráfico"/>
          <p:cNvGraphicFramePr>
            <a:graphicFrameLocks/>
          </p:cNvGraphicFramePr>
          <p:nvPr/>
        </p:nvGraphicFramePr>
        <p:xfrm>
          <a:off x="755576" y="1556792"/>
          <a:ext cx="7446573" cy="446794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22B9E06671B54FA89F14538B9B0FEA" ma:contentTypeVersion="1" ma:contentTypeDescription="Create a new document." ma:contentTypeScope="" ma:versionID="362711686602768b23db736653e4ac1a">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E53CD22D-1C7C-4154-82E5-B0EE2C282922}"/>
</file>

<file path=customXml/itemProps2.xml><?xml version="1.0" encoding="utf-8"?>
<ds:datastoreItem xmlns:ds="http://schemas.openxmlformats.org/officeDocument/2006/customXml" ds:itemID="{DE83BD3B-78D9-4F44-A81E-4EB57EE451AA}"/>
</file>

<file path=customXml/itemProps3.xml><?xml version="1.0" encoding="utf-8"?>
<ds:datastoreItem xmlns:ds="http://schemas.openxmlformats.org/officeDocument/2006/customXml" ds:itemID="{976427C0-CDCA-4D41-B5B7-BA262F41AE6A}"/>
</file>

<file path=docProps/app.xml><?xml version="1.0" encoding="utf-8"?>
<Properties xmlns="http://schemas.openxmlformats.org/officeDocument/2006/extended-properties" xmlns:vt="http://schemas.openxmlformats.org/officeDocument/2006/docPropsVTypes">
  <Template/>
  <TotalTime>2184</TotalTime>
  <Words>289</Words>
  <Application>Microsoft Office PowerPoint</Application>
  <PresentationFormat>On-screen Show (4:3)</PresentationFormat>
  <Paragraphs>77</Paragraphs>
  <Slides>17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Tema de Office</vt:lpstr>
      <vt:lpstr>Microsoft Excel Chart</vt:lpstr>
      <vt:lpstr>MINISTRY OF JUSTICE AND HUMAN RIGHTS</vt:lpstr>
      <vt:lpstr>victim´s rights, the most remarkable are: </vt:lpstr>
      <vt:lpstr>Rescued víctims</vt:lpstr>
      <vt:lpstr>Rescued víctims by Age</vt:lpstr>
      <vt:lpstr>Rescued victims by nationality</vt:lpstr>
      <vt:lpstr>Rescued victims according to type of explotation</vt:lpstr>
      <vt:lpstr>Raids </vt:lpstr>
      <vt:lpstr>Rescued Victims</vt:lpstr>
      <vt:lpstr>Total of 4602 víctims</vt:lpstr>
      <vt:lpstr>NATIONAL PROGRAM-PROFESSIONAL TEAM</vt:lpstr>
      <vt:lpstr>HOW WE WORK</vt:lpstr>
      <vt:lpstr>PowerPoint Presentation</vt:lpstr>
      <vt:lpstr>PowerPoint Presentation</vt:lpstr>
      <vt:lpstr>PowerPoint Presentation</vt:lpstr>
      <vt:lpstr>PowerPoint Presentation</vt:lpstr>
      <vt:lpstr>PowerPoint Presentation</vt:lpstr>
      <vt:lpstr>Thanks – Danke – 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ENCUESTA NACIONAL SOBRE la TRATA DE PERSONAS</dc:title>
  <dc:creator>Luis Dangelo</dc:creator>
  <cp:lastModifiedBy>Purevdorj Vaanchig</cp:lastModifiedBy>
  <cp:revision>225</cp:revision>
  <cp:lastPrinted>2012-12-12T16:43:24Z</cp:lastPrinted>
  <dcterms:created xsi:type="dcterms:W3CDTF">2012-09-04T14:49:58Z</dcterms:created>
  <dcterms:modified xsi:type="dcterms:W3CDTF">2013-06-04T13:06:29Z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0x0101008822B9E06671B54FA89F14538B9B0FEA</vt:lpwstr>
  </property>
  <property fmtid="{D5CDD505-2E9C-101B-9397-08002B2CF9AE}" pid="3" name="Order">
    <vt:r8>1692700</vt:r8>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TemplateUrl">
    <vt:lpwstr/>
  </property>
</Properties>
</file>