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2.xml" ContentType="application/vnd.openxmlformats-officedocument.customXml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404" r:id="rId6"/>
    <p:sldId id="405" r:id="rId7"/>
    <p:sldId id="406" r:id="rId8"/>
    <p:sldId id="407" r:id="rId9"/>
    <p:sldId id="408" r:id="rId10"/>
    <p:sldId id="409" r:id="rId11"/>
    <p:sldId id="410" r:id="rId12"/>
    <p:sldId id="411" r:id="rId13"/>
    <p:sldId id="412" r:id="rId14"/>
    <p:sldId id="413" r:id="rId15"/>
    <p:sldId id="329" r:id="rId16"/>
  </p:sldIdLst>
  <p:sldSz cx="9144000" cy="6858000" type="screen4x3"/>
  <p:notesSz cx="6797675" cy="9928225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96">
          <p15:clr>
            <a:srgbClr val="A4A3A4"/>
          </p15:clr>
        </p15:guide>
        <p15:guide id="2" pos="39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rginia Roaf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B7"/>
    <a:srgbClr val="E8E8E8"/>
    <a:srgbClr val="0076C0"/>
    <a:srgbClr val="75DBFF"/>
    <a:srgbClr val="E75403"/>
    <a:srgbClr val="333333"/>
    <a:srgbClr val="EF5703"/>
    <a:srgbClr val="005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0700" autoAdjust="0"/>
    <p:restoredTop sz="95122" autoAdjust="0"/>
  </p:normalViewPr>
  <p:slideViewPr>
    <p:cSldViewPr snapToGrid="0" snapToObjects="1">
      <p:cViewPr varScale="1">
        <p:scale>
          <a:sx n="70" d="100"/>
          <a:sy n="70" d="100"/>
        </p:scale>
        <p:origin x="1368" y="68"/>
      </p:cViewPr>
      <p:guideLst>
        <p:guide orient="horz" pos="4196"/>
        <p:guide pos="39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41" d="100"/>
          <a:sy n="41" d="100"/>
        </p:scale>
        <p:origin x="-1512" y="-82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ustomXml" Target="../customXml/item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B67BA38-3052-4CCB-AB78-36E4E3DFA86A}" type="datetime1">
              <a:rPr lang="fr-FR"/>
              <a:pPr>
                <a:defRPr/>
              </a:pPr>
              <a:t>09/02/2017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A98875D-A7B6-4496-BB2D-A2BCD8154317}" type="slidenum">
              <a:rPr lang="fr-FR" altLang="pt-BR"/>
              <a:pPr>
                <a:defRPr/>
              </a:pPr>
              <a:t>‹nº›</a:t>
            </a:fld>
            <a:endParaRPr lang="fr-FR" altLang="pt-BR"/>
          </a:p>
        </p:txBody>
      </p:sp>
    </p:spTree>
    <p:extLst>
      <p:ext uri="{BB962C8B-B14F-4D97-AF65-F5344CB8AC3E}">
        <p14:creationId xmlns:p14="http://schemas.microsoft.com/office/powerpoint/2010/main" val="3239588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E349543-1989-4DFB-B635-EF9E6E57D9A7}" type="datetimeFigureOut">
              <a:rPr lang="es-ES"/>
              <a:pPr>
                <a:defRPr/>
              </a:pPr>
              <a:t>09/02/2017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88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s-E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A2DB932-1521-4463-887E-D6FB6D2F9C6A}" type="slidenum">
              <a:rPr lang="es-ES" altLang="pt-BR"/>
              <a:pPr>
                <a:defRPr/>
              </a:pPr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30363293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alt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C381E3-CF96-4C38-9D2A-8A9DB4D6C53F}" type="slidenum">
              <a:rPr lang="es-E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s-E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906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DB932-1521-4463-887E-D6FB6D2F9C6A}" type="slidenum">
              <a:rPr lang="es-ES" altLang="pt-BR" smtClean="0"/>
              <a:pPr>
                <a:defRPr/>
              </a:pPr>
              <a:t>9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1793590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smtClean="0"/>
          </a:p>
        </p:txBody>
      </p:sp>
      <p:sp>
        <p:nvSpPr>
          <p:cNvPr id="2867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4B0E6A-B16A-4238-B22A-E7BE381325BB}" type="slidenum">
              <a:rPr lang="es-ES" altLang="ja-JP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s-ES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375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 descr="OHCHR_logo_EN_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9300" y="6018213"/>
            <a:ext cx="18256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6" descr="UN_log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8725" y="6188075"/>
            <a:ext cx="57467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11"/>
          <p:cNvCxnSpPr/>
          <p:nvPr userDrawn="1"/>
        </p:nvCxnSpPr>
        <p:spPr>
          <a:xfrm rot="5400000">
            <a:off x="258762" y="328613"/>
            <a:ext cx="658813" cy="1588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8" descr="title_slide_background_3_shine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5113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12"/>
          <p:cNvCxnSpPr/>
          <p:nvPr userDrawn="1"/>
        </p:nvCxnSpPr>
        <p:spPr>
          <a:xfrm rot="5400000">
            <a:off x="-849312" y="1438275"/>
            <a:ext cx="2874962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12" descr="ppt_white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8313" y="5413375"/>
            <a:ext cx="41402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23900" y="2041240"/>
            <a:ext cx="6590166" cy="1150263"/>
          </a:xfrm>
        </p:spPr>
        <p:txBody>
          <a:bodyPr/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23900" y="4248607"/>
            <a:ext cx="6590166" cy="978756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Cliquez</a:t>
            </a:r>
            <a:r>
              <a:rPr lang="en-US" dirty="0" smtClean="0"/>
              <a:t> pour modifier le style des </a:t>
            </a:r>
            <a:r>
              <a:rPr lang="en-US" dirty="0" err="1" smtClean="0"/>
              <a:t>sous-titres</a:t>
            </a:r>
            <a:r>
              <a:rPr lang="en-US" dirty="0" smtClean="0"/>
              <a:t>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137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err="1" smtClean="0"/>
              <a:t>Cliquez</a:t>
            </a:r>
            <a:r>
              <a:rPr lang="en-US" dirty="0" smtClean="0"/>
              <a:t> et </a:t>
            </a:r>
            <a:r>
              <a:rPr lang="en-US" dirty="0" err="1" smtClean="0"/>
              <a:t>modifiez</a:t>
            </a:r>
            <a:r>
              <a:rPr lang="en-US" dirty="0" smtClean="0"/>
              <a:t> le </a:t>
            </a:r>
            <a:r>
              <a:rPr lang="en-US" dirty="0" err="1" smtClean="0"/>
              <a:t>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40832" y="1498601"/>
            <a:ext cx="7567085" cy="4477698"/>
          </a:xfrm>
        </p:spPr>
        <p:txBody>
          <a:bodyPr/>
          <a:lstStyle/>
          <a:p>
            <a:pPr lvl="0"/>
            <a:r>
              <a:rPr lang="en-US" dirty="0" err="1" smtClean="0"/>
              <a:t>Cliquez</a:t>
            </a:r>
            <a:r>
              <a:rPr lang="en-US" dirty="0" smtClean="0"/>
              <a:t> pour modifier les styles du </a:t>
            </a:r>
            <a:r>
              <a:rPr lang="en-US" dirty="0" err="1" smtClean="0"/>
              <a:t>texte</a:t>
            </a:r>
            <a:r>
              <a:rPr lang="en-US" dirty="0" smtClean="0"/>
              <a:t> du masque</a:t>
            </a:r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7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6C0"/>
                </a:solidFill>
              </a:defRPr>
            </a:lvl1pPr>
          </a:lstStyle>
          <a:p>
            <a:r>
              <a:rPr lang="en-US" dirty="0" err="1" smtClean="0"/>
              <a:t>Cliquez</a:t>
            </a:r>
            <a:r>
              <a:rPr lang="en-US" dirty="0" smtClean="0"/>
              <a:t> et </a:t>
            </a:r>
            <a:r>
              <a:rPr lang="en-US" dirty="0" err="1" smtClean="0"/>
              <a:t>modifiez</a:t>
            </a:r>
            <a:r>
              <a:rPr lang="en-US" dirty="0" smtClean="0"/>
              <a:t> le </a:t>
            </a:r>
            <a:r>
              <a:rPr lang="en-US" dirty="0" err="1" smtClean="0"/>
              <a:t>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40832" y="1498601"/>
            <a:ext cx="3754968" cy="447769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Cliquez</a:t>
            </a:r>
            <a:r>
              <a:rPr lang="en-US" dirty="0" smtClean="0"/>
              <a:t> pour modifier les styles du </a:t>
            </a:r>
            <a:r>
              <a:rPr lang="en-US" dirty="0" err="1" smtClean="0"/>
              <a:t>texte</a:t>
            </a:r>
            <a:r>
              <a:rPr lang="en-US" dirty="0" smtClean="0"/>
              <a:t> du masque</a:t>
            </a:r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98601"/>
            <a:ext cx="3659717" cy="447769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Cliquez</a:t>
            </a:r>
            <a:r>
              <a:rPr lang="en-US" dirty="0" smtClean="0"/>
              <a:t> pour modifier les styles du </a:t>
            </a:r>
            <a:r>
              <a:rPr lang="en-US" dirty="0" err="1" smtClean="0"/>
              <a:t>texte</a:t>
            </a:r>
            <a:r>
              <a:rPr lang="en-US" dirty="0" smtClean="0"/>
              <a:t> du masque</a:t>
            </a:r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1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6C0"/>
                </a:solidFill>
              </a:defRPr>
            </a:lvl1pPr>
          </a:lstStyle>
          <a:p>
            <a:r>
              <a:rPr lang="en-US" dirty="0" err="1" smtClean="0"/>
              <a:t>Cliquez</a:t>
            </a:r>
            <a:r>
              <a:rPr lang="en-US" dirty="0" smtClean="0"/>
              <a:t> et </a:t>
            </a:r>
            <a:r>
              <a:rPr lang="en-US" dirty="0" err="1" smtClean="0"/>
              <a:t>modifiez</a:t>
            </a:r>
            <a:r>
              <a:rPr lang="en-US" dirty="0" smtClean="0"/>
              <a:t> le </a:t>
            </a:r>
            <a:r>
              <a:rPr lang="en-US" dirty="0" err="1" smtClean="0"/>
              <a:t>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0832" y="1498600"/>
            <a:ext cx="3756556" cy="676275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Cliquez</a:t>
            </a:r>
            <a:r>
              <a:rPr lang="en-US" dirty="0" smtClean="0"/>
              <a:t> pour modifier les styles du </a:t>
            </a:r>
            <a:r>
              <a:rPr lang="en-US" dirty="0" err="1" smtClean="0"/>
              <a:t>texte</a:t>
            </a:r>
            <a:r>
              <a:rPr lang="en-US" dirty="0" smtClean="0"/>
              <a:t>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40832" y="2174875"/>
            <a:ext cx="3756556" cy="380142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 smtClean="0"/>
              <a:t>Cliquez</a:t>
            </a:r>
            <a:r>
              <a:rPr lang="en-US" dirty="0" smtClean="0"/>
              <a:t> pour modifier les styles du </a:t>
            </a:r>
            <a:r>
              <a:rPr lang="en-US" dirty="0" err="1" smtClean="0"/>
              <a:t>texte</a:t>
            </a:r>
            <a:r>
              <a:rPr lang="en-US" dirty="0" smtClean="0"/>
              <a:t> du masque</a:t>
            </a:r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498600"/>
            <a:ext cx="3662892" cy="676275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Cliquez</a:t>
            </a:r>
            <a:r>
              <a:rPr lang="en-US" dirty="0" smtClean="0"/>
              <a:t> pour modifier les styles du </a:t>
            </a:r>
            <a:r>
              <a:rPr lang="en-US" dirty="0" err="1" smtClean="0"/>
              <a:t>texte</a:t>
            </a:r>
            <a:r>
              <a:rPr lang="en-US" dirty="0" smtClean="0"/>
              <a:t>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662892" cy="380142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 smtClean="0"/>
              <a:t>Cliquez</a:t>
            </a:r>
            <a:r>
              <a:rPr lang="en-US" dirty="0" smtClean="0"/>
              <a:t> pour modifier les styles du </a:t>
            </a:r>
            <a:r>
              <a:rPr lang="en-US" dirty="0" err="1" smtClean="0"/>
              <a:t>texte</a:t>
            </a:r>
            <a:r>
              <a:rPr lang="en-US" dirty="0" smtClean="0"/>
              <a:t> du masque</a:t>
            </a:r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97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6C0"/>
                </a:solidFill>
              </a:defRPr>
            </a:lvl1pPr>
          </a:lstStyle>
          <a:p>
            <a:r>
              <a:rPr lang="en-US" dirty="0" err="1" smtClean="0"/>
              <a:t>Cliquez</a:t>
            </a:r>
            <a:r>
              <a:rPr lang="en-US" dirty="0" smtClean="0"/>
              <a:t> et </a:t>
            </a:r>
            <a:r>
              <a:rPr lang="en-US" dirty="0" err="1" smtClean="0"/>
              <a:t>modifiez</a:t>
            </a:r>
            <a:r>
              <a:rPr lang="en-US" dirty="0" smtClean="0"/>
              <a:t> le </a:t>
            </a:r>
            <a:r>
              <a:rPr lang="en-US" dirty="0" err="1" smtClean="0"/>
              <a:t>titre</a:t>
            </a:r>
            <a:endParaRPr lang="fr-FR" dirty="0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2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7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11"/>
          <p:cNvCxnSpPr/>
          <p:nvPr userDrawn="1"/>
        </p:nvCxnSpPr>
        <p:spPr>
          <a:xfrm rot="5400000">
            <a:off x="258762" y="328613"/>
            <a:ext cx="658813" cy="1588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9" descr="pp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6188" y="6038850"/>
            <a:ext cx="2552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97" y="273050"/>
            <a:ext cx="2751116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err="1" smtClean="0"/>
              <a:t>Cliquez</a:t>
            </a:r>
            <a:r>
              <a:rPr lang="en-US" dirty="0" smtClean="0"/>
              <a:t> et </a:t>
            </a:r>
            <a:r>
              <a:rPr lang="en-US" dirty="0" err="1" smtClean="0"/>
              <a:t>modifiez</a:t>
            </a:r>
            <a:r>
              <a:rPr lang="en-US" dirty="0" smtClean="0"/>
              <a:t> le </a:t>
            </a:r>
            <a:r>
              <a:rPr lang="en-US" dirty="0" err="1" smtClean="0"/>
              <a:t>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4759583" cy="5703248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err="1" smtClean="0"/>
              <a:t>Cliquez</a:t>
            </a:r>
            <a:r>
              <a:rPr lang="en-US" dirty="0" smtClean="0"/>
              <a:t> pour modifier les styles du </a:t>
            </a:r>
            <a:r>
              <a:rPr lang="en-US" dirty="0" err="1" smtClean="0"/>
              <a:t>texte</a:t>
            </a:r>
            <a:r>
              <a:rPr lang="en-US" dirty="0" smtClean="0"/>
              <a:t> du masque</a:t>
            </a:r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14397" y="1435101"/>
            <a:ext cx="2751116" cy="4570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714375" y="6356350"/>
            <a:ext cx="2751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575050" y="6356350"/>
            <a:ext cx="36591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56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11"/>
          <p:cNvCxnSpPr/>
          <p:nvPr userDrawn="1"/>
        </p:nvCxnSpPr>
        <p:spPr>
          <a:xfrm rot="5400000">
            <a:off x="258762" y="328613"/>
            <a:ext cx="658813" cy="1588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9" descr="pp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6188" y="6038850"/>
            <a:ext cx="2552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7073" y="4808256"/>
            <a:ext cx="7563541" cy="42300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dirty="0" err="1" smtClean="0"/>
              <a:t>Cliquez</a:t>
            </a:r>
            <a:r>
              <a:rPr lang="en-US" dirty="0" smtClean="0"/>
              <a:t> et </a:t>
            </a:r>
            <a:r>
              <a:rPr lang="en-US" dirty="0" err="1" smtClean="0"/>
              <a:t>modifiez</a:t>
            </a:r>
            <a:r>
              <a:rPr lang="en-US" dirty="0" smtClean="0"/>
              <a:t> le </a:t>
            </a:r>
            <a:r>
              <a:rPr lang="en-US" dirty="0" err="1" smtClean="0"/>
              <a:t>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850473" y="612775"/>
            <a:ext cx="7450141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37073" y="5231258"/>
            <a:ext cx="7563541" cy="6089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Cliquez</a:t>
            </a:r>
            <a:r>
              <a:rPr lang="en-US" dirty="0" smtClean="0"/>
              <a:t> pour modifier les styles du </a:t>
            </a:r>
            <a:r>
              <a:rPr lang="en-US" dirty="0" err="1" smtClean="0"/>
              <a:t>texte</a:t>
            </a:r>
            <a:r>
              <a:rPr lang="en-US" dirty="0" smtClean="0"/>
              <a:t> du masque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50900" y="6356350"/>
            <a:ext cx="17399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73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741363" y="274638"/>
            <a:ext cx="7566025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altLang="en-US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741363" y="1498600"/>
            <a:ext cx="7566025" cy="44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Cliquez pour modifier les styles du texte du masque</a:t>
            </a:r>
          </a:p>
          <a:p>
            <a:pPr lvl="1"/>
            <a:r>
              <a:rPr lang="en-US" altLang="en-US" smtClean="0"/>
              <a:t>Deuxième niveau</a:t>
            </a:r>
          </a:p>
          <a:p>
            <a:pPr lvl="2"/>
            <a:r>
              <a:rPr lang="en-US" altLang="en-US" smtClean="0"/>
              <a:t>Troisième niveau</a:t>
            </a:r>
          </a:p>
          <a:p>
            <a:pPr lvl="3"/>
            <a:r>
              <a:rPr lang="en-US" altLang="en-US" smtClean="0"/>
              <a:t>Quatrième niveau</a:t>
            </a:r>
          </a:p>
          <a:p>
            <a:pPr lvl="4"/>
            <a:r>
              <a:rPr lang="en-US" altLang="en-US" smtClean="0"/>
              <a:t>Cinquième niveau</a:t>
            </a:r>
            <a:endParaRPr lang="fr-FR" altLang="en-US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6356350"/>
            <a:ext cx="18494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474747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24163" y="6356350"/>
            <a:ext cx="3263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474747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cxnSp>
        <p:nvCxnSpPr>
          <p:cNvPr id="12" name="Connecteur droit 11"/>
          <p:cNvCxnSpPr/>
          <p:nvPr userDrawn="1"/>
        </p:nvCxnSpPr>
        <p:spPr>
          <a:xfrm rot="5400000">
            <a:off x="258762" y="328613"/>
            <a:ext cx="658813" cy="1588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9" descr="ppt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6188" y="6038850"/>
            <a:ext cx="2552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40" r:id="rId7"/>
    <p:sldLayoutId id="2147484141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tx2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-108" charset="0"/>
          <a:ea typeface="MS PGothic" pitchFamily="34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-108" charset="0"/>
          <a:ea typeface="MS PGothic" pitchFamily="34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-108" charset="0"/>
          <a:ea typeface="MS PGothic" pitchFamily="34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-108" charset="0"/>
          <a:ea typeface="MS PGothic" pitchFamily="34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8" charset="0"/>
          <a:ea typeface="ＭＳ Ｐゴシック" pitchFamily="-10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8" charset="0"/>
          <a:ea typeface="ＭＳ Ｐゴシック" pitchFamily="-10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8" charset="0"/>
          <a:ea typeface="ＭＳ Ｐゴシック" pitchFamily="-10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8" charset="0"/>
          <a:ea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hyperlink" Target="mailto:srwatsan@ohchr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0"/>
          <p:cNvSpPr>
            <a:spLocks noGrp="1"/>
          </p:cNvSpPr>
          <p:nvPr>
            <p:ph type="ctrTitle"/>
          </p:nvPr>
        </p:nvSpPr>
        <p:spPr>
          <a:xfrm>
            <a:off x="723900" y="440089"/>
            <a:ext cx="8420100" cy="1874837"/>
          </a:xfrm>
        </p:spPr>
        <p:txBody>
          <a:bodyPr/>
          <a:lstStyle/>
          <a:p>
            <a:pPr>
              <a:defRPr/>
            </a:pPr>
            <a:r>
              <a:rPr lang="fr-CH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tham Book"/>
                <a:cs typeface="Gotham Book"/>
              </a:rPr>
              <a:t>Monitoring</a:t>
            </a:r>
            <a:r>
              <a:rPr lang="en-GB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tham Book"/>
                <a:cs typeface="Gotham Book"/>
              </a:rPr>
              <a:t> the Human Rights to </a:t>
            </a:r>
            <a:r>
              <a:rPr lang="fr-CH" sz="4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Book"/>
                <a:cs typeface="Gotham Book"/>
              </a:rPr>
              <a:t>Water </a:t>
            </a:r>
            <a:r>
              <a:rPr lang="fr-CH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Gotham Book"/>
                <a:cs typeface="Gotham Book"/>
              </a:rPr>
              <a:t>and</a:t>
            </a:r>
            <a:r>
              <a:rPr lang="fr-CH" sz="4400" dirty="0">
                <a:solidFill>
                  <a:srgbClr val="EF57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Book"/>
                <a:cs typeface="Gotham Book"/>
              </a:rPr>
              <a:t> </a:t>
            </a:r>
            <a:r>
              <a:rPr lang="fr-CH" sz="4400" dirty="0" smtClean="0">
                <a:solidFill>
                  <a:srgbClr val="EF57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Book"/>
                <a:cs typeface="Gotham Book"/>
              </a:rPr>
              <a:t>Sanitation</a:t>
            </a:r>
            <a:endParaRPr lang="en-GB" sz="4400" dirty="0" smtClean="0">
              <a:effectLst>
                <a:outerShdw blurRad="38100" dist="38100" dir="2700000" algn="tl">
                  <a:srgbClr val="C0C0C0"/>
                </a:outerShdw>
              </a:effectLst>
              <a:latin typeface="Gotham Book"/>
              <a:cs typeface="Gotham Book"/>
            </a:endParaRPr>
          </a:p>
        </p:txBody>
      </p:sp>
      <p:sp>
        <p:nvSpPr>
          <p:cNvPr id="11" name="Subtitle 1"/>
          <p:cNvSpPr>
            <a:spLocks noGrp="1"/>
          </p:cNvSpPr>
          <p:nvPr>
            <p:ph type="subTitle" idx="1"/>
          </p:nvPr>
        </p:nvSpPr>
        <p:spPr>
          <a:xfrm>
            <a:off x="723899" y="2817090"/>
            <a:ext cx="7355798" cy="1328192"/>
          </a:xfrm>
        </p:spPr>
        <p:txBody>
          <a:bodyPr>
            <a:normAutofit/>
          </a:bodyPr>
          <a:lstStyle/>
          <a:p>
            <a:r>
              <a:rPr lang="en-GB" altLang="en-US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Medium" charset="0"/>
                <a:ea typeface="Gotham Medium" charset="0"/>
                <a:cs typeface="Gotham Medium" charset="0"/>
              </a:rPr>
              <a:t>UN Special </a:t>
            </a:r>
            <a:r>
              <a:rPr lang="en-GB" altLang="en-US" i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Medium" charset="0"/>
                <a:ea typeface="Gotham Medium" charset="0"/>
                <a:cs typeface="Gotham Medium" charset="0"/>
              </a:rPr>
              <a:t>Rapporteur on the human </a:t>
            </a:r>
            <a:r>
              <a:rPr lang="en-GB" altLang="en-US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Medium" charset="0"/>
                <a:ea typeface="Gotham Medium" charset="0"/>
                <a:cs typeface="Gotham Medium" charset="0"/>
              </a:rPr>
              <a:t>rights </a:t>
            </a:r>
            <a:r>
              <a:rPr lang="en-GB" altLang="en-US" i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Medium" charset="0"/>
                <a:ea typeface="Gotham Medium" charset="0"/>
                <a:cs typeface="Gotham Medium" charset="0"/>
              </a:rPr>
              <a:t>to safe drinking water and </a:t>
            </a:r>
            <a:r>
              <a:rPr lang="en-GB" altLang="en-US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Medium" charset="0"/>
                <a:ea typeface="Gotham Medium" charset="0"/>
                <a:cs typeface="Gotham Medium" charset="0"/>
              </a:rPr>
              <a:t>sanitation</a:t>
            </a:r>
          </a:p>
          <a:p>
            <a:r>
              <a:rPr lang="en-GB" altLang="en-US" sz="2400" i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Bold"/>
                <a:cs typeface="Gotham Bold"/>
              </a:rPr>
              <a:t>Léo</a:t>
            </a:r>
            <a:r>
              <a:rPr lang="en-GB" altLang="en-US" sz="240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Bold"/>
                <a:cs typeface="Gotham Bold"/>
              </a:rPr>
              <a:t> Heller</a:t>
            </a:r>
            <a:endParaRPr lang="en-GB" altLang="pt-BR" sz="2400" i="0" dirty="0" smtClean="0">
              <a:latin typeface="Gotham Bold"/>
              <a:cs typeface="Gotham Bold"/>
            </a:endParaRPr>
          </a:p>
        </p:txBody>
      </p:sp>
      <p:sp>
        <p:nvSpPr>
          <p:cNvPr id="12" name="Subtitle 1"/>
          <p:cNvSpPr txBox="1">
            <a:spLocks/>
          </p:cNvSpPr>
          <p:nvPr/>
        </p:nvSpPr>
        <p:spPr bwMode="auto">
          <a:xfrm>
            <a:off x="723899" y="4647446"/>
            <a:ext cx="8180258" cy="134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2000" i="1" kern="1200">
                <a:solidFill>
                  <a:srgbClr val="FFFFFF"/>
                </a:solidFill>
                <a:latin typeface="Arial"/>
                <a:ea typeface="MS PGothic" pitchFamily="34" charset="-128"/>
                <a:cs typeface="Arial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MS PGothic" pitchFamily="34" charset="-128"/>
                <a:cs typeface="Arial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rial"/>
                <a:ea typeface="MS PGothic" pitchFamily="34" charset="-128"/>
                <a:cs typeface="Arial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MS PGothic" pitchFamily="34" charset="-128"/>
                <a:cs typeface="Arial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MS PGothic" pitchFamily="34" charset="-128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Light" charset="0"/>
                <a:ea typeface="Gotham Light" charset="0"/>
                <a:cs typeface="Gotham Light" charset="0"/>
              </a:rPr>
              <a:t>UNICEF/</a:t>
            </a:r>
            <a:r>
              <a:rPr lang="en-GB" altLang="en-US" i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Light" charset="0"/>
                <a:ea typeface="Gotham Light" charset="0"/>
                <a:cs typeface="Gotham Light" charset="0"/>
              </a:rPr>
              <a:t>Waterlex</a:t>
            </a:r>
            <a:r>
              <a:rPr lang="en-GB" altLang="en-US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Light" charset="0"/>
                <a:ea typeface="Gotham Light" charset="0"/>
                <a:cs typeface="Gotham Light" charset="0"/>
              </a:rPr>
              <a:t> HRWS Roundtable Indicators Meeting</a:t>
            </a:r>
          </a:p>
          <a:p>
            <a:r>
              <a:rPr lang="en-GB" altLang="pt-BR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Light" charset="0"/>
                <a:ea typeface="Gotham Light" charset="0"/>
                <a:cs typeface="Gotham Light" charset="0"/>
              </a:rPr>
              <a:t>9-10 February 2017</a:t>
            </a:r>
          </a:p>
          <a:p>
            <a:r>
              <a:rPr lang="en-GB" altLang="pt-BR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Light" charset="0"/>
                <a:ea typeface="Gotham Light" charset="0"/>
                <a:cs typeface="Gotham Light" charset="0"/>
              </a:rPr>
              <a:t>Geneva</a:t>
            </a:r>
            <a:endParaRPr lang="en-GB" altLang="pt-BR" i="0" dirty="0" smtClean="0">
              <a:latin typeface="Gotham Light" charset="0"/>
              <a:ea typeface="Gotham Light" charset="0"/>
              <a:cs typeface="Gotham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20484" y="72570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Century Gothic" pitchFamily="34" charset="0"/>
                <a:cs typeface="Gotham Bold"/>
              </a:rPr>
              <a:t>WASH Post-2015</a:t>
            </a:r>
            <a:endParaRPr lang="es-MX" sz="3200" b="1" dirty="0">
              <a:solidFill>
                <a:schemeClr val="tx2"/>
              </a:solidFill>
              <a:latin typeface="Century Gothic" pitchFamily="34" charset="0"/>
              <a:cs typeface="Gotham Medium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266" y="6163715"/>
            <a:ext cx="61823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JMP, WHO/UNICEF (2016). WASH Post-2015 Proposed indicators for drinking water, sanitation and hygiene</a:t>
            </a:r>
            <a:endParaRPr lang="pt-BR" sz="1400" dirty="0">
              <a:latin typeface="Gill San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41396" y="657345"/>
            <a:ext cx="75038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 err="1" smtClean="0">
                <a:solidFill>
                  <a:srgbClr val="0070C0"/>
                </a:solidFill>
                <a:latin typeface="Century Gothic" pitchFamily="34" charset="0"/>
              </a:rPr>
              <a:t>Greater</a:t>
            </a:r>
            <a:r>
              <a:rPr lang="pt-BR" sz="25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pt-BR" sz="2500" dirty="0" err="1" smtClean="0">
                <a:solidFill>
                  <a:srgbClr val="0070C0"/>
                </a:solidFill>
                <a:latin typeface="Century Gothic" pitchFamily="34" charset="0"/>
              </a:rPr>
              <a:t>incorporation</a:t>
            </a:r>
            <a:r>
              <a:rPr lang="pt-BR" sz="25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pt-BR" sz="2500" dirty="0" err="1" smtClean="0">
                <a:solidFill>
                  <a:srgbClr val="0070C0"/>
                </a:solidFill>
                <a:latin typeface="Century Gothic" pitchFamily="34" charset="0"/>
              </a:rPr>
              <a:t>of</a:t>
            </a:r>
            <a:r>
              <a:rPr lang="pt-BR" sz="25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pt-BR" sz="2500" dirty="0" err="1" smtClean="0">
                <a:solidFill>
                  <a:srgbClr val="0070C0"/>
                </a:solidFill>
                <a:latin typeface="Century Gothic" pitchFamily="34" charset="0"/>
              </a:rPr>
              <a:t>human</a:t>
            </a:r>
            <a:r>
              <a:rPr lang="pt-BR" sz="25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pt-BR" sz="2500" dirty="0" err="1" smtClean="0">
                <a:solidFill>
                  <a:srgbClr val="0070C0"/>
                </a:solidFill>
                <a:latin typeface="Century Gothic" pitchFamily="34" charset="0"/>
              </a:rPr>
              <a:t>rights</a:t>
            </a:r>
            <a:endParaRPr lang="pt-BR" sz="25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pic>
        <p:nvPicPr>
          <p:cNvPr id="35842" name="Picture 2" descr="C:\Users\colin.brown\Dropbox\Human Rights Water Sanitation\Odd jobs\Powerpoint Presentations\jmp sdg language water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33"/>
          <a:stretch>
            <a:fillRect/>
          </a:stretch>
        </p:blipFill>
        <p:spPr bwMode="auto">
          <a:xfrm>
            <a:off x="48079" y="1816570"/>
            <a:ext cx="9037865" cy="2963766"/>
          </a:xfrm>
          <a:prstGeom prst="rect">
            <a:avLst/>
          </a:prstGeom>
          <a:noFill/>
        </p:spPr>
      </p:pic>
      <p:pic>
        <p:nvPicPr>
          <p:cNvPr id="35843" name="Picture 3" descr="C:\Users\colin.brown\Dropbox\Human Rights Water Sanitation\Odd jobs\Powerpoint Presentations\jmp sdg language sanitat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0" y="1134399"/>
            <a:ext cx="9144000" cy="5079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358049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5607E-7 L -1.00799 -1.1560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63" y="274638"/>
            <a:ext cx="7566025" cy="553579"/>
          </a:xfrm>
        </p:spPr>
        <p:txBody>
          <a:bodyPr/>
          <a:lstStyle/>
          <a:p>
            <a:r>
              <a:rPr lang="en-CA" dirty="0" err="1" smtClean="0">
                <a:latin typeface="Century Gothic" pitchFamily="34" charset="0"/>
              </a:rPr>
              <a:t>Interlinkages</a:t>
            </a:r>
            <a:r>
              <a:rPr lang="en-CA" dirty="0" smtClean="0">
                <a:latin typeface="Century Gothic" pitchFamily="34" charset="0"/>
              </a:rPr>
              <a:t> between SDGs</a:t>
            </a:r>
            <a:endParaRPr lang="en-CA" dirty="0">
              <a:latin typeface="Century Gothic" pitchFamily="34" charset="0"/>
            </a:endParaRPr>
          </a:p>
        </p:txBody>
      </p:sp>
      <p:pic>
        <p:nvPicPr>
          <p:cNvPr id="31755" name="Picture 11" descr="C:\Users\colin.brown\Dropbox\Human Rights Water Sanitation\Odd jobs\Powerpoint Presentations\interlinkages target header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3101" y="1123805"/>
            <a:ext cx="6537131" cy="973493"/>
          </a:xfrm>
          <a:prstGeom prst="rect">
            <a:avLst/>
          </a:prstGeom>
          <a:noFill/>
        </p:spPr>
      </p:pic>
      <p:grpSp>
        <p:nvGrpSpPr>
          <p:cNvPr id="3" name="Grupo 18"/>
          <p:cNvGrpSpPr/>
          <p:nvPr/>
        </p:nvGrpSpPr>
        <p:grpSpPr>
          <a:xfrm>
            <a:off x="88171" y="3510040"/>
            <a:ext cx="1128584" cy="957889"/>
            <a:chOff x="88171" y="3510040"/>
            <a:chExt cx="1128584" cy="957889"/>
          </a:xfrm>
        </p:grpSpPr>
        <p:pic>
          <p:nvPicPr>
            <p:cNvPr id="31747" name="Picture 3" descr="C:\Users\colin.brown\Dropbox\Human Rights Water Sanitation\Odd jobs\Powerpoint Presentations\interlinkages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4396" y="3510040"/>
              <a:ext cx="571325" cy="304400"/>
            </a:xfrm>
            <a:prstGeom prst="rect">
              <a:avLst/>
            </a:prstGeom>
            <a:noFill/>
          </p:spPr>
        </p:pic>
        <p:sp>
          <p:nvSpPr>
            <p:cNvPr id="24" name="CaixaDeTexto 23"/>
            <p:cNvSpPr txBox="1"/>
            <p:nvPr/>
          </p:nvSpPr>
          <p:spPr>
            <a:xfrm>
              <a:off x="88171" y="3944709"/>
              <a:ext cx="11285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err="1" smtClean="0">
                  <a:solidFill>
                    <a:schemeClr val="accent2"/>
                  </a:solidFill>
                  <a:latin typeface="Century Gothic" pitchFamily="34" charset="0"/>
                </a:rPr>
                <a:t>Main</a:t>
              </a:r>
              <a:r>
                <a:rPr lang="pt-BR" sz="1400" b="1" dirty="0" smtClean="0">
                  <a:solidFill>
                    <a:schemeClr val="accent2"/>
                  </a:solidFill>
                  <a:latin typeface="Century Gothic" pitchFamily="34" charset="0"/>
                </a:rPr>
                <a:t> </a:t>
              </a:r>
              <a:r>
                <a:rPr lang="pt-BR" sz="1400" b="1" dirty="0" err="1" smtClean="0">
                  <a:solidFill>
                    <a:schemeClr val="accent2"/>
                  </a:solidFill>
                  <a:latin typeface="Century Gothic" pitchFamily="34" charset="0"/>
                </a:rPr>
                <a:t>synergies</a:t>
              </a:r>
              <a:endParaRPr lang="pt-BR" sz="1400" b="1" dirty="0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</p:grpSp>
      <p:sp>
        <p:nvSpPr>
          <p:cNvPr id="20" name="Retângulo 19"/>
          <p:cNvSpPr/>
          <p:nvPr/>
        </p:nvSpPr>
        <p:spPr>
          <a:xfrm>
            <a:off x="2463800" y="6211669"/>
            <a:ext cx="3769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Source: UN Water (2016). </a:t>
            </a:r>
            <a:r>
              <a:rPr lang="en-US" sz="1200" i="1" dirty="0" smtClean="0"/>
              <a:t>Water and sanitation </a:t>
            </a:r>
            <a:r>
              <a:rPr lang="en-US" sz="1200" i="1" dirty="0" err="1" smtClean="0"/>
              <a:t>interlinkages</a:t>
            </a:r>
            <a:r>
              <a:rPr lang="en-US" sz="1200" i="1" dirty="0" smtClean="0"/>
              <a:t> across the 2030 Agenda for Sustainable Development</a:t>
            </a:r>
            <a:r>
              <a:rPr lang="en-US" sz="1200" dirty="0" smtClean="0"/>
              <a:t>, Geneva.</a:t>
            </a:r>
            <a:endParaRPr lang="pt-BR" sz="1200" dirty="0">
              <a:latin typeface="Gill Sans"/>
            </a:endParaRPr>
          </a:p>
        </p:txBody>
      </p:sp>
      <p:grpSp>
        <p:nvGrpSpPr>
          <p:cNvPr id="5" name="Grupo 24"/>
          <p:cNvGrpSpPr/>
          <p:nvPr/>
        </p:nvGrpSpPr>
        <p:grpSpPr>
          <a:xfrm>
            <a:off x="1367701" y="2091775"/>
            <a:ext cx="6558680" cy="3941091"/>
            <a:chOff x="9449202" y="2091775"/>
            <a:chExt cx="6558680" cy="3941091"/>
          </a:xfrm>
        </p:grpSpPr>
        <p:grpSp>
          <p:nvGrpSpPr>
            <p:cNvPr id="6" name="Grupo 29"/>
            <p:cNvGrpSpPr/>
            <p:nvPr/>
          </p:nvGrpSpPr>
          <p:grpSpPr>
            <a:xfrm>
              <a:off x="9449202" y="2091775"/>
              <a:ext cx="6558680" cy="3413730"/>
              <a:chOff x="9449202" y="2251429"/>
              <a:chExt cx="6558680" cy="3413730"/>
            </a:xfrm>
          </p:grpSpPr>
          <p:pic>
            <p:nvPicPr>
              <p:cNvPr id="31752" name="Picture 8" descr="C:\Users\colin.brown\Dropbox\Human Rights Water Sanitation\Odd jobs\Powerpoint Presentations\interlinkages targets 8 9.png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49203" y="3791378"/>
                <a:ext cx="6558679" cy="1873781"/>
              </a:xfrm>
              <a:prstGeom prst="rect">
                <a:avLst/>
              </a:prstGeom>
              <a:noFill/>
            </p:spPr>
          </p:pic>
          <p:pic>
            <p:nvPicPr>
              <p:cNvPr id="31758" name="Picture 14" descr="C:\Users\colin.brown\Dropbox\Human Rights Water Sanitation\Odd jobs\Powerpoint Presentations\interlinkages targets 4 5.png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49202" y="2251429"/>
                <a:ext cx="6558680" cy="1557839"/>
              </a:xfrm>
              <a:prstGeom prst="rect">
                <a:avLst/>
              </a:prstGeom>
              <a:noFill/>
            </p:spPr>
          </p:pic>
        </p:grpSp>
        <p:pic>
          <p:nvPicPr>
            <p:cNvPr id="21" name="Picture 7" descr="C:\Users\colin.brown\Dropbox\Human Rights Water Sanitation\Odd jobs\Powerpoint Presentations\interlinkages targets 10 11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9203" y="5517232"/>
              <a:ext cx="6558679" cy="515634"/>
            </a:xfrm>
            <a:prstGeom prst="rect">
              <a:avLst/>
            </a:prstGeom>
            <a:noFill/>
          </p:spPr>
        </p:pic>
      </p:grpSp>
      <p:grpSp>
        <p:nvGrpSpPr>
          <p:cNvPr id="17" name="Grupo 16"/>
          <p:cNvGrpSpPr/>
          <p:nvPr/>
        </p:nvGrpSpPr>
        <p:grpSpPr>
          <a:xfrm>
            <a:off x="9227120" y="2097298"/>
            <a:ext cx="6572930" cy="3329469"/>
            <a:chOff x="18584123" y="2091423"/>
            <a:chExt cx="6572930" cy="3329469"/>
          </a:xfrm>
        </p:grpSpPr>
        <p:grpSp>
          <p:nvGrpSpPr>
            <p:cNvPr id="18" name="Grupo 16"/>
            <p:cNvGrpSpPr/>
            <p:nvPr/>
          </p:nvGrpSpPr>
          <p:grpSpPr>
            <a:xfrm>
              <a:off x="18584123" y="2091423"/>
              <a:ext cx="6572930" cy="3329469"/>
              <a:chOff x="7025585" y="3352268"/>
              <a:chExt cx="6090166" cy="3004871"/>
            </a:xfrm>
          </p:grpSpPr>
          <p:pic>
            <p:nvPicPr>
              <p:cNvPr id="22" name="Picture 5" descr="C:\Users\colin.brown\Dropbox\Human Rights Water Sanitation\Odd jobs\Powerpoint Presentations\interlinkages targets 16.png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764" r="27029"/>
              <a:stretch>
                <a:fillRect/>
              </a:stretch>
            </p:blipFill>
            <p:spPr bwMode="auto">
              <a:xfrm>
                <a:off x="7025585" y="5831254"/>
                <a:ext cx="6090166" cy="525885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23" name="Picture 6" descr="C:\Users\colin.brown\Dropbox\Human Rights Water Sanitation\Odd jobs\Powerpoint Presentations\interlinkages targets 11 13.png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25585" y="4297035"/>
                <a:ext cx="6066632" cy="1098965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25" name="Picture 7" descr="C:\Users\colin.brown\Dropbox\Human Rights Water Sanitation\Odd jobs\Powerpoint Presentations\interlinkages targets 10 11.png"/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25585" y="3352268"/>
                <a:ext cx="6066632" cy="94476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</p:grpSp>
        <p:pic>
          <p:nvPicPr>
            <p:cNvPr id="19" name="Picture 2" descr="C:\Users\colin.brown\Dropbox\Human Rights Water Sanitation\Odd jobs\Powerpoint Presentations\interlinkages targets 14.pn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6181"/>
            <a:stretch>
              <a:fillRect/>
            </a:stretch>
          </p:blipFill>
          <p:spPr bwMode="auto">
            <a:xfrm>
              <a:off x="18584123" y="4287221"/>
              <a:ext cx="6547530" cy="54493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92973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12 3.7037E-7 L -0.85677 3.7037E-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 6" descr="title_slide_background_3_whi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0675" y="0"/>
            <a:ext cx="5013325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re 1"/>
          <p:cNvSpPr>
            <a:spLocks noGrp="1"/>
          </p:cNvSpPr>
          <p:nvPr>
            <p:ph type="title"/>
          </p:nvPr>
        </p:nvSpPr>
        <p:spPr>
          <a:xfrm>
            <a:off x="262391" y="671267"/>
            <a:ext cx="7566025" cy="1902251"/>
          </a:xfrm>
        </p:spPr>
        <p:txBody>
          <a:bodyPr/>
          <a:lstStyle/>
          <a:p>
            <a:pPr eaLnBrk="1" hangingPunct="1"/>
            <a:r>
              <a:rPr lang="en-US" altLang="ja-JP" sz="3200" dirty="0" smtClean="0">
                <a:latin typeface="Gotham Bold"/>
                <a:cs typeface="Gotham Bold"/>
              </a:rPr>
              <a:t>			Thank you!</a:t>
            </a:r>
            <a:br>
              <a:rPr lang="en-US" altLang="ja-JP" sz="3200" dirty="0" smtClean="0">
                <a:latin typeface="Gotham Bold"/>
                <a:cs typeface="Gotham Bold"/>
              </a:rPr>
            </a:br>
            <a:r>
              <a:rPr lang="en-US" altLang="ja-JP" sz="1800" dirty="0" smtClean="0">
                <a:latin typeface="Gotham Bold"/>
                <a:cs typeface="Gotham Bold"/>
              </a:rPr>
              <a:t> </a:t>
            </a:r>
            <a:r>
              <a:rPr lang="en-US" altLang="ja-JP" sz="1400" dirty="0" smtClean="0">
                <a:latin typeface="Gotham Bold"/>
                <a:cs typeface="Gotham Bold"/>
              </a:rPr>
              <a:t> </a:t>
            </a:r>
            <a:r>
              <a:rPr lang="en-US" altLang="ja-JP" sz="3200" dirty="0" smtClean="0">
                <a:latin typeface="Gotham Bold"/>
                <a:cs typeface="Gotham Bold"/>
              </a:rPr>
              <a:t/>
            </a:r>
            <a:br>
              <a:rPr lang="en-US" altLang="ja-JP" sz="3200" dirty="0" smtClean="0">
                <a:latin typeface="Gotham Bold"/>
                <a:cs typeface="Gotham Bold"/>
              </a:rPr>
            </a:br>
            <a:r>
              <a:rPr lang="en-US" altLang="ja-JP" sz="3200" dirty="0" smtClean="0">
                <a:latin typeface="Gotham Bold"/>
                <a:cs typeface="Gotham Bold"/>
              </a:rPr>
              <a:t>For </a:t>
            </a:r>
            <a:r>
              <a:rPr lang="en-US" altLang="ja-JP" sz="3200" dirty="0">
                <a:latin typeface="Gotham Bold"/>
                <a:cs typeface="Gotham Bold"/>
              </a:rPr>
              <a:t>further information</a:t>
            </a:r>
            <a:r>
              <a:rPr lang="is-IS" altLang="ja-JP" sz="3200" dirty="0" smtClean="0">
                <a:latin typeface="Gotham Bold"/>
                <a:cs typeface="Gotham Bold"/>
              </a:rPr>
              <a:t>…</a:t>
            </a:r>
            <a:endParaRPr lang="es-ES_tradnl" altLang="ja-JP" sz="3200" dirty="0" smtClean="0">
              <a:latin typeface="Century Gothic" pitchFamily="34" charset="0"/>
              <a:cs typeface="Gotham Bold"/>
            </a:endParaRPr>
          </a:p>
        </p:txBody>
      </p:sp>
      <p:sp>
        <p:nvSpPr>
          <p:cNvPr id="27652" name="Espace réservé du contenu 2"/>
          <p:cNvSpPr>
            <a:spLocks noGrp="1"/>
          </p:cNvSpPr>
          <p:nvPr>
            <p:ph idx="4294967295"/>
          </p:nvPr>
        </p:nvSpPr>
        <p:spPr>
          <a:xfrm>
            <a:off x="149911" y="2259239"/>
            <a:ext cx="6147487" cy="1334603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s-ES_tradnl" altLang="ja-JP" sz="4000" dirty="0" smtClean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  <a:hlinkClick r:id="rId4"/>
              </a:rPr>
              <a:t>srwatsan@ohchr.org</a:t>
            </a:r>
            <a:endParaRPr lang="es-ES_tradnl" altLang="ja-JP" sz="4000" dirty="0" smtClean="0">
              <a:solidFill>
                <a:schemeClr val="accent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s-ES_tradnl" altLang="ja-JP" sz="4000" dirty="0" smtClean="0">
              <a:solidFill>
                <a:schemeClr val="accent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11113" indent="-11113" eaLnBrk="1" hangingPunct="1">
              <a:buNone/>
            </a:pPr>
            <a:r>
              <a:rPr lang="es-ES_tradnl" altLang="ja-JP" sz="2000" dirty="0" smtClean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http</a:t>
            </a:r>
            <a:r>
              <a:rPr lang="es-ES_tradnl" altLang="ja-JP" sz="2000" dirty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://</a:t>
            </a:r>
            <a:r>
              <a:rPr lang="es-ES_tradnl" altLang="ja-JP" sz="2000" dirty="0" err="1" smtClean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www.ohchr.org</a:t>
            </a:r>
            <a:r>
              <a:rPr lang="es-ES_tradnl" altLang="ja-JP" sz="2000" dirty="0" smtClean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/EN/</a:t>
            </a:r>
            <a:r>
              <a:rPr lang="es-ES_tradnl" altLang="ja-JP" sz="2000" dirty="0" err="1" smtClean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Issues</a:t>
            </a:r>
            <a:r>
              <a:rPr lang="es-ES_tradnl" altLang="ja-JP" sz="2000" dirty="0" smtClean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/</a:t>
            </a:r>
            <a:r>
              <a:rPr lang="es-ES_tradnl" altLang="ja-JP" sz="2000" dirty="0" err="1" smtClean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WaterAndSanitation</a:t>
            </a:r>
            <a:r>
              <a:rPr lang="es-ES_tradnl" altLang="ja-JP" sz="2000" dirty="0" smtClean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/</a:t>
            </a:r>
            <a:r>
              <a:rPr lang="es-ES_tradnl" altLang="ja-JP" sz="2000" dirty="0" err="1" smtClean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SRWater</a:t>
            </a:r>
            <a:r>
              <a:rPr lang="es-ES_tradnl" altLang="ja-JP" sz="2000" dirty="0" smtClean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/</a:t>
            </a:r>
            <a:r>
              <a:rPr lang="es-ES_tradnl" altLang="ja-JP" sz="2000" dirty="0" err="1" smtClean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Pages</a:t>
            </a:r>
            <a:r>
              <a:rPr lang="es-ES_tradnl" altLang="ja-JP" sz="2000" dirty="0" smtClean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/</a:t>
            </a:r>
            <a:r>
              <a:rPr lang="es-ES_tradnl" altLang="ja-JP" sz="2000" dirty="0" err="1" smtClean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SRWaterIndex.aspx</a:t>
            </a:r>
            <a:endParaRPr lang="es-ES_tradnl" altLang="ja-JP" sz="2000" dirty="0">
              <a:solidFill>
                <a:schemeClr val="accent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_tradnl" altLang="ja-JP" sz="4000" dirty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	</a:t>
            </a:r>
            <a:r>
              <a:rPr lang="es-ES_tradnl" altLang="ja-JP" sz="4000" dirty="0" smtClean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	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_tradnl" altLang="ja-JP" sz="4000" dirty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	</a:t>
            </a:r>
            <a:r>
              <a:rPr lang="es-ES_tradnl" altLang="ja-JP" sz="4000" dirty="0" smtClean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			@</a:t>
            </a:r>
            <a:r>
              <a:rPr lang="es-ES_tradnl" altLang="ja-JP" sz="4000" dirty="0" err="1" smtClean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SRWatSan</a:t>
            </a:r>
            <a:endParaRPr lang="es-ES_tradnl" altLang="ja-JP" sz="4000" dirty="0" smtClean="0">
              <a:solidFill>
                <a:schemeClr val="accent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27653" name="Picture 7" descr="H:\THEMATIC\ESCR SECTION\ESCR UNIT MANDATES\WATER AND SANITATION\Public info-press statements-video-web-photos\Photos\Namibia\Namibia2011 1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0212" y="735700"/>
            <a:ext cx="272097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87" y="5574400"/>
            <a:ext cx="368300" cy="368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15" y="4867356"/>
            <a:ext cx="707044" cy="707044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7328" y="171076"/>
            <a:ext cx="8229600" cy="596233"/>
          </a:xfrm>
        </p:spPr>
        <p:txBody>
          <a:bodyPr>
            <a:normAutofit/>
          </a:bodyPr>
          <a:lstStyle/>
          <a:p>
            <a:pPr algn="l"/>
            <a:r>
              <a:rPr lang="en-US" altLang="ja-JP" sz="3200" dirty="0" smtClean="0">
                <a:latin typeface="Helvetica" charset="0"/>
                <a:ea typeface="Helvetica" charset="0"/>
                <a:cs typeface="Helvetica" charset="0"/>
              </a:rPr>
              <a:t>Mandate of the Special Rapporteur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5008808" y="782004"/>
            <a:ext cx="4135191" cy="4978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 smtClean="0">
                <a:latin typeface="Helvetica" charset="0"/>
                <a:ea typeface="Helvetica" charset="0"/>
                <a:cs typeface="Helvetica" charset="0"/>
              </a:rPr>
              <a:t>Mandate created in 2008</a:t>
            </a:r>
          </a:p>
          <a:p>
            <a:r>
              <a:rPr lang="en-US" altLang="ja-JP" sz="2000" dirty="0" err="1" smtClean="0">
                <a:latin typeface="Helvetica" charset="0"/>
                <a:ea typeface="Helvetica" charset="0"/>
                <a:cs typeface="Helvetica" charset="0"/>
              </a:rPr>
              <a:t>Léo</a:t>
            </a:r>
            <a:r>
              <a:rPr lang="en-US" altLang="ja-JP" sz="2000" dirty="0" smtClean="0">
                <a:latin typeface="Helvetica" charset="0"/>
                <a:ea typeface="Helvetica" charset="0"/>
                <a:cs typeface="Helvetica" charset="0"/>
              </a:rPr>
              <a:t> Heller appointed in 2014</a:t>
            </a:r>
          </a:p>
          <a:p>
            <a:r>
              <a:rPr lang="en-US" altLang="ja-JP" sz="2000" b="1" dirty="0" smtClean="0">
                <a:latin typeface="Helvetica" charset="0"/>
                <a:ea typeface="Helvetica" charset="0"/>
                <a:cs typeface="Helvetica" charset="0"/>
              </a:rPr>
              <a:t>Separate rights </a:t>
            </a:r>
            <a:r>
              <a:rPr lang="en-US" altLang="ja-JP" sz="2000" dirty="0" smtClean="0">
                <a:latin typeface="Helvetica" charset="0"/>
                <a:ea typeface="Helvetica" charset="0"/>
                <a:cs typeface="Helvetica" charset="0"/>
              </a:rPr>
              <a:t>to water and sanitation recognized in 2015/2016</a:t>
            </a:r>
          </a:p>
          <a:p>
            <a:r>
              <a:rPr lang="en-US" altLang="ja-JP" sz="2000" dirty="0" smtClean="0">
                <a:latin typeface="Helvetica" charset="0"/>
                <a:ea typeface="Helvetica" charset="0"/>
                <a:cs typeface="Helvetica" charset="0"/>
              </a:rPr>
              <a:t>Annual reports: Human </a:t>
            </a:r>
            <a:r>
              <a:rPr lang="en-US" altLang="ja-JP" sz="2000" dirty="0">
                <a:latin typeface="Helvetica" charset="0"/>
                <a:ea typeface="Helvetica" charset="0"/>
                <a:cs typeface="Helvetica" charset="0"/>
              </a:rPr>
              <a:t>Rights Council &amp; </a:t>
            </a:r>
            <a:r>
              <a:rPr lang="en-US" altLang="ja-JP" sz="2000" dirty="0" smtClean="0">
                <a:latin typeface="Helvetica" charset="0"/>
                <a:ea typeface="Helvetica" charset="0"/>
                <a:cs typeface="Helvetica" charset="0"/>
              </a:rPr>
              <a:t>General </a:t>
            </a:r>
            <a:r>
              <a:rPr lang="en-US" altLang="ja-JP" sz="2000" dirty="0">
                <a:latin typeface="Helvetica" charset="0"/>
                <a:ea typeface="Helvetica" charset="0"/>
                <a:cs typeface="Helvetica" charset="0"/>
              </a:rPr>
              <a:t>Assembly</a:t>
            </a:r>
          </a:p>
          <a:p>
            <a:r>
              <a:rPr lang="en-US" altLang="ja-JP" sz="2000" dirty="0" smtClean="0">
                <a:latin typeface="Helvetica" charset="0"/>
                <a:ea typeface="Helvetica" charset="0"/>
                <a:cs typeface="Helvetica" charset="0"/>
              </a:rPr>
              <a:t>Minimum 2 country missions per year</a:t>
            </a:r>
          </a:p>
          <a:p>
            <a:r>
              <a:rPr lang="en-US" altLang="ja-JP" sz="2000" dirty="0" smtClean="0">
                <a:latin typeface="Helvetica" charset="0"/>
                <a:ea typeface="Helvetica" charset="0"/>
                <a:cs typeface="Helvetica" charset="0"/>
              </a:rPr>
              <a:t>Respond to allegations of human rights violations</a:t>
            </a:r>
          </a:p>
          <a:p>
            <a:r>
              <a:rPr lang="en-US" altLang="ja-JP" sz="2000" dirty="0" smtClean="0">
                <a:latin typeface="Helvetica" charset="0"/>
                <a:ea typeface="Helvetica" charset="0"/>
                <a:cs typeface="Helvetica" charset="0"/>
              </a:rPr>
              <a:t>Facilitate </a:t>
            </a:r>
            <a:r>
              <a:rPr lang="en-US" altLang="ja-JP" sz="2000" dirty="0">
                <a:latin typeface="Helvetica" charset="0"/>
                <a:ea typeface="Helvetica" charset="0"/>
                <a:cs typeface="Helvetica" charset="0"/>
              </a:rPr>
              <a:t>the provision of technical assistance in the implementation of the </a:t>
            </a:r>
            <a:r>
              <a:rPr lang="en-US" altLang="ja-JP" sz="2000" dirty="0" err="1">
                <a:latin typeface="Helvetica" charset="0"/>
                <a:ea typeface="Helvetica" charset="0"/>
                <a:cs typeface="Helvetica" charset="0"/>
              </a:rPr>
              <a:t>HRtWS</a:t>
            </a:r>
            <a:r>
              <a:rPr lang="en-US" altLang="ja-JP" sz="2000" dirty="0">
                <a:latin typeface="Helvetica" charset="0"/>
                <a:ea typeface="Helvetica" charset="0"/>
                <a:cs typeface="Helvetica" charset="0"/>
              </a:rPr>
              <a:t>, including cooperation with relevant stakeholders</a:t>
            </a:r>
            <a:endParaRPr lang="en-US" altLang="ja-JP" sz="2000" dirty="0" smtClean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00" y="858204"/>
            <a:ext cx="4826625" cy="36199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20721" y="31629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0481" y="4511918"/>
            <a:ext cx="4826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United Nations Human Rights Council, Geneva</a:t>
            </a:r>
            <a:endParaRPr lang="en-US" sz="1400" i="1" dirty="0">
              <a:solidFill>
                <a:schemeClr val="tx2">
                  <a:lumMod val="7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0" y="4967763"/>
            <a:ext cx="5122484" cy="14590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 smtClean="0">
                <a:latin typeface="Helvetica" charset="0"/>
                <a:ea typeface="Helvetica" charset="0"/>
                <a:cs typeface="Helvetica" charset="0"/>
              </a:rPr>
              <a:t>Contribute </a:t>
            </a:r>
            <a:r>
              <a:rPr lang="en-US" altLang="ja-JP" sz="2000" dirty="0">
                <a:latin typeface="Helvetica" charset="0"/>
                <a:ea typeface="Helvetica" charset="0"/>
                <a:cs typeface="Helvetica" charset="0"/>
              </a:rPr>
              <a:t>to discussions on the </a:t>
            </a:r>
            <a:r>
              <a:rPr lang="en-US" altLang="ja-JP" sz="2000" dirty="0" smtClean="0">
                <a:latin typeface="Helvetica" charset="0"/>
                <a:ea typeface="Helvetica" charset="0"/>
                <a:cs typeface="Helvetica" charset="0"/>
              </a:rPr>
              <a:t>post-2015 </a:t>
            </a:r>
            <a:r>
              <a:rPr lang="en-US" altLang="ja-JP" sz="2000" dirty="0">
                <a:latin typeface="Helvetica" charset="0"/>
                <a:ea typeface="Helvetica" charset="0"/>
                <a:cs typeface="Helvetica" charset="0"/>
              </a:rPr>
              <a:t>development </a:t>
            </a:r>
            <a:r>
              <a:rPr lang="en-US" altLang="ja-JP" sz="2000" dirty="0" smtClean="0">
                <a:latin typeface="Helvetica" charset="0"/>
                <a:ea typeface="Helvetica" charset="0"/>
                <a:cs typeface="Helvetica" charset="0"/>
              </a:rPr>
              <a:t>agenda with </a:t>
            </a:r>
            <a:r>
              <a:rPr lang="en-US" altLang="ja-JP" sz="2000" dirty="0">
                <a:latin typeface="Helvetica" charset="0"/>
                <a:ea typeface="Helvetica" charset="0"/>
                <a:cs typeface="Helvetica" charset="0"/>
              </a:rPr>
              <a:t>special regard to the </a:t>
            </a:r>
            <a:r>
              <a:rPr lang="en-US" altLang="ja-JP" sz="2000" b="1" dirty="0">
                <a:latin typeface="Helvetica" charset="0"/>
                <a:ea typeface="Helvetica" charset="0"/>
                <a:cs typeface="Helvetica" charset="0"/>
              </a:rPr>
              <a:t>elimination of inequalities</a:t>
            </a:r>
            <a:r>
              <a:rPr lang="en-US" altLang="ja-JP" sz="2000" dirty="0">
                <a:latin typeface="Helvetica" charset="0"/>
                <a:ea typeface="Helvetica" charset="0"/>
                <a:cs typeface="Helvetica" charset="0"/>
              </a:rPr>
              <a:t>, and </a:t>
            </a:r>
            <a:r>
              <a:rPr lang="en-US" altLang="ja-JP" sz="2000" dirty="0" smtClean="0">
                <a:latin typeface="Helvetica" charset="0"/>
                <a:ea typeface="Helvetica" charset="0"/>
                <a:cs typeface="Helvetica" charset="0"/>
              </a:rPr>
              <a:t>the </a:t>
            </a:r>
            <a:r>
              <a:rPr lang="en-US" altLang="ja-JP" sz="2000" b="1" dirty="0">
                <a:latin typeface="Helvetica" charset="0"/>
                <a:ea typeface="Helvetica" charset="0"/>
                <a:cs typeface="Helvetica" charset="0"/>
              </a:rPr>
              <a:t>full realization </a:t>
            </a:r>
            <a:r>
              <a:rPr lang="en-US" altLang="ja-JP" sz="2000" dirty="0">
                <a:latin typeface="Helvetica" charset="0"/>
                <a:ea typeface="Helvetica" charset="0"/>
                <a:cs typeface="Helvetica" charset="0"/>
              </a:rPr>
              <a:t>and </a:t>
            </a:r>
            <a:r>
              <a:rPr lang="en-US" altLang="ja-JP" sz="2000" b="1" dirty="0">
                <a:latin typeface="Helvetica" charset="0"/>
                <a:ea typeface="Helvetica" charset="0"/>
                <a:cs typeface="Helvetica" charset="0"/>
              </a:rPr>
              <a:t>sustainability</a:t>
            </a:r>
            <a:r>
              <a:rPr lang="en-US" altLang="ja-JP" sz="2000" dirty="0">
                <a:latin typeface="Helvetica" charset="0"/>
                <a:ea typeface="Helvetica" charset="0"/>
                <a:cs typeface="Helvetica" charset="0"/>
              </a:rPr>
              <a:t> of the </a:t>
            </a:r>
            <a:r>
              <a:rPr lang="en-US" altLang="ja-JP" sz="2000" dirty="0" err="1">
                <a:latin typeface="Helvetica" charset="0"/>
                <a:ea typeface="Helvetica" charset="0"/>
                <a:cs typeface="Helvetica" charset="0"/>
              </a:rPr>
              <a:t>HRtWS</a:t>
            </a:r>
            <a:r>
              <a:rPr lang="en-US" altLang="ja-JP" sz="2000" dirty="0" smtClean="0">
                <a:latin typeface="Helvetica" charset="0"/>
                <a:ea typeface="Helvetica" charset="0"/>
                <a:cs typeface="Helvetica" charset="0"/>
              </a:rPr>
              <a:t>.</a:t>
            </a:r>
            <a:endParaRPr lang="en-US" altLang="ja-JP" sz="20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213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2626500"/>
            <a:ext cx="4171950" cy="3393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41298" y="2626500"/>
            <a:ext cx="4171950" cy="3380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2300" y="101226"/>
            <a:ext cx="8229600" cy="596233"/>
          </a:xfrm>
        </p:spPr>
        <p:txBody>
          <a:bodyPr>
            <a:normAutofit/>
          </a:bodyPr>
          <a:lstStyle/>
          <a:p>
            <a:pPr algn="l"/>
            <a:r>
              <a:rPr lang="en-US" altLang="ja-JP" sz="3200" dirty="0" smtClean="0">
                <a:latin typeface="Helvetica" charset="0"/>
                <a:ea typeface="Helvetica" charset="0"/>
                <a:cs typeface="Helvetica" charset="0"/>
              </a:rPr>
              <a:t>Annual reports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5284661" y="3753533"/>
            <a:ext cx="2827716" cy="430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200" dirty="0" smtClean="0">
                <a:latin typeface="Helvetica" charset="0"/>
                <a:ea typeface="Helvetica" charset="0"/>
                <a:cs typeface="Helvetica" charset="0"/>
              </a:rPr>
              <a:t>Affordability</a:t>
            </a:r>
          </a:p>
          <a:p>
            <a:pPr marL="0" indent="0" algn="ctr">
              <a:buNone/>
            </a:pPr>
            <a:r>
              <a:rPr lang="fr-CA" altLang="ja-JP" sz="2200" dirty="0" smtClean="0">
                <a:latin typeface="Helvetica" charset="0"/>
                <a:ea typeface="Helvetica" charset="0"/>
                <a:cs typeface="Helvetica" charset="0"/>
              </a:rPr>
              <a:t>(</a:t>
            </a:r>
            <a:r>
              <a:rPr lang="mr-IN" altLang="ja-JP" sz="2200" dirty="0" err="1" smtClean="0">
                <a:latin typeface="Helvetica" charset="0"/>
                <a:ea typeface="Helvetica" charset="0"/>
                <a:cs typeface="Helvetica" charset="0"/>
              </a:rPr>
              <a:t>A</a:t>
            </a:r>
            <a:r>
              <a:rPr lang="mr-IN" altLang="ja-JP" sz="2200" dirty="0" smtClean="0">
                <a:latin typeface="Helvetica" charset="0"/>
                <a:ea typeface="Helvetica" charset="0"/>
                <a:cs typeface="Helvetica" charset="0"/>
              </a:rPr>
              <a:t>/HRC/30/39</a:t>
            </a:r>
            <a:r>
              <a:rPr lang="fr-CA" altLang="ja-JP" sz="2200" dirty="0" smtClean="0">
                <a:latin typeface="Helvetica" charset="0"/>
                <a:ea typeface="Helvetica" charset="0"/>
                <a:cs typeface="Helvetica" charset="0"/>
              </a:rPr>
              <a:t>)</a:t>
            </a:r>
            <a:endParaRPr lang="en-US" altLang="ja-JP" sz="2200" dirty="0" smtClean="0">
              <a:latin typeface="Helvetica" charset="0"/>
              <a:ea typeface="Helvetica" charset="0"/>
              <a:cs typeface="Helvetica" charset="0"/>
            </a:endParaRPr>
          </a:p>
          <a:p>
            <a:pPr marL="0" indent="0" algn="ctr">
              <a:buNone/>
            </a:pPr>
            <a:endParaRPr lang="en-US" altLang="ja-JP" sz="2200" dirty="0" smtClean="0">
              <a:latin typeface="Helvetica" charset="0"/>
              <a:ea typeface="Helvetica" charset="0"/>
              <a:cs typeface="Helvetica" charset="0"/>
            </a:endParaRPr>
          </a:p>
          <a:p>
            <a:pPr marL="0" indent="0" algn="ctr">
              <a:buNone/>
            </a:pPr>
            <a:endParaRPr lang="en-US" altLang="ja-JP" sz="2200" dirty="0">
              <a:latin typeface="Helvetica" charset="0"/>
              <a:ea typeface="Helvetica" charset="0"/>
              <a:cs typeface="Helvetica" charset="0"/>
            </a:endParaRPr>
          </a:p>
          <a:p>
            <a:pPr marL="0" indent="0" algn="ctr">
              <a:buNone/>
            </a:pPr>
            <a:endParaRPr lang="en-US" altLang="ja-JP" sz="2200" dirty="0" smtClean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5621" y="2756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721635" y="3710815"/>
            <a:ext cx="3403245" cy="1172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200" dirty="0">
                <a:latin typeface="Helvetica" charset="0"/>
                <a:ea typeface="Helvetica" charset="0"/>
                <a:cs typeface="Helvetica" charset="0"/>
              </a:rPr>
              <a:t>Different levels and types of services (</a:t>
            </a:r>
            <a:r>
              <a:rPr lang="mr-IN" altLang="ja-JP" sz="2200" dirty="0" err="1" smtClean="0">
                <a:latin typeface="Helvetica" charset="0"/>
                <a:ea typeface="Helvetica" charset="0"/>
                <a:cs typeface="Helvetica" charset="0"/>
              </a:rPr>
              <a:t>A</a:t>
            </a:r>
            <a:r>
              <a:rPr lang="mr-IN" altLang="ja-JP" sz="2200" dirty="0" smtClean="0">
                <a:latin typeface="Helvetica" charset="0"/>
                <a:ea typeface="Helvetica" charset="0"/>
                <a:cs typeface="Helvetica" charset="0"/>
              </a:rPr>
              <a:t>/70/203</a:t>
            </a:r>
            <a:r>
              <a:rPr lang="fr-CA" altLang="ja-JP" sz="2200" dirty="0" smtClean="0">
                <a:latin typeface="Helvetica" charset="0"/>
                <a:ea typeface="Helvetica" charset="0"/>
                <a:cs typeface="Helvetica" charset="0"/>
              </a:rPr>
              <a:t>)</a:t>
            </a:r>
            <a:endParaRPr lang="en-US" altLang="ja-JP" sz="2200" dirty="0" smtClean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796195" y="3250103"/>
            <a:ext cx="7632700" cy="453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200" b="1" u="sng" dirty="0" smtClean="0">
                <a:latin typeface="Helvetica" charset="0"/>
                <a:ea typeface="Helvetica" charset="0"/>
                <a:cs typeface="Helvetica" charset="0"/>
              </a:rPr>
              <a:t>2015</a:t>
            </a: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796195" y="4490024"/>
            <a:ext cx="7632700" cy="453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200" b="1" u="sng" dirty="0" smtClean="0">
                <a:latin typeface="Helvetica" charset="0"/>
                <a:ea typeface="Helvetica" charset="0"/>
                <a:cs typeface="Helvetica" charset="0"/>
              </a:rPr>
              <a:t>2016</a:t>
            </a: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5025650" y="4993425"/>
            <a:ext cx="3403245" cy="562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200" dirty="0" smtClean="0">
                <a:latin typeface="Helvetica" charset="0"/>
                <a:ea typeface="Helvetica" charset="0"/>
                <a:cs typeface="Helvetica" charset="0"/>
              </a:rPr>
              <a:t>Gender equality</a:t>
            </a:r>
          </a:p>
          <a:p>
            <a:pPr marL="0" indent="0" algn="ctr">
              <a:buNone/>
            </a:pPr>
            <a:r>
              <a:rPr lang="fr-CA" altLang="ja-JP" sz="2200" dirty="0" smtClean="0">
                <a:latin typeface="Helvetica" charset="0"/>
                <a:ea typeface="Helvetica" charset="0"/>
                <a:cs typeface="Helvetica" charset="0"/>
              </a:rPr>
              <a:t>(</a:t>
            </a:r>
            <a:r>
              <a:rPr lang="mr-IN" altLang="ja-JP" sz="2200" dirty="0" err="1" smtClean="0">
                <a:latin typeface="Helvetica" charset="0"/>
                <a:ea typeface="Helvetica" charset="0"/>
                <a:cs typeface="Helvetica" charset="0"/>
              </a:rPr>
              <a:t>A</a:t>
            </a:r>
            <a:r>
              <a:rPr lang="mr-IN" altLang="ja-JP" sz="2200" dirty="0" smtClean="0">
                <a:latin typeface="Helvetica" charset="0"/>
                <a:ea typeface="Helvetica" charset="0"/>
                <a:cs typeface="Helvetica" charset="0"/>
              </a:rPr>
              <a:t>/HRC/33/49</a:t>
            </a:r>
            <a:r>
              <a:rPr lang="fr-CA" altLang="ja-JP" sz="2200" dirty="0" smtClean="0">
                <a:latin typeface="Helvetica" charset="0"/>
                <a:ea typeface="Helvetica" charset="0"/>
                <a:cs typeface="Helvetica" charset="0"/>
              </a:rPr>
              <a:t>)</a:t>
            </a:r>
            <a:endParaRPr lang="en-US" altLang="ja-JP" sz="2200" dirty="0" smtClean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736598" y="4987515"/>
            <a:ext cx="3403245" cy="7716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200" dirty="0" smtClean="0">
                <a:latin typeface="Helvetica" charset="0"/>
                <a:ea typeface="Helvetica" charset="0"/>
                <a:cs typeface="Helvetica" charset="0"/>
              </a:rPr>
              <a:t>Development cooperation</a:t>
            </a:r>
          </a:p>
          <a:p>
            <a:pPr marL="0" indent="0" algn="ctr">
              <a:buNone/>
            </a:pPr>
            <a:r>
              <a:rPr lang="fr-CA" altLang="ja-JP" sz="2200" dirty="0">
                <a:latin typeface="Helvetica" charset="0"/>
                <a:ea typeface="Helvetica" charset="0"/>
                <a:cs typeface="Helvetica" charset="0"/>
              </a:rPr>
              <a:t>(</a:t>
            </a:r>
            <a:r>
              <a:rPr lang="mr-IN" altLang="ja-JP" sz="2200" dirty="0" err="1" smtClean="0">
                <a:latin typeface="Helvetica" charset="0"/>
                <a:ea typeface="Helvetica" charset="0"/>
                <a:cs typeface="Helvetica" charset="0"/>
              </a:rPr>
              <a:t>A</a:t>
            </a:r>
            <a:r>
              <a:rPr lang="mr-IN" altLang="ja-JP" sz="2200" dirty="0" smtClean="0">
                <a:latin typeface="Helvetica" charset="0"/>
                <a:ea typeface="Helvetica" charset="0"/>
                <a:cs typeface="Helvetica" charset="0"/>
              </a:rPr>
              <a:t>/71/302</a:t>
            </a:r>
            <a:r>
              <a:rPr lang="fr-CA" altLang="ja-JP" sz="2200" dirty="0" smtClean="0">
                <a:latin typeface="Helvetica" charset="0"/>
                <a:ea typeface="Helvetica" charset="0"/>
                <a:cs typeface="Helvetica" charset="0"/>
              </a:rPr>
              <a:t>)</a:t>
            </a:r>
            <a:endParaRPr lang="en-US" altLang="ja-JP" sz="2200" dirty="0" smtClean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0595" y="2626500"/>
            <a:ext cx="4171950" cy="5265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736598" y="2695883"/>
            <a:ext cx="3403245" cy="431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200" b="1" dirty="0" smtClean="0">
                <a:latin typeface="Helvetica" charset="0"/>
                <a:ea typeface="Helvetica" charset="0"/>
                <a:cs typeface="Helvetica" charset="0"/>
              </a:rPr>
              <a:t>General Assembly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41298" y="2626500"/>
            <a:ext cx="4171950" cy="5265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4847849" y="2672801"/>
            <a:ext cx="3758845" cy="4925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200" b="1" dirty="0" smtClean="0">
                <a:latin typeface="Helvetica" charset="0"/>
                <a:ea typeface="Helvetica" charset="0"/>
                <a:cs typeface="Helvetica" charset="0"/>
              </a:rPr>
              <a:t>Human Rights Council</a:t>
            </a:r>
          </a:p>
        </p:txBody>
      </p:sp>
      <p:sp>
        <p:nvSpPr>
          <p:cNvPr id="21" name="Text Placeholder 2"/>
          <p:cNvSpPr txBox="1">
            <a:spLocks/>
          </p:cNvSpPr>
          <p:nvPr/>
        </p:nvSpPr>
        <p:spPr>
          <a:xfrm>
            <a:off x="457200" y="734570"/>
            <a:ext cx="8190948" cy="1716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200" dirty="0" smtClean="0">
                <a:latin typeface="Helvetica" charset="0"/>
                <a:ea typeface="Helvetica" charset="0"/>
                <a:cs typeface="Helvetica" charset="0"/>
              </a:rPr>
              <a:t>Focus on central and cross-cutting themes with important consequences for the </a:t>
            </a:r>
            <a:r>
              <a:rPr lang="en-US" altLang="ja-JP" sz="2200" dirty="0" err="1" smtClean="0">
                <a:latin typeface="Helvetica" charset="0"/>
                <a:ea typeface="Helvetica" charset="0"/>
                <a:cs typeface="Helvetica" charset="0"/>
              </a:rPr>
              <a:t>realisation</a:t>
            </a:r>
            <a:r>
              <a:rPr lang="en-US" altLang="ja-JP" sz="2200" dirty="0" smtClean="0">
                <a:latin typeface="Helvetica" charset="0"/>
                <a:ea typeface="Helvetica" charset="0"/>
                <a:cs typeface="Helvetica" charset="0"/>
              </a:rPr>
              <a:t> of the </a:t>
            </a:r>
            <a:r>
              <a:rPr lang="en-US" altLang="ja-JP" sz="2200" dirty="0" err="1" smtClean="0">
                <a:latin typeface="Helvetica" charset="0"/>
                <a:ea typeface="Helvetica" charset="0"/>
                <a:cs typeface="Helvetica" charset="0"/>
              </a:rPr>
              <a:t>HRtWS</a:t>
            </a:r>
            <a:endParaRPr lang="en-US" altLang="ja-JP" sz="2200" dirty="0" smtClean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altLang="ja-JP" sz="2200" dirty="0" smtClean="0">
                <a:latin typeface="Helvetica" charset="0"/>
                <a:ea typeface="Helvetica" charset="0"/>
                <a:cs typeface="Helvetica" charset="0"/>
              </a:rPr>
              <a:t>Annual frequency provides good dynamism to develop on subjects of current and forthcoming relevance</a:t>
            </a:r>
          </a:p>
          <a:p>
            <a:endParaRPr lang="en-US" altLang="ja-JP" sz="2200" dirty="0" smtClean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075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2300" y="101226"/>
            <a:ext cx="8229600" cy="596233"/>
          </a:xfrm>
        </p:spPr>
        <p:txBody>
          <a:bodyPr>
            <a:normAutofit/>
          </a:bodyPr>
          <a:lstStyle/>
          <a:p>
            <a:pPr algn="l"/>
            <a:r>
              <a:rPr lang="en-US" altLang="ja-JP" sz="3200" dirty="0" smtClean="0">
                <a:latin typeface="Helvetica" charset="0"/>
                <a:ea typeface="Helvetica" charset="0"/>
                <a:cs typeface="Helvetica" charset="0"/>
              </a:rPr>
              <a:t>Annual reports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55621" y="2756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1" name="Text Placeholder 2"/>
          <p:cNvSpPr txBox="1">
            <a:spLocks/>
          </p:cNvSpPr>
          <p:nvPr/>
        </p:nvSpPr>
        <p:spPr>
          <a:xfrm>
            <a:off x="304800" y="715520"/>
            <a:ext cx="8705850" cy="5475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ja-JP" sz="2200" b="1" dirty="0" smtClean="0">
                <a:latin typeface="Helvetica" charset="0"/>
                <a:ea typeface="Helvetica" charset="0"/>
                <a:cs typeface="Helvetica" charset="0"/>
              </a:rPr>
              <a:t>Different levels and types of services</a:t>
            </a:r>
          </a:p>
          <a:p>
            <a:r>
              <a:rPr lang="en-GB" altLang="ja-JP" sz="2000" dirty="0" smtClean="0">
                <a:latin typeface="Helvetica" charset="0"/>
                <a:ea typeface="Helvetica" charset="0"/>
                <a:cs typeface="Helvetica" charset="0"/>
              </a:rPr>
              <a:t>States importance of measuring progressive realisation, i.e. recognizing different starting points and baselines of States.</a:t>
            </a:r>
          </a:p>
          <a:p>
            <a:pPr marL="0" indent="0">
              <a:buNone/>
            </a:pPr>
            <a:r>
              <a:rPr lang="en-GB" altLang="ja-JP" sz="2200" b="1" dirty="0" smtClean="0">
                <a:latin typeface="Helvetica" charset="0"/>
                <a:ea typeface="Helvetica" charset="0"/>
                <a:cs typeface="Helvetica" charset="0"/>
              </a:rPr>
              <a:t>Affordability</a:t>
            </a:r>
          </a:p>
          <a:p>
            <a:r>
              <a:rPr lang="en-GB" altLang="ja-JP" sz="2000" dirty="0" smtClean="0">
                <a:latin typeface="Helvetica" charset="0"/>
                <a:ea typeface="Helvetica" charset="0"/>
                <a:cs typeface="Helvetica" charset="0"/>
              </a:rPr>
              <a:t>Points out different types of expenses for WSS and difficulties in measuring household expenditure on these services</a:t>
            </a:r>
          </a:p>
          <a:p>
            <a:r>
              <a:rPr lang="en-GB" altLang="ja-JP" sz="2000" dirty="0" smtClean="0">
                <a:latin typeface="Helvetica" charset="0"/>
                <a:ea typeface="Helvetica" charset="0"/>
                <a:cs typeface="Helvetica" charset="0"/>
              </a:rPr>
              <a:t>Emphasizes importance of monitoring more than service tariffs</a:t>
            </a:r>
          </a:p>
          <a:p>
            <a:pPr marL="0" indent="0">
              <a:buNone/>
            </a:pPr>
            <a:r>
              <a:rPr lang="en-GB" altLang="ja-JP" sz="2200" b="1" dirty="0" smtClean="0">
                <a:latin typeface="Helvetica" charset="0"/>
                <a:ea typeface="Helvetica" charset="0"/>
                <a:cs typeface="Helvetica" charset="0"/>
              </a:rPr>
              <a:t>Development cooperation</a:t>
            </a:r>
          </a:p>
          <a:p>
            <a:r>
              <a:rPr lang="en-GB" altLang="ja-JP" sz="2000" dirty="0" smtClean="0">
                <a:latin typeface="Helvetica" charset="0"/>
                <a:ea typeface="Helvetica" charset="0"/>
                <a:cs typeface="Helvetica" charset="0"/>
              </a:rPr>
              <a:t>Highlights need for national ownership and control </a:t>
            </a:r>
            <a:r>
              <a:rPr lang="en-GB" altLang="ja-JP" sz="2000" dirty="0">
                <a:latin typeface="Helvetica" charset="0"/>
                <a:ea typeface="Helvetica" charset="0"/>
                <a:cs typeface="Helvetica" charset="0"/>
              </a:rPr>
              <a:t>over development in the processes of planning, implementation, </a:t>
            </a:r>
            <a:r>
              <a:rPr lang="en-GB" altLang="ja-JP" sz="2000" dirty="0" smtClean="0">
                <a:latin typeface="Helvetica" charset="0"/>
                <a:ea typeface="Helvetica" charset="0"/>
                <a:cs typeface="Helvetica" charset="0"/>
              </a:rPr>
              <a:t>and monitoring. </a:t>
            </a:r>
          </a:p>
          <a:p>
            <a:pPr marL="0" indent="0">
              <a:buNone/>
            </a:pPr>
            <a:r>
              <a:rPr lang="en-GB" altLang="ja-JP" sz="2200" b="1" dirty="0" smtClean="0">
                <a:latin typeface="Helvetica" charset="0"/>
                <a:ea typeface="Helvetica" charset="0"/>
                <a:cs typeface="Helvetica" charset="0"/>
              </a:rPr>
              <a:t>Gender equality</a:t>
            </a:r>
          </a:p>
          <a:p>
            <a:r>
              <a:rPr lang="en-GB" altLang="ja-JP" sz="2000" dirty="0" smtClean="0">
                <a:latin typeface="Helvetica" charset="0"/>
                <a:ea typeface="Helvetica" charset="0"/>
                <a:cs typeface="Helvetica" charset="0"/>
              </a:rPr>
              <a:t>Women’s participation must be a part of monitoring efforts  to ensure services (e.g. sanitary solutions) are acceptable and meet their needs</a:t>
            </a:r>
          </a:p>
          <a:p>
            <a:r>
              <a:rPr lang="en-GB" altLang="ja-JP" sz="2000" dirty="0" smtClean="0">
                <a:latin typeface="Helvetica" charset="0"/>
                <a:ea typeface="Helvetica" charset="0"/>
                <a:cs typeface="Helvetica" charset="0"/>
              </a:rPr>
              <a:t>Draws attention to importance of monitoring intra-household inequalities</a:t>
            </a:r>
            <a:endParaRPr lang="en-GB" altLang="ja-JP" sz="2000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747219"/>
            <a:ext cx="3447173" cy="3862882"/>
          </a:xfrm>
          <a:prstGeom prst="rect">
            <a:avLst/>
          </a:prstGeom>
        </p:spPr>
      </p:pic>
      <p:sp>
        <p:nvSpPr>
          <p:cNvPr id="22" name="Text Placeholder 2"/>
          <p:cNvSpPr txBox="1">
            <a:spLocks/>
          </p:cNvSpPr>
          <p:nvPr/>
        </p:nvSpPr>
        <p:spPr>
          <a:xfrm>
            <a:off x="12382501" y="747218"/>
            <a:ext cx="6096000" cy="38628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ja-JP" sz="2400" dirty="0" smtClean="0">
                <a:latin typeface="Helvetica" charset="0"/>
                <a:ea typeface="Helvetica" charset="0"/>
                <a:cs typeface="Helvetica" charset="0"/>
              </a:rPr>
              <a:t>Leaflets for public distribution on diverse aspects related to the human rights to water and sanitation!</a:t>
            </a:r>
          </a:p>
          <a:p>
            <a:pPr marL="0" indent="0" algn="ctr">
              <a:buNone/>
            </a:pPr>
            <a:endParaRPr lang="en-GB" altLang="ja-JP" sz="2400" dirty="0">
              <a:latin typeface="Helvetica" charset="0"/>
              <a:ea typeface="Helvetica" charset="0"/>
              <a:cs typeface="Helvetica" charset="0"/>
            </a:endParaRPr>
          </a:p>
          <a:p>
            <a:pPr marL="0" indent="0" algn="ctr">
              <a:buNone/>
            </a:pPr>
            <a:r>
              <a:rPr lang="en-GB" altLang="ja-JP" sz="2400" dirty="0" smtClean="0">
                <a:latin typeface="Helvetica" charset="0"/>
                <a:ea typeface="Helvetica" charset="0"/>
                <a:cs typeface="Helvetica" charset="0"/>
              </a:rPr>
              <a:t>All available in English, French and Spanish.</a:t>
            </a:r>
            <a:endParaRPr lang="en-GB" altLang="ja-JP" sz="24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86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-0.00255 L -1.00712 -0.0025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6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1.00365 0.0113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91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2300" y="126626"/>
            <a:ext cx="8229600" cy="596233"/>
          </a:xfrm>
        </p:spPr>
        <p:txBody>
          <a:bodyPr>
            <a:normAutofit/>
          </a:bodyPr>
          <a:lstStyle/>
          <a:p>
            <a:pPr algn="l"/>
            <a:r>
              <a:rPr lang="en-US" altLang="ja-JP" sz="3200" dirty="0" smtClean="0">
                <a:latin typeface="Helvetica" charset="0"/>
                <a:ea typeface="Helvetica" charset="0"/>
                <a:cs typeface="Helvetica" charset="0"/>
              </a:rPr>
              <a:t>Country missions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55621" y="23882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7114948" y="168272"/>
            <a:ext cx="1736952" cy="5552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800" b="1" dirty="0" smtClean="0">
                <a:latin typeface="Helvetica" charset="0"/>
                <a:ea typeface="Helvetica" charset="0"/>
                <a:cs typeface="Helvetica" charset="0"/>
              </a:rPr>
              <a:t>2015</a:t>
            </a: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253998" y="903103"/>
            <a:ext cx="3403245" cy="431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000" b="1" dirty="0" smtClean="0">
                <a:latin typeface="Helvetica" charset="0"/>
                <a:ea typeface="Helvetica" charset="0"/>
                <a:cs typeface="Helvetica" charset="0"/>
              </a:rPr>
              <a:t>Tajikistan</a:t>
            </a: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5394195" y="3735505"/>
            <a:ext cx="3572005" cy="4925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000" b="1" dirty="0" smtClean="0">
                <a:latin typeface="Helvetica" charset="0"/>
                <a:ea typeface="Helvetica" charset="0"/>
                <a:cs typeface="Helvetica" charset="0"/>
              </a:rPr>
              <a:t>Botswana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4195" y="4185789"/>
            <a:ext cx="3572005" cy="2580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998" y="1334846"/>
            <a:ext cx="3192036" cy="2394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 Placeholder 2"/>
          <p:cNvSpPr txBox="1">
            <a:spLocks/>
          </p:cNvSpPr>
          <p:nvPr/>
        </p:nvSpPr>
        <p:spPr>
          <a:xfrm>
            <a:off x="3599720" y="830550"/>
            <a:ext cx="5544279" cy="2688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ja-JP" sz="2000" dirty="0" smtClean="0">
                <a:latin typeface="Helvetica" charset="0"/>
                <a:ea typeface="Helvetica" charset="0"/>
                <a:cs typeface="Helvetica" charset="0"/>
              </a:rPr>
              <a:t>Monitoring of water quality of non-centralized water sources still limited</a:t>
            </a:r>
          </a:p>
          <a:p>
            <a:r>
              <a:rPr lang="en-GB" altLang="ja-JP" sz="2000" dirty="0">
                <a:latin typeface="Helvetica" charset="0"/>
                <a:ea typeface="Helvetica" charset="0"/>
                <a:cs typeface="Helvetica" charset="0"/>
              </a:rPr>
              <a:t>Water suppliers </a:t>
            </a:r>
            <a:r>
              <a:rPr lang="en-GB" altLang="ja-JP" sz="2000" dirty="0" smtClean="0">
                <a:latin typeface="Helvetica" charset="0"/>
                <a:ea typeface="Helvetica" charset="0"/>
                <a:cs typeface="Helvetica" charset="0"/>
              </a:rPr>
              <a:t>may self-monitor but are not </a:t>
            </a:r>
            <a:r>
              <a:rPr lang="en-GB" altLang="ja-JP" sz="2000" dirty="0">
                <a:latin typeface="Helvetica" charset="0"/>
                <a:ea typeface="Helvetica" charset="0"/>
                <a:cs typeface="Helvetica" charset="0"/>
              </a:rPr>
              <a:t>obliged to report to any authorities</a:t>
            </a:r>
          </a:p>
          <a:p>
            <a:r>
              <a:rPr lang="en-GB" altLang="ja-JP" sz="2000" dirty="0" smtClean="0">
                <a:latin typeface="Helvetica" charset="0"/>
                <a:ea typeface="Helvetica" charset="0"/>
                <a:cs typeface="Helvetica" charset="0"/>
              </a:rPr>
              <a:t>Vast majority of sanitation solutions not regulated, managed or monitored by State</a:t>
            </a:r>
          </a:p>
          <a:p>
            <a:r>
              <a:rPr lang="en-GB" altLang="ja-JP" sz="2000" dirty="0" smtClean="0">
                <a:latin typeface="Helvetica" charset="0"/>
                <a:ea typeface="Helvetica" charset="0"/>
                <a:cs typeface="Helvetica" charset="0"/>
              </a:rPr>
              <a:t>Data on WSS coverage does not capture marginalized groups (e.g. refugees, asylum seekers, stateless)</a:t>
            </a:r>
          </a:p>
        </p:txBody>
      </p:sp>
      <p:sp>
        <p:nvSpPr>
          <p:cNvPr id="23" name="Text Placeholder 2"/>
          <p:cNvSpPr txBox="1">
            <a:spLocks/>
          </p:cNvSpPr>
          <p:nvPr/>
        </p:nvSpPr>
        <p:spPr>
          <a:xfrm>
            <a:off x="0" y="4077029"/>
            <a:ext cx="5394195" cy="2688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3838" indent="-223838"/>
            <a:r>
              <a:rPr lang="en-GB" altLang="ja-JP" sz="2000" dirty="0" smtClean="0">
                <a:latin typeface="Helvetica" charset="0"/>
                <a:ea typeface="Helvetica" charset="0"/>
                <a:cs typeface="Helvetica" charset="0"/>
              </a:rPr>
              <a:t>No national regulator. Ministry of Health only does partial surveillance of water quality</a:t>
            </a:r>
          </a:p>
          <a:p>
            <a:pPr marL="223838" indent="-223838"/>
            <a:r>
              <a:rPr lang="en-GB" altLang="ja-JP" sz="2000" dirty="0" smtClean="0">
                <a:latin typeface="Helvetica" charset="0"/>
                <a:ea typeface="Helvetica" charset="0"/>
                <a:cs typeface="Helvetica" charset="0"/>
              </a:rPr>
              <a:t>National service provider (WUC) not obliged to report results of monitoring to authorities</a:t>
            </a:r>
          </a:p>
          <a:p>
            <a:pPr marL="223838" indent="-223838"/>
            <a:r>
              <a:rPr lang="en-GB" altLang="ja-JP" sz="2000" dirty="0" smtClean="0">
                <a:latin typeface="Helvetica" charset="0"/>
                <a:ea typeface="Helvetica" charset="0"/>
                <a:cs typeface="Helvetica" charset="0"/>
              </a:rPr>
              <a:t>Some entire areas lacking available monitoring data. </a:t>
            </a:r>
          </a:p>
          <a:p>
            <a:pPr marL="223838" indent="-223838"/>
            <a:r>
              <a:rPr lang="en-GB" altLang="ja-JP" sz="2000" dirty="0" smtClean="0">
                <a:latin typeface="Helvetica" charset="0"/>
                <a:ea typeface="Helvetica" charset="0"/>
                <a:cs typeface="Helvetica" charset="0"/>
              </a:rPr>
              <a:t>Individual boreholes and sources outside central network are vulnerable.</a:t>
            </a:r>
          </a:p>
          <a:p>
            <a:pPr marL="223838" indent="-223838"/>
            <a:endParaRPr lang="en-GB" altLang="ja-JP" sz="2000" dirty="0" smtClean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37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2300" y="126626"/>
            <a:ext cx="8229600" cy="596233"/>
          </a:xfrm>
        </p:spPr>
        <p:txBody>
          <a:bodyPr>
            <a:normAutofit/>
          </a:bodyPr>
          <a:lstStyle/>
          <a:p>
            <a:pPr algn="l"/>
            <a:r>
              <a:rPr lang="en-US" altLang="ja-JP" sz="3200" dirty="0" smtClean="0">
                <a:latin typeface="Helvetica" charset="0"/>
                <a:ea typeface="Helvetica" charset="0"/>
                <a:cs typeface="Helvetica" charset="0"/>
              </a:rPr>
              <a:t>Country missions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6024184" y="882938"/>
            <a:ext cx="2827716" cy="430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altLang="ja-JP" sz="2200" b="1" dirty="0" smtClean="0">
                <a:latin typeface="Helvetica" charset="0"/>
                <a:ea typeface="Helvetica" charset="0"/>
                <a:cs typeface="Helvetica" charset="0"/>
              </a:rPr>
              <a:t>El Salvador</a:t>
            </a:r>
            <a:endParaRPr lang="en-US" altLang="ja-JP" sz="2200" b="1" dirty="0" smtClean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5621" y="23882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-38100" y="3987743"/>
            <a:ext cx="3403245" cy="463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altLang="ja-JP" sz="2200" b="1" dirty="0" smtClean="0">
                <a:latin typeface="Helvetica" charset="0"/>
                <a:ea typeface="Helvetica" charset="0"/>
                <a:cs typeface="Helvetica" charset="0"/>
              </a:rPr>
              <a:t>Portugal</a:t>
            </a:r>
            <a:endParaRPr lang="en-US" altLang="ja-JP" sz="2200" b="1" dirty="0" smtClean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3392" y="1387420"/>
            <a:ext cx="3289299" cy="2466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7114948" y="168272"/>
            <a:ext cx="1736952" cy="5552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800" b="1" dirty="0" smtClean="0">
                <a:latin typeface="Helvetica" charset="0"/>
                <a:ea typeface="Helvetica" charset="0"/>
                <a:cs typeface="Helvetica" charset="0"/>
              </a:rPr>
              <a:t>2016</a:t>
            </a: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0" y="884355"/>
            <a:ext cx="5544279" cy="2688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3838" indent="-223838"/>
            <a:r>
              <a:rPr lang="en-GB" altLang="ja-JP" sz="2000" dirty="0" smtClean="0">
                <a:latin typeface="Helvetica" charset="0"/>
                <a:ea typeface="Helvetica" charset="0"/>
                <a:cs typeface="Helvetica" charset="0"/>
              </a:rPr>
              <a:t>(-) No independent regulatory mechanism to monitor performance of national service provider, local authorities or other providers</a:t>
            </a:r>
          </a:p>
          <a:p>
            <a:pPr marL="223838" indent="-223838"/>
            <a:r>
              <a:rPr lang="en-GB" altLang="ja-JP" sz="2000" dirty="0" smtClean="0">
                <a:latin typeface="Helvetica" charset="0"/>
                <a:ea typeface="Helvetica" charset="0"/>
                <a:cs typeface="Helvetica" charset="0"/>
              </a:rPr>
              <a:t>(+) Ministry of Environment taking steps to prevent and monitor pollution through inventories of emissions and concentrations in receiving environments</a:t>
            </a:r>
          </a:p>
          <a:p>
            <a:pPr marL="223838" indent="-223838"/>
            <a:r>
              <a:rPr lang="en-GB" altLang="ja-JP" sz="2000" dirty="0" smtClean="0">
                <a:latin typeface="Helvetica" charset="0"/>
                <a:ea typeface="Helvetica" charset="0"/>
                <a:cs typeface="Helvetica" charset="0"/>
              </a:rPr>
              <a:t>Recommendation to include user participation in water quality monitoring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3365145" y="4237071"/>
            <a:ext cx="5544279" cy="22079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3838" indent="-223838"/>
            <a:r>
              <a:rPr lang="en-GB" altLang="ja-JP" sz="2000" dirty="0" smtClean="0">
                <a:latin typeface="Helvetica" charset="0"/>
                <a:ea typeface="Helvetica" charset="0"/>
                <a:cs typeface="Helvetica" charset="0"/>
              </a:rPr>
              <a:t>(-) Insufficient amount of disaggregated information (e.g. covering disadvantaged groups like Roma) </a:t>
            </a:r>
          </a:p>
          <a:p>
            <a:pPr marL="223838" indent="-223838"/>
            <a:r>
              <a:rPr lang="en-GB" altLang="ja-JP" sz="2000" dirty="0" smtClean="0">
                <a:latin typeface="Helvetica" charset="0"/>
                <a:ea typeface="Helvetica" charset="0"/>
                <a:cs typeface="Helvetica" charset="0"/>
              </a:rPr>
              <a:t>National regulator (ERSAR) performs regular assessment of affordability of WSS based on average municipal incomes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48" y="4451718"/>
            <a:ext cx="3105150" cy="2328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9215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2300" y="126626"/>
            <a:ext cx="8229600" cy="596233"/>
          </a:xfrm>
        </p:spPr>
        <p:txBody>
          <a:bodyPr>
            <a:normAutofit/>
          </a:bodyPr>
          <a:lstStyle/>
          <a:p>
            <a:pPr algn="l"/>
            <a:r>
              <a:rPr lang="en-US" altLang="ja-JP" sz="3200" dirty="0" smtClean="0">
                <a:latin typeface="Helvetica" charset="0"/>
                <a:ea typeface="Helvetica" charset="0"/>
                <a:cs typeface="Helvetica" charset="0"/>
              </a:rPr>
              <a:t>Country missions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3151792" y="901691"/>
            <a:ext cx="2827716" cy="430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ja-JP" sz="2400" b="1" dirty="0" smtClean="0">
                <a:latin typeface="Helvetica" charset="0"/>
                <a:ea typeface="Helvetica" charset="0"/>
                <a:cs typeface="Helvetica" charset="0"/>
              </a:rPr>
              <a:t>Lessons learnt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55621" y="23882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622300" y="1413170"/>
            <a:ext cx="8229600" cy="3539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3838" indent="-223838"/>
            <a:r>
              <a:rPr lang="en-GB" altLang="ja-JP" sz="2400" dirty="0" smtClean="0">
                <a:latin typeface="Helvetica" charset="0"/>
                <a:ea typeface="Helvetica" charset="0"/>
                <a:cs typeface="Helvetica" charset="0"/>
              </a:rPr>
              <a:t>Country missions allow for in-depth legal, regulatory and policy reviews regarding WSS</a:t>
            </a:r>
          </a:p>
          <a:p>
            <a:pPr marL="223838" indent="-223838"/>
            <a:r>
              <a:rPr lang="en-GB" altLang="ja-JP" sz="2400" dirty="0" smtClean="0">
                <a:latin typeface="Helvetica" charset="0"/>
                <a:ea typeface="Helvetica" charset="0"/>
                <a:cs typeface="Helvetica" charset="0"/>
              </a:rPr>
              <a:t>Universal Periodic Review and treaty body mechanisms are informed of relevant cases affecting the </a:t>
            </a:r>
            <a:r>
              <a:rPr lang="en-GB" altLang="ja-JP" sz="2400" dirty="0" err="1" smtClean="0">
                <a:latin typeface="Helvetica" charset="0"/>
                <a:ea typeface="Helvetica" charset="0"/>
                <a:cs typeface="Helvetica" charset="0"/>
              </a:rPr>
              <a:t>HRtWS</a:t>
            </a:r>
            <a:r>
              <a:rPr lang="en-GB" altLang="ja-JP" sz="24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</a:p>
          <a:p>
            <a:pPr marL="223838" indent="-223838"/>
            <a:r>
              <a:rPr lang="en-GB" altLang="ja-JP" sz="2400" dirty="0" smtClean="0">
                <a:latin typeface="Helvetica" charset="0"/>
                <a:ea typeface="Helvetica" charset="0"/>
                <a:cs typeface="Helvetica" charset="0"/>
              </a:rPr>
              <a:t>Cases adjudicated through international or regional courts considered</a:t>
            </a:r>
          </a:p>
          <a:p>
            <a:pPr marL="223838" indent="-223838"/>
            <a:r>
              <a:rPr lang="en-GB" altLang="ja-JP" sz="2400" dirty="0" smtClean="0">
                <a:latin typeface="Helvetica" charset="0"/>
                <a:ea typeface="Helvetica" charset="0"/>
                <a:cs typeface="Helvetica" charset="0"/>
              </a:rPr>
              <a:t>More than consider indicators, </a:t>
            </a:r>
            <a:r>
              <a:rPr lang="en-GB" altLang="ja-JP" sz="2400" b="1" dirty="0" smtClean="0">
                <a:latin typeface="Helvetica" charset="0"/>
                <a:ea typeface="Helvetica" charset="0"/>
                <a:cs typeface="Helvetica" charset="0"/>
              </a:rPr>
              <a:t>qualitative assessments </a:t>
            </a:r>
            <a:r>
              <a:rPr lang="en-GB" altLang="ja-JP" sz="2400" dirty="0" smtClean="0">
                <a:latin typeface="Helvetica" charset="0"/>
                <a:ea typeface="Helvetica" charset="0"/>
                <a:cs typeface="Helvetica" charset="0"/>
              </a:rPr>
              <a:t>are made possible through interviews with authorities and field visits, often interviewing populations living in most vulnerable conditions, unserved or underserved.</a:t>
            </a:r>
          </a:p>
        </p:txBody>
      </p:sp>
    </p:spTree>
    <p:extLst>
      <p:ext uri="{BB962C8B-B14F-4D97-AF65-F5344CB8AC3E}">
        <p14:creationId xmlns:p14="http://schemas.microsoft.com/office/powerpoint/2010/main" val="743830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7328" y="228226"/>
            <a:ext cx="8229600" cy="571874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ja-JP" sz="3200" dirty="0" smtClean="0">
                <a:latin typeface="Helvetica" charset="0"/>
                <a:ea typeface="Helvetica" charset="0"/>
                <a:cs typeface="Helvetica" charset="0"/>
              </a:rPr>
              <a:t>Communications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75728" y="787943"/>
            <a:ext cx="8331200" cy="53461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Special Procedures may issue communications to States and other entities (e.g. </a:t>
            </a:r>
            <a:r>
              <a:rPr lang="en-US" sz="2400" dirty="0" smtClean="0"/>
              <a:t>business </a:t>
            </a:r>
            <a:r>
              <a:rPr lang="en-US" sz="2400" dirty="0"/>
              <a:t>corporations) to address alleged human rights violations and other situations of concern to human rights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u="sng" dirty="0" smtClean="0">
                <a:latin typeface="Helvetica" charset="0"/>
                <a:ea typeface="Helvetica" charset="0"/>
                <a:cs typeface="Helvetica" charset="0"/>
              </a:rPr>
              <a:t>Strengths/weaknesses</a:t>
            </a:r>
          </a:p>
          <a:p>
            <a:r>
              <a:rPr lang="en-US" altLang="ja-JP" sz="2000" dirty="0" smtClean="0">
                <a:latin typeface="Helvetica" charset="0"/>
                <a:ea typeface="Helvetica" charset="0"/>
                <a:cs typeface="Helvetica" charset="0"/>
              </a:rPr>
              <a:t>Cases enter into States’ Universal Period Review</a:t>
            </a:r>
          </a:p>
          <a:p>
            <a:r>
              <a:rPr lang="en-US" altLang="ja-JP" sz="2000" dirty="0" smtClean="0">
                <a:latin typeface="Helvetica" charset="0"/>
                <a:ea typeface="Helvetica" charset="0"/>
                <a:cs typeface="Helvetica" charset="0"/>
              </a:rPr>
              <a:t>Increasingly used but still weak popularity compared with other human rights as an accountability mechanism.</a:t>
            </a:r>
          </a:p>
          <a:p>
            <a:r>
              <a:rPr lang="en-US" altLang="ja-JP" sz="2000" dirty="0" smtClean="0">
                <a:latin typeface="Helvetica" charset="0"/>
                <a:ea typeface="Helvetica" charset="0"/>
                <a:cs typeface="Helvetica" charset="0"/>
              </a:rPr>
              <a:t>Need to spread awareness and empower community groups to reclaim their human rights through this mechanism</a:t>
            </a:r>
          </a:p>
          <a:p>
            <a:pPr marL="0" indent="0">
              <a:buNone/>
            </a:pPr>
            <a:r>
              <a:rPr lang="en-US" altLang="ja-JP" sz="2400" u="sng" dirty="0" smtClean="0">
                <a:latin typeface="Helvetica" charset="0"/>
                <a:ea typeface="Helvetica" charset="0"/>
                <a:cs typeface="Helvetica" charset="0"/>
              </a:rPr>
              <a:t>Possibilities</a:t>
            </a:r>
          </a:p>
          <a:p>
            <a: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  <a:t>Discussions </a:t>
            </a: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on </a:t>
            </a:r>
            <a: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  <a:t>indicators for WATSAN </a:t>
            </a: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can help </a:t>
            </a:r>
            <a: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  <a:t>a more systematic approach for the </a:t>
            </a: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communication </a:t>
            </a:r>
            <a: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  <a:t>mechanism</a:t>
            </a:r>
            <a:endParaRPr lang="en-US" sz="2400" dirty="0" smtClean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  <a:t>Spreading awareness of violations of the </a:t>
            </a:r>
            <a:r>
              <a:rPr lang="en-US" sz="2000" dirty="0" err="1" smtClean="0">
                <a:latin typeface="Helvetica" charset="0"/>
                <a:ea typeface="Helvetica" charset="0"/>
                <a:cs typeface="Helvetica" charset="0"/>
              </a:rPr>
              <a:t>HRtWS</a:t>
            </a:r>
            <a: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  <a:t> through internet and social media</a:t>
            </a:r>
            <a:endParaRPr lang="en-US" sz="1800" dirty="0" smtClean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5765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223" y="274638"/>
            <a:ext cx="7293135" cy="1090612"/>
          </a:xfrm>
        </p:spPr>
        <p:txBody>
          <a:bodyPr/>
          <a:lstStyle/>
          <a:p>
            <a:r>
              <a:rPr lang="en-CA" b="0" dirty="0" smtClean="0">
                <a:latin typeface="Century Gothic" pitchFamily="34" charset="0"/>
                <a:cs typeface="Gotham Bold"/>
              </a:rPr>
              <a:t>SDGs endorse the human rights based approach</a:t>
            </a:r>
            <a:endParaRPr lang="en-CA" b="0" dirty="0">
              <a:latin typeface="Century Gothic" pitchFamily="34" charset="0"/>
              <a:cs typeface="Gotham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3318" y="1365250"/>
            <a:ext cx="8411728" cy="1710219"/>
          </a:xfrm>
        </p:spPr>
        <p:txBody>
          <a:bodyPr/>
          <a:lstStyle/>
          <a:p>
            <a:r>
              <a:rPr lang="en-CA" sz="2000" dirty="0" smtClean="0"/>
              <a:t>“A world where we reaffirm our </a:t>
            </a:r>
            <a:r>
              <a:rPr lang="en-CA" sz="2000" b="1" dirty="0" smtClean="0"/>
              <a:t>commitments regarding the human right to safe drinking </a:t>
            </a:r>
            <a:r>
              <a:rPr lang="en-US" sz="2000" b="1" dirty="0"/>
              <a:t>water and sanitation</a:t>
            </a:r>
            <a:r>
              <a:rPr lang="en-US" sz="2000" dirty="0"/>
              <a:t> and where there is </a:t>
            </a:r>
            <a:r>
              <a:rPr lang="en-US" sz="2000" b="1" dirty="0"/>
              <a:t>improved </a:t>
            </a:r>
            <a:r>
              <a:rPr lang="en-US" sz="2000" b="1" dirty="0" smtClean="0"/>
              <a:t>hygiene</a:t>
            </a:r>
            <a:r>
              <a:rPr lang="en-CA" sz="2000" dirty="0" smtClean="0"/>
              <a:t>” (“Transforming Our World”)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32" y="3930843"/>
            <a:ext cx="7870555" cy="1940534"/>
          </a:xfrm>
        </p:spPr>
        <p:txBody>
          <a:bodyPr/>
          <a:lstStyle/>
          <a:p>
            <a:pPr lvl="0"/>
            <a:r>
              <a:rPr lang="en-US" sz="2000" dirty="0" smtClean="0"/>
              <a:t>Target 6.1 </a:t>
            </a:r>
            <a:r>
              <a:rPr lang="en-US" sz="2000" dirty="0"/>
              <a:t> By 2030, achieve </a:t>
            </a:r>
            <a:r>
              <a:rPr lang="en-US" sz="2000" u="sng" dirty="0"/>
              <a:t>universal</a:t>
            </a:r>
            <a:r>
              <a:rPr lang="en-US" sz="2000" dirty="0"/>
              <a:t> and </a:t>
            </a:r>
            <a:r>
              <a:rPr lang="en-US" sz="2000" u="sng" dirty="0"/>
              <a:t>equitable</a:t>
            </a:r>
            <a:r>
              <a:rPr lang="en-US" sz="2000" dirty="0"/>
              <a:t> access to </a:t>
            </a:r>
            <a:r>
              <a:rPr lang="en-US" sz="2000" u="sng" dirty="0"/>
              <a:t>safe</a:t>
            </a:r>
            <a:r>
              <a:rPr lang="en-US" sz="2000" dirty="0"/>
              <a:t> and </a:t>
            </a:r>
            <a:r>
              <a:rPr lang="en-US" sz="2000" u="sng" dirty="0"/>
              <a:t>affordable</a:t>
            </a:r>
            <a:r>
              <a:rPr lang="en-US" sz="2000" dirty="0"/>
              <a:t> drinking water </a:t>
            </a:r>
            <a:r>
              <a:rPr lang="en-US" sz="2000" u="sng" dirty="0"/>
              <a:t>for </a:t>
            </a:r>
            <a:r>
              <a:rPr lang="en-US" sz="2000" u="sng" dirty="0" smtClean="0"/>
              <a:t>all.</a:t>
            </a:r>
          </a:p>
          <a:p>
            <a:pPr lvl="0"/>
            <a:endParaRPr lang="en-CA" sz="2000" dirty="0"/>
          </a:p>
          <a:p>
            <a:pPr lvl="0"/>
            <a:r>
              <a:rPr lang="en-US" sz="2000" dirty="0" smtClean="0"/>
              <a:t>Target 6.2 </a:t>
            </a:r>
            <a:r>
              <a:rPr lang="en-US" sz="2000" dirty="0"/>
              <a:t> By 2030, achieve access to adequate and </a:t>
            </a:r>
            <a:r>
              <a:rPr lang="en-US" sz="2000" u="sng" dirty="0"/>
              <a:t>equitable</a:t>
            </a:r>
            <a:r>
              <a:rPr lang="en-US" sz="2000" dirty="0"/>
              <a:t> sanitation and hygiene for all and </a:t>
            </a:r>
            <a:r>
              <a:rPr lang="en-US" sz="2000" u="sng" dirty="0"/>
              <a:t>end open defecation</a:t>
            </a:r>
            <a:r>
              <a:rPr lang="en-US" sz="2000" dirty="0"/>
              <a:t>, </a:t>
            </a:r>
            <a:r>
              <a:rPr lang="en-US" sz="2000" dirty="0" smtClean="0"/>
              <a:t>paying </a:t>
            </a:r>
            <a:r>
              <a:rPr lang="en-US" sz="2000" dirty="0"/>
              <a:t>special attention to the needs of </a:t>
            </a:r>
            <a:r>
              <a:rPr lang="en-US" sz="2000" u="sng" dirty="0"/>
              <a:t>women and girls </a:t>
            </a:r>
            <a:r>
              <a:rPr lang="en-US" sz="2000" dirty="0"/>
              <a:t>and those in </a:t>
            </a:r>
            <a:r>
              <a:rPr lang="en-US" sz="2000" u="sng" dirty="0"/>
              <a:t>vulnerable situations. </a:t>
            </a:r>
          </a:p>
          <a:p>
            <a:pPr marL="0" lvl="0" indent="0">
              <a:buNone/>
            </a:pPr>
            <a:endParaRPr lang="en-CA" sz="1800" b="1" dirty="0" smtClean="0"/>
          </a:p>
          <a:p>
            <a:endParaRPr lang="en-CA" sz="1800" dirty="0" smtClean="0"/>
          </a:p>
          <a:p>
            <a:endParaRPr lang="en-CA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423318" y="2686878"/>
            <a:ext cx="7668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u="sng" dirty="0" smtClean="0">
                <a:latin typeface="Gotham Light"/>
                <a:cs typeface="Gotham Light"/>
              </a:rPr>
              <a:t>Goal 6: </a:t>
            </a:r>
            <a:r>
              <a:rPr lang="en-US" sz="2400" i="1" u="sng" dirty="0">
                <a:latin typeface="Gotham Light"/>
                <a:cs typeface="Gotham Light"/>
              </a:rPr>
              <a:t>Ensure availability and sustainable management of water and </a:t>
            </a:r>
            <a:r>
              <a:rPr lang="en-US" sz="2400" i="1" u="sng" dirty="0" smtClean="0">
                <a:latin typeface="Gotham Light"/>
                <a:cs typeface="Gotham Light"/>
              </a:rPr>
              <a:t>sanitation </a:t>
            </a:r>
            <a:r>
              <a:rPr lang="en-US" sz="2400" i="1" u="sng" dirty="0">
                <a:latin typeface="Gotham Light"/>
                <a:cs typeface="Gotham Light"/>
              </a:rPr>
              <a:t>for all</a:t>
            </a:r>
            <a:r>
              <a:rPr lang="en-CA" sz="2400" i="1" u="sng" dirty="0">
                <a:latin typeface="Gotham Light"/>
                <a:cs typeface="Gotham Light"/>
              </a:rPr>
              <a:t> </a:t>
            </a:r>
            <a:endParaRPr lang="en-CA" sz="2400" i="1" u="sng" dirty="0" smtClean="0">
              <a:latin typeface="Gotham Light"/>
              <a:cs typeface="Gotham Light"/>
            </a:endParaRPr>
          </a:p>
          <a:p>
            <a:endParaRPr lang="en-CA" sz="2400" dirty="0"/>
          </a:p>
          <a:p>
            <a:r>
              <a:rPr lang="en-CA" sz="2400" dirty="0" smtClean="0"/>
              <a:t> </a:t>
            </a:r>
            <a:endParaRPr lang="en-CA" sz="2400" dirty="0"/>
          </a:p>
        </p:txBody>
      </p:sp>
      <p:pic>
        <p:nvPicPr>
          <p:cNvPr id="33794" name="Picture 2" descr="https://cdn2.sph.harvard.edu/wp-content/uploads/sites/13/2015/09/SDGgoal6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60" y="2309979"/>
            <a:ext cx="1616349" cy="1620864"/>
          </a:xfrm>
          <a:prstGeom prst="rect">
            <a:avLst/>
          </a:prstGeom>
          <a:noFill/>
        </p:spPr>
      </p:pic>
      <p:pic>
        <p:nvPicPr>
          <p:cNvPr id="33796" name="Picture 4" descr="http://unstats.un.org/sdgs/assets/img/logo/unsd/UNSustainableDevelopmentGoals_Brand-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5276" y="14514"/>
            <a:ext cx="1759806" cy="1370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513597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theme/theme1.xml><?xml version="1.0" encoding="utf-8"?>
<a:theme xmlns:a="http://schemas.openxmlformats.org/drawingml/2006/main" name="Thème Office">
  <a:themeElements>
    <a:clrScheme name="Personnalisée 7">
      <a:dk1>
        <a:srgbClr val="333333"/>
      </a:dk1>
      <a:lt1>
        <a:sysClr val="window" lastClr="FFFFFF"/>
      </a:lt1>
      <a:dk2>
        <a:srgbClr val="006FB7"/>
      </a:dk2>
      <a:lt2>
        <a:srgbClr val="CCCCCC"/>
      </a:lt2>
      <a:accent1>
        <a:srgbClr val="006FB7"/>
      </a:accent1>
      <a:accent2>
        <a:srgbClr val="5693C9"/>
      </a:accent2>
      <a:accent3>
        <a:srgbClr val="F18E00"/>
      </a:accent3>
      <a:accent4>
        <a:srgbClr val="8C1713"/>
      </a:accent4>
      <a:accent5>
        <a:srgbClr val="7FBADF"/>
      </a:accent5>
      <a:accent6>
        <a:srgbClr val="C58781"/>
      </a:accent6>
      <a:hlink>
        <a:srgbClr val="006FB7"/>
      </a:hlink>
      <a:folHlink>
        <a:srgbClr val="5693C9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2B9E06671B54FA89F14538B9B0FEA" ma:contentTypeVersion="1" ma:contentTypeDescription="Create a new document." ma:contentTypeScope="" ma:versionID="362711686602768b23db736653e4ac1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10F399-1E01-4192-8FAA-D9AD5ACC5610}"/>
</file>

<file path=customXml/itemProps2.xml><?xml version="1.0" encoding="utf-8"?>
<ds:datastoreItem xmlns:ds="http://schemas.openxmlformats.org/officeDocument/2006/customXml" ds:itemID="{F8E1EA8F-47EC-4EB5-AF7F-28BA73081CB3}"/>
</file>

<file path=customXml/itemProps3.xml><?xml version="1.0" encoding="utf-8"?>
<ds:datastoreItem xmlns:ds="http://schemas.openxmlformats.org/officeDocument/2006/customXml" ds:itemID="{A59BF160-4711-4BC1-8610-99FA7E96D750}"/>
</file>

<file path=customXml/itemProps4.xml><?xml version="1.0" encoding="utf-8"?>
<ds:datastoreItem xmlns:ds="http://schemas.openxmlformats.org/officeDocument/2006/customXml" ds:itemID="{54902D85-C3EA-49C1-A8AE-ED87E1336F0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7724</TotalTime>
  <Words>799</Words>
  <Application>Microsoft Office PowerPoint</Application>
  <PresentationFormat>Apresentação na tela (4:3)</PresentationFormat>
  <Paragraphs>105</Paragraphs>
  <Slides>12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5" baseType="lpstr">
      <vt:lpstr>ＭＳ Ｐゴシック</vt:lpstr>
      <vt:lpstr>ＭＳ Ｐゴシック</vt:lpstr>
      <vt:lpstr>Arial</vt:lpstr>
      <vt:lpstr>Calibri</vt:lpstr>
      <vt:lpstr>Century Gothic</vt:lpstr>
      <vt:lpstr>Gill Sans</vt:lpstr>
      <vt:lpstr>Gotham Bold</vt:lpstr>
      <vt:lpstr>Gotham Book</vt:lpstr>
      <vt:lpstr>Gotham Light</vt:lpstr>
      <vt:lpstr>Gotham Medium</vt:lpstr>
      <vt:lpstr>Helvetica</vt:lpstr>
      <vt:lpstr>Wingdings</vt:lpstr>
      <vt:lpstr>Thème Office</vt:lpstr>
      <vt:lpstr>Monitoring the Human Rights to Water and Sanitation</vt:lpstr>
      <vt:lpstr>Mandate of the Special Rapporteur</vt:lpstr>
      <vt:lpstr>Annual reports</vt:lpstr>
      <vt:lpstr>Annual reports</vt:lpstr>
      <vt:lpstr>Country missions</vt:lpstr>
      <vt:lpstr>Country missions</vt:lpstr>
      <vt:lpstr>Country missions</vt:lpstr>
      <vt:lpstr>Communications</vt:lpstr>
      <vt:lpstr>SDGs endorse the human rights based approach</vt:lpstr>
      <vt:lpstr>Apresentação do PowerPoint</vt:lpstr>
      <vt:lpstr>Interlinkages between SDGs</vt:lpstr>
      <vt:lpstr>   Thank you!    For further information…</vt:lpstr>
    </vt:vector>
  </TitlesOfParts>
  <Company>Eddy Hill 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Eddy Hill</dc:creator>
  <cp:lastModifiedBy>Leo Heller</cp:lastModifiedBy>
  <cp:revision>663</cp:revision>
  <cp:lastPrinted>2012-08-22T12:55:00Z</cp:lastPrinted>
  <dcterms:created xsi:type="dcterms:W3CDTF">2010-05-19T14:44:31Z</dcterms:created>
  <dcterms:modified xsi:type="dcterms:W3CDTF">2017-02-09T06:54:50Z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David McCreery</vt:lpwstr>
  </property>
  <property fmtid="{D5CDD505-2E9C-101B-9397-08002B2CF9AE}" pid="3" name="xd_Signature">
    <vt:lpwstr/>
  </property>
  <property fmtid="{D5CDD505-2E9C-101B-9397-08002B2CF9AE}" pid="4" name="display_urn:schemas-microsoft-com:office:office#Author">
    <vt:lpwstr>David McCreery</vt:lpwstr>
  </property>
  <property fmtid="{D5CDD505-2E9C-101B-9397-08002B2CF9AE}" pid="5" name="TemplateUrl">
    <vt:lpwstr/>
  </property>
  <property fmtid="{D5CDD505-2E9C-101B-9397-08002B2CF9AE}" pid="6" name="xd_ProgID">
    <vt:lpwstr/>
  </property>
  <property fmtid="{D5CDD505-2E9C-101B-9397-08002B2CF9AE}" pid="7" name="PublishingStartDate">
    <vt:lpwstr/>
  </property>
  <property fmtid="{D5CDD505-2E9C-101B-9397-08002B2CF9AE}" pid="8" name="PublishingExpirationDate">
    <vt:lpwstr/>
  </property>
  <property fmtid="{D5CDD505-2E9C-101B-9397-08002B2CF9AE}" pid="9" name="ContentType">
    <vt:lpwstr>Document</vt:lpwstr>
  </property>
  <property fmtid="{D5CDD505-2E9C-101B-9397-08002B2CF9AE}" pid="10" name="ContentTypeId">
    <vt:lpwstr>0x0101008822B9E06671B54FA89F14538B9B0FEA</vt:lpwstr>
  </property>
</Properties>
</file>