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72" r:id="rId3"/>
    <p:sldId id="296" r:id="rId4"/>
    <p:sldId id="294" r:id="rId5"/>
    <p:sldId id="295" r:id="rId6"/>
    <p:sldId id="288" r:id="rId7"/>
    <p:sldId id="290" r:id="rId8"/>
    <p:sldId id="287" r:id="rId9"/>
    <p:sldId id="270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48"/>
    <p:restoredTop sz="88272"/>
  </p:normalViewPr>
  <p:slideViewPr>
    <p:cSldViewPr snapToGrid="0" snapToObjects="1">
      <p:cViewPr>
        <p:scale>
          <a:sx n="70" d="100"/>
          <a:sy n="70" d="100"/>
        </p:scale>
        <p:origin x="1464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8" Type="http://schemas.openxmlformats.org/officeDocument/2006/relationships/slide" Target="slides/slide7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presProps" Target="presProps.xml"/><Relationship Id="rId7" Type="http://schemas.openxmlformats.org/officeDocument/2006/relationships/slide" Target="slides/slide6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ebastienduyck:SusDev:HumanRights:HRTBs:HRTBs_CCrefs_2017_11_2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ebastienduyck:SusDev:HumanRights:HRTBs:HRTBs_CCrefs_2017_12_0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Sheet1!$E$2</c:f>
              <c:strCache>
                <c:ptCount val="1"/>
                <c:pt idx="0">
                  <c:v>CEDAW</c:v>
                </c:pt>
              </c:strCache>
            </c:strRef>
          </c:tx>
          <c:invertIfNegative val="0"/>
          <c:cat>
            <c:numRef>
              <c:f>Sheet1!$F$1:$O$1</c:f>
              <c:numCache>
                <c:formatCode>General</c:formatCode>
                <c:ptCount val="10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  <c:pt idx="7">
                  <c:v>2015.0</c:v>
                </c:pt>
                <c:pt idx="8">
                  <c:v>2016.0</c:v>
                </c:pt>
                <c:pt idx="9">
                  <c:v>2017.0</c:v>
                </c:pt>
              </c:numCache>
            </c:numRef>
          </c:cat>
          <c:val>
            <c:numRef>
              <c:f>Sheet1!$F$2:$O$2</c:f>
              <c:numCache>
                <c:formatCode>General</c:formatCode>
                <c:ptCount val="10"/>
                <c:pt idx="1">
                  <c:v>1.0</c:v>
                </c:pt>
                <c:pt idx="4">
                  <c:v>2.0</c:v>
                </c:pt>
                <c:pt idx="5">
                  <c:v>2.0</c:v>
                </c:pt>
                <c:pt idx="6">
                  <c:v>2.0</c:v>
                </c:pt>
                <c:pt idx="7">
                  <c:v>3.0</c:v>
                </c:pt>
                <c:pt idx="8">
                  <c:v>9.0</c:v>
                </c:pt>
                <c:pt idx="9">
                  <c:v>9.0</c:v>
                </c:pt>
              </c:numCache>
            </c:numRef>
          </c:val>
        </c:ser>
        <c:ser>
          <c:idx val="1"/>
          <c:order val="1"/>
          <c:tx>
            <c:strRef>
              <c:f>Sheet1!$E$3</c:f>
              <c:strCache>
                <c:ptCount val="1"/>
                <c:pt idx="0">
                  <c:v>CESCR</c:v>
                </c:pt>
              </c:strCache>
            </c:strRef>
          </c:tx>
          <c:invertIfNegative val="0"/>
          <c:cat>
            <c:numRef>
              <c:f>Sheet1!$F$1:$O$1</c:f>
              <c:numCache>
                <c:formatCode>General</c:formatCode>
                <c:ptCount val="10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  <c:pt idx="7">
                  <c:v>2015.0</c:v>
                </c:pt>
                <c:pt idx="8">
                  <c:v>2016.0</c:v>
                </c:pt>
                <c:pt idx="9">
                  <c:v>2017.0</c:v>
                </c:pt>
              </c:numCache>
            </c:numRef>
          </c:cat>
          <c:val>
            <c:numRef>
              <c:f>Sheet1!$F$3:$O$3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6">
                  <c:v>1.0</c:v>
                </c:pt>
                <c:pt idx="8">
                  <c:v>2.0</c:v>
                </c:pt>
                <c:pt idx="9">
                  <c:v>3.0</c:v>
                </c:pt>
              </c:numCache>
            </c:numRef>
          </c:val>
        </c:ser>
        <c:ser>
          <c:idx val="2"/>
          <c:order val="2"/>
          <c:tx>
            <c:strRef>
              <c:f>Sheet1!$E$4</c:f>
              <c:strCache>
                <c:ptCount val="1"/>
                <c:pt idx="0">
                  <c:v>CRC</c:v>
                </c:pt>
              </c:strCache>
            </c:strRef>
          </c:tx>
          <c:invertIfNegative val="0"/>
          <c:cat>
            <c:numRef>
              <c:f>Sheet1!$F$1:$O$1</c:f>
              <c:numCache>
                <c:formatCode>General</c:formatCode>
                <c:ptCount val="10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  <c:pt idx="7">
                  <c:v>2015.0</c:v>
                </c:pt>
                <c:pt idx="8">
                  <c:v>2016.0</c:v>
                </c:pt>
                <c:pt idx="9">
                  <c:v>2017.0</c:v>
                </c:pt>
              </c:numCache>
            </c:numRef>
          </c:cat>
          <c:val>
            <c:numRef>
              <c:f>Sheet1!$F$4:$O$4</c:f>
              <c:numCache>
                <c:formatCode>General</c:formatCode>
                <c:ptCount val="10"/>
                <c:pt idx="2">
                  <c:v>3.0</c:v>
                </c:pt>
                <c:pt idx="4">
                  <c:v>2.0</c:v>
                </c:pt>
                <c:pt idx="5">
                  <c:v>1.0</c:v>
                </c:pt>
                <c:pt idx="6">
                  <c:v>2.0</c:v>
                </c:pt>
                <c:pt idx="7">
                  <c:v>4.0</c:v>
                </c:pt>
                <c:pt idx="8">
                  <c:v>6.0</c:v>
                </c:pt>
                <c:pt idx="9">
                  <c:v>6.0</c:v>
                </c:pt>
              </c:numCache>
            </c:numRef>
          </c:val>
        </c:ser>
        <c:ser>
          <c:idx val="3"/>
          <c:order val="3"/>
          <c:tx>
            <c:strRef>
              <c:f>Sheet1!$E$5</c:f>
              <c:strCache>
                <c:ptCount val="1"/>
                <c:pt idx="0">
                  <c:v>CRMW</c:v>
                </c:pt>
              </c:strCache>
            </c:strRef>
          </c:tx>
          <c:invertIfNegative val="0"/>
          <c:cat>
            <c:numRef>
              <c:f>Sheet1!$F$1:$O$1</c:f>
              <c:numCache>
                <c:formatCode>General</c:formatCode>
                <c:ptCount val="10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  <c:pt idx="7">
                  <c:v>2015.0</c:v>
                </c:pt>
                <c:pt idx="8">
                  <c:v>2016.0</c:v>
                </c:pt>
                <c:pt idx="9">
                  <c:v>2017.0</c:v>
                </c:pt>
              </c:numCache>
            </c:numRef>
          </c:cat>
          <c:val>
            <c:numRef>
              <c:f>Sheet1!$F$5:$O$5</c:f>
              <c:numCache>
                <c:formatCode>General</c:formatCode>
                <c:ptCount val="10"/>
                <c:pt idx="5">
                  <c:v>1.0</c:v>
                </c:pt>
              </c:numCache>
            </c:numRef>
          </c:val>
        </c:ser>
        <c:ser>
          <c:idx val="4"/>
          <c:order val="4"/>
          <c:tx>
            <c:strRef>
              <c:f>Sheet1!$E$6</c:f>
              <c:strCache>
                <c:ptCount val="1"/>
                <c:pt idx="0">
                  <c:v>CRDP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cat>
            <c:numRef>
              <c:f>Sheet1!$F$1:$O$1</c:f>
              <c:numCache>
                <c:formatCode>General</c:formatCode>
                <c:ptCount val="10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  <c:pt idx="7">
                  <c:v>2015.0</c:v>
                </c:pt>
                <c:pt idx="8">
                  <c:v>2016.0</c:v>
                </c:pt>
                <c:pt idx="9">
                  <c:v>2017.0</c:v>
                </c:pt>
              </c:numCache>
            </c:numRef>
          </c:cat>
          <c:val>
            <c:numRef>
              <c:f>Sheet1!$F$6:$O$6</c:f>
              <c:numCache>
                <c:formatCode>General</c:formatCode>
                <c:ptCount val="10"/>
                <c:pt idx="9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9948928"/>
        <c:axId val="1659950704"/>
      </c:barChart>
      <c:catAx>
        <c:axId val="165994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59950704"/>
        <c:crosses val="autoZero"/>
        <c:auto val="1"/>
        <c:lblAlgn val="ctr"/>
        <c:lblOffset val="100"/>
        <c:noMultiLvlLbl val="0"/>
      </c:catAx>
      <c:valAx>
        <c:axId val="1659950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5994892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0764368660884904"/>
          <c:y val="0.0186803660833857"/>
          <c:w val="0.428168267957331"/>
          <c:h val="0.327494040309182"/>
        </c:manualLayout>
      </c:layout>
      <c:overlay val="1"/>
      <c:spPr>
        <a:solidFill>
          <a:srgbClr val="FFFFFF"/>
        </a:solidFill>
      </c:sp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3038118891802"/>
          <c:y val="0.0551614038118798"/>
          <c:w val="0.896672360542918"/>
          <c:h val="0.8737826968859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Sheet1!$E$2</c:f>
              <c:strCache>
                <c:ptCount val="1"/>
                <c:pt idx="0">
                  <c:v>CEDAW</c:v>
                </c:pt>
              </c:strCache>
            </c:strRef>
          </c:tx>
          <c:invertIfNegative val="0"/>
          <c:cat>
            <c:numRef>
              <c:f>Sheet1!$S$1:$AB$1</c:f>
              <c:numCache>
                <c:formatCode>General</c:formatCode>
                <c:ptCount val="10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  <c:pt idx="7">
                  <c:v>2015.0</c:v>
                </c:pt>
                <c:pt idx="8">
                  <c:v>2016.0</c:v>
                </c:pt>
                <c:pt idx="9">
                  <c:v>2017.0</c:v>
                </c:pt>
              </c:numCache>
            </c:numRef>
          </c:cat>
          <c:val>
            <c:numRef>
              <c:f>Sheet1!$S$2:$AB$2</c:f>
              <c:numCache>
                <c:formatCode>General</c:formatCode>
                <c:ptCount val="10"/>
                <c:pt idx="5">
                  <c:v>1.0</c:v>
                </c:pt>
                <c:pt idx="6">
                  <c:v>1.0</c:v>
                </c:pt>
                <c:pt idx="7">
                  <c:v>4.0</c:v>
                </c:pt>
                <c:pt idx="8">
                  <c:v>1.0</c:v>
                </c:pt>
                <c:pt idx="9">
                  <c:v>8.0</c:v>
                </c:pt>
              </c:numCache>
            </c:numRef>
          </c:val>
        </c:ser>
        <c:ser>
          <c:idx val="1"/>
          <c:order val="1"/>
          <c:tx>
            <c:strRef>
              <c:f>Sheet1!$E$3</c:f>
              <c:strCache>
                <c:ptCount val="1"/>
                <c:pt idx="0">
                  <c:v>CESCR</c:v>
                </c:pt>
              </c:strCache>
            </c:strRef>
          </c:tx>
          <c:invertIfNegative val="0"/>
          <c:cat>
            <c:numRef>
              <c:f>Sheet1!$S$1:$AB$1</c:f>
              <c:numCache>
                <c:formatCode>General</c:formatCode>
                <c:ptCount val="10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  <c:pt idx="7">
                  <c:v>2015.0</c:v>
                </c:pt>
                <c:pt idx="8">
                  <c:v>2016.0</c:v>
                </c:pt>
                <c:pt idx="9">
                  <c:v>2017.0</c:v>
                </c:pt>
              </c:numCache>
            </c:numRef>
          </c:cat>
          <c:val>
            <c:numRef>
              <c:f>Sheet1!$S$3:$AB$3</c:f>
              <c:numCache>
                <c:formatCode>General</c:formatCode>
                <c:ptCount val="10"/>
                <c:pt idx="7">
                  <c:v>1.0</c:v>
                </c:pt>
                <c:pt idx="9">
                  <c:v>2.0</c:v>
                </c:pt>
              </c:numCache>
            </c:numRef>
          </c:val>
        </c:ser>
        <c:ser>
          <c:idx val="2"/>
          <c:order val="2"/>
          <c:tx>
            <c:strRef>
              <c:f>Sheet1!$E$4</c:f>
              <c:strCache>
                <c:ptCount val="1"/>
                <c:pt idx="0">
                  <c:v>CRC</c:v>
                </c:pt>
              </c:strCache>
            </c:strRef>
          </c:tx>
          <c:invertIfNegative val="0"/>
          <c:cat>
            <c:numRef>
              <c:f>Sheet1!$S$1:$AB$1</c:f>
              <c:numCache>
                <c:formatCode>General</c:formatCode>
                <c:ptCount val="10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  <c:pt idx="7">
                  <c:v>2015.0</c:v>
                </c:pt>
                <c:pt idx="8">
                  <c:v>2016.0</c:v>
                </c:pt>
                <c:pt idx="9">
                  <c:v>2017.0</c:v>
                </c:pt>
              </c:numCache>
            </c:numRef>
          </c:cat>
          <c:val>
            <c:numRef>
              <c:f>Sheet1!$S$4:$AB$4</c:f>
              <c:numCache>
                <c:formatCode>General</c:formatCode>
                <c:ptCount val="10"/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8">
                  <c:v>1.0</c:v>
                </c:pt>
                <c:pt idx="9">
                  <c:v>3.0</c:v>
                </c:pt>
              </c:numCache>
            </c:numRef>
          </c:val>
        </c:ser>
        <c:ser>
          <c:idx val="3"/>
          <c:order val="3"/>
          <c:tx>
            <c:strRef>
              <c:f>Sheet1!$E$5</c:f>
              <c:strCache>
                <c:ptCount val="1"/>
                <c:pt idx="0">
                  <c:v>CRMW</c:v>
                </c:pt>
              </c:strCache>
            </c:strRef>
          </c:tx>
          <c:invertIfNegative val="0"/>
          <c:cat>
            <c:numRef>
              <c:f>Sheet1!$S$1:$AB$1</c:f>
              <c:numCache>
                <c:formatCode>General</c:formatCode>
                <c:ptCount val="10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  <c:pt idx="7">
                  <c:v>2015.0</c:v>
                </c:pt>
                <c:pt idx="8">
                  <c:v>2016.0</c:v>
                </c:pt>
                <c:pt idx="9">
                  <c:v>2017.0</c:v>
                </c:pt>
              </c:numCache>
            </c:numRef>
          </c:cat>
          <c:val>
            <c:numRef>
              <c:f>Sheet1!$S$5:$AB$5</c:f>
              <c:numCache>
                <c:formatCode>General</c:formatCode>
                <c:ptCount val="10"/>
              </c:numCache>
            </c:numRef>
          </c:val>
        </c:ser>
        <c:ser>
          <c:idx val="4"/>
          <c:order val="4"/>
          <c:tx>
            <c:strRef>
              <c:f>Sheet1!$E$6</c:f>
              <c:strCache>
                <c:ptCount val="1"/>
                <c:pt idx="0">
                  <c:v>CRDP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cat>
            <c:numRef>
              <c:f>Sheet1!$S$1:$AB$1</c:f>
              <c:numCache>
                <c:formatCode>General</c:formatCode>
                <c:ptCount val="10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  <c:pt idx="7">
                  <c:v>2015.0</c:v>
                </c:pt>
                <c:pt idx="8">
                  <c:v>2016.0</c:v>
                </c:pt>
                <c:pt idx="9">
                  <c:v>2017.0</c:v>
                </c:pt>
              </c:numCache>
            </c:numRef>
          </c:cat>
          <c:val>
            <c:numRef>
              <c:f>Sheet1!$S$6:$AB$6</c:f>
              <c:numCache>
                <c:formatCode>General</c:formatCode>
                <c:ptCount val="10"/>
                <c:pt idx="9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6307520"/>
        <c:axId val="1656309840"/>
      </c:barChart>
      <c:catAx>
        <c:axId val="1656307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56309840"/>
        <c:crosses val="autoZero"/>
        <c:auto val="1"/>
        <c:lblAlgn val="ctr"/>
        <c:lblOffset val="100"/>
        <c:noMultiLvlLbl val="0"/>
      </c:catAx>
      <c:valAx>
        <c:axId val="1656309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5630752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0764368660884904"/>
          <c:y val="0.00456604004245412"/>
          <c:w val="0.424628782345908"/>
          <c:h val="0.31337971426825"/>
        </c:manualLayout>
      </c:layout>
      <c:overlay val="1"/>
      <c:spPr>
        <a:solidFill>
          <a:srgbClr val="FFFFFF"/>
        </a:solidFill>
      </c:sp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181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131098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623143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0" i="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2422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7203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39194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1171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689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/>
          <a:lstStyle/>
          <a:p>
            <a:fld id="{0037A7F8-60E1-F245-8ACA-64F824751680}" type="datetime1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0866" y="9251950"/>
            <a:ext cx="410369" cy="379591"/>
          </a:xfrm>
        </p:spPr>
        <p:txBody>
          <a:bodyPr/>
          <a:lstStyle/>
          <a:p>
            <a:fld id="{6697B586-8BBD-7841-9CA4-89403793F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22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/>
          <a:lstStyle/>
          <a:p>
            <a:fld id="{FB6BD451-CAF2-B343-B5D0-A74FFEBD49ED}" type="datetime1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0866" y="9251950"/>
            <a:ext cx="410369" cy="379591"/>
          </a:xfrm>
        </p:spPr>
        <p:txBody>
          <a:bodyPr/>
          <a:lstStyle/>
          <a:p>
            <a:fld id="{6697B586-8BBD-7841-9CA4-89403793F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3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60" r:id="rId8"/>
    <p:sldLayoutId id="2147483661" r:id="rId9"/>
    <p:sldLayoutId id="2147483662" r:id="rId10"/>
  </p:sldLayoutIdLst>
  <p:transition spd="med"/>
  <p:hf hdr="0" ftr="0" dt="0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jpeg"/><Relationship Id="rId12" Type="http://schemas.microsoft.com/office/2007/relationships/hdphoto" Target="../media/hdphoto2.wdp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jpeg"/><Relationship Id="rId9" Type="http://schemas.microsoft.com/office/2007/relationships/hdphoto" Target="../media/hdphoto1.wdp"/><Relationship Id="rId10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lucy@globalinitiative-escr.org" TargetMode="External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xfrm>
            <a:off x="1270000" y="841248"/>
            <a:ext cx="10464800" cy="4099052"/>
          </a:xfrm>
          <a:prstGeom prst="rect">
            <a:avLst/>
          </a:prstGeom>
          <a:blipFill>
            <a:blip r:embed="rId3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anchor="ctr">
            <a:normAutofit fontScale="90000"/>
          </a:bodyPr>
          <a:lstStyle/>
          <a:p>
            <a:pPr defTabSz="537463">
              <a:defRPr sz="3036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400" dirty="0">
              <a:solidFill>
                <a:schemeClr val="bg1"/>
              </a:solidFill>
            </a:endParaRPr>
          </a:p>
          <a:p>
            <a:r>
              <a:rPr lang="en-GB" sz="3600" b="1" dirty="0">
                <a:solidFill>
                  <a:schemeClr val="bg1"/>
                </a:solidFill>
              </a:rPr>
              <a:t>Intersessional Expert Meeting</a:t>
            </a:r>
            <a:r>
              <a:rPr lang="en-GB" sz="3600" dirty="0">
                <a:solidFill>
                  <a:schemeClr val="bg1"/>
                </a:solidFill>
              </a:rPr>
              <a:t/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b="1" dirty="0">
                <a:solidFill>
                  <a:schemeClr val="bg1"/>
                </a:solidFill>
              </a:rPr>
              <a:t>on ‘the full enjoyment of human rights by all women and girls and the systematic mainstreaming of a gender perspective into the implementation of the 2030 </a:t>
            </a:r>
            <a:r>
              <a:rPr lang="en-GB" sz="3600" b="1" dirty="0" smtClean="0">
                <a:solidFill>
                  <a:schemeClr val="bg1"/>
                </a:solidFill>
              </a:rPr>
              <a:t>Agenda’</a:t>
            </a:r>
            <a:r>
              <a:rPr lang="en-GB" sz="2800" dirty="0">
                <a:solidFill>
                  <a:schemeClr val="bg1"/>
                </a:solidFill>
              </a:rPr>
              <a:t/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3600" b="1" dirty="0" smtClean="0">
                <a:solidFill>
                  <a:schemeClr val="bg1"/>
                </a:solidFill>
              </a:rPr>
              <a:t>Session 4 </a:t>
            </a:r>
            <a:r>
              <a:rPr lang="mr-IN" sz="3600" b="1" dirty="0" smtClean="0">
                <a:solidFill>
                  <a:schemeClr val="bg1"/>
                </a:solidFill>
              </a:rPr>
              <a:t>–</a:t>
            </a:r>
            <a:r>
              <a:rPr lang="en-GB" sz="3600" b="1" dirty="0" smtClean="0">
                <a:solidFill>
                  <a:schemeClr val="bg1"/>
                </a:solidFill>
              </a:rPr>
              <a:t> Accountability</a:t>
            </a:r>
            <a:r>
              <a:rPr lang="en-GB" sz="2800" dirty="0" smtClean="0">
                <a:solidFill>
                  <a:schemeClr val="bg1"/>
                </a:solidFill>
              </a:rPr>
              <a:t/>
            </a:r>
            <a:br>
              <a:rPr lang="en-GB" sz="2800" dirty="0" smtClean="0">
                <a:solidFill>
                  <a:schemeClr val="bg1"/>
                </a:solidFill>
              </a:rPr>
            </a:br>
            <a:r>
              <a:rPr lang="en-GB" sz="2800" b="1" dirty="0" smtClean="0">
                <a:solidFill>
                  <a:schemeClr val="bg1"/>
                </a:solidFill>
              </a:rPr>
              <a:t>2-3 </a:t>
            </a:r>
            <a:r>
              <a:rPr lang="en-GB" sz="2800" b="1" dirty="0">
                <a:solidFill>
                  <a:schemeClr val="bg1"/>
                </a:solidFill>
              </a:rPr>
              <a:t>May 2018 </a:t>
            </a:r>
            <a:r>
              <a:rPr lang="en-GB" sz="2800" dirty="0" smtClean="0">
                <a:solidFill>
                  <a:schemeClr val="bg1"/>
                </a:solidFill>
              </a:rPr>
              <a:t>- </a:t>
            </a:r>
            <a:r>
              <a:rPr lang="en-GB" sz="2800" b="1" dirty="0" smtClean="0">
                <a:solidFill>
                  <a:schemeClr val="bg1"/>
                </a:solidFill>
              </a:rPr>
              <a:t>Geneva</a:t>
            </a:r>
            <a:r>
              <a:rPr sz="6600" dirty="0" smtClean="0">
                <a:solidFill>
                  <a:schemeClr val="bg1"/>
                </a:solidFill>
              </a:rPr>
              <a:t> 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  <a:blipFill>
            <a:blip r:embed="rId3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>
            <a:normAutofit lnSpcReduction="10000"/>
          </a:bodyPr>
          <a:lstStyle/>
          <a:p>
            <a:pPr defTabSz="549148">
              <a:defRPr sz="2256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Lucy McKernan</a:t>
            </a:r>
          </a:p>
          <a:p>
            <a:pPr defTabSz="549148">
              <a:defRPr sz="2256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Geneva Representative </a:t>
            </a:r>
            <a:br/>
            <a:r>
              <a:t>Global Initiative for Economic, Social and Cultural Rights</a:t>
            </a:r>
          </a:p>
        </p:txBody>
      </p:sp>
      <p:pic>
        <p:nvPicPr>
          <p:cNvPr id="121" name="GI_LogoHorizontal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71960" y="6235700"/>
            <a:ext cx="7660999" cy="25536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3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algn="l">
              <a:defRPr sz="6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AU" dirty="0" smtClean="0"/>
              <a:t>Accountability</a:t>
            </a:r>
            <a:endParaRPr lang="en-AU" dirty="0"/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952500" y="3200400"/>
            <a:ext cx="11099800" cy="605155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765342" lvl="1" indent="-320842">
              <a:lnSpc>
                <a:spcPct val="140000"/>
              </a:lnSpc>
              <a:spcBef>
                <a:spcPts val="600"/>
              </a:spcBef>
              <a:defRPr sz="1800"/>
            </a:pPr>
            <a:r>
              <a:rPr lang="en-US" sz="3400" dirty="0" smtClean="0">
                <a:latin typeface="Helvetica"/>
                <a:ea typeface="Helvetica"/>
                <a:cs typeface="Helvetica"/>
              </a:rPr>
              <a:t>Accountability is critical to the success of the SDGs</a:t>
            </a:r>
          </a:p>
          <a:p>
            <a:pPr marL="765342" lvl="1" indent="-320842">
              <a:lnSpc>
                <a:spcPct val="140000"/>
              </a:lnSpc>
              <a:spcBef>
                <a:spcPts val="600"/>
              </a:spcBef>
              <a:defRPr sz="1800"/>
            </a:pPr>
            <a:r>
              <a:rPr lang="en-US" sz="3400" dirty="0" smtClean="0">
                <a:latin typeface="Helvetica"/>
                <a:ea typeface="Helvetica"/>
                <a:cs typeface="Helvetica"/>
              </a:rPr>
              <a:t>Accountability is a fundamental human rights principle</a:t>
            </a:r>
          </a:p>
          <a:p>
            <a:pPr marL="765342" lvl="1" indent="-320842">
              <a:lnSpc>
                <a:spcPct val="140000"/>
              </a:lnSpc>
              <a:spcBef>
                <a:spcPts val="600"/>
              </a:spcBef>
              <a:defRPr sz="1800"/>
            </a:pPr>
            <a:r>
              <a:rPr lang="en-US" sz="3400" dirty="0" smtClean="0">
                <a:latin typeface="Helvetica"/>
                <a:ea typeface="Helvetica"/>
                <a:cs typeface="Helvetica"/>
              </a:rPr>
              <a:t>2030 Agenda </a:t>
            </a:r>
            <a:r>
              <a:rPr lang="mr-IN" sz="3400" dirty="0" smtClean="0">
                <a:latin typeface="Helvetica"/>
                <a:ea typeface="Helvetica"/>
                <a:cs typeface="Helvetica"/>
              </a:rPr>
              <a:t>–</a:t>
            </a:r>
            <a:r>
              <a:rPr lang="en-US" sz="3400" dirty="0" smtClean="0">
                <a:latin typeface="Helvetica"/>
                <a:ea typeface="Helvetica"/>
                <a:cs typeface="Helvetica"/>
              </a:rPr>
              <a:t> High Level Political Forum - weak accountability</a:t>
            </a:r>
          </a:p>
          <a:p>
            <a:pPr marL="765342" lvl="1" indent="-320842">
              <a:lnSpc>
                <a:spcPct val="140000"/>
              </a:lnSpc>
              <a:spcBef>
                <a:spcPts val="600"/>
              </a:spcBef>
              <a:defRPr sz="1800"/>
            </a:pPr>
            <a:r>
              <a:rPr lang="en-US" sz="3400" dirty="0" smtClean="0">
                <a:latin typeface="Helvetica"/>
                <a:ea typeface="Helvetica"/>
                <a:cs typeface="Helvetica"/>
              </a:rPr>
              <a:t>Role of human rights mechanisms</a:t>
            </a:r>
          </a:p>
          <a:p>
            <a:pPr marL="765342" lvl="1" indent="-320842">
              <a:lnSpc>
                <a:spcPct val="140000"/>
              </a:lnSpc>
              <a:spcBef>
                <a:spcPts val="600"/>
              </a:spcBef>
              <a:defRPr sz="1800"/>
            </a:pPr>
            <a:endParaRPr lang="en-US" sz="3000" dirty="0">
              <a:latin typeface="Helvetica"/>
              <a:ea typeface="Helvetica"/>
              <a:cs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4947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3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>
            <a:normAutofit/>
          </a:bodyPr>
          <a:lstStyle>
            <a:lvl1pPr algn="l">
              <a:defRPr sz="6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lnSpc>
                <a:spcPct val="140000"/>
              </a:lnSpc>
              <a:spcBef>
                <a:spcPts val="600"/>
              </a:spcBef>
              <a:defRPr sz="1800"/>
            </a:pPr>
            <a:r>
              <a:rPr lang="en-AU" sz="4200" dirty="0"/>
              <a:t>CEDAW’s General Recommendation No. 37 </a:t>
            </a:r>
            <a:endParaRPr lang="en-US" sz="4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952500" y="2889504"/>
            <a:ext cx="11099800" cy="63624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spcBef>
                <a:spcPts val="600"/>
              </a:spcBef>
              <a:buNone/>
              <a:defRPr sz="1800"/>
            </a:pPr>
            <a:r>
              <a:rPr lang="en-AU" sz="3200" b="1" dirty="0" smtClean="0"/>
              <a:t>‘</a:t>
            </a:r>
            <a:r>
              <a:rPr lang="en-AU" sz="3200" b="1" i="1" dirty="0" smtClean="0"/>
              <a:t>Gender-related </a:t>
            </a:r>
            <a:r>
              <a:rPr lang="en-AU" sz="3200" b="1" i="1" dirty="0"/>
              <a:t>dimensions of disaster risk reduction in the context of climate change</a:t>
            </a:r>
            <a:r>
              <a:rPr lang="en-AU" sz="3200" b="1" dirty="0" smtClean="0"/>
              <a:t>’  (2018)</a:t>
            </a:r>
          </a:p>
          <a:p>
            <a:pPr>
              <a:lnSpc>
                <a:spcPct val="140000"/>
              </a:lnSpc>
              <a:spcBef>
                <a:spcPts val="600"/>
              </a:spcBef>
              <a:defRPr sz="1800"/>
            </a:pP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Milestone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mr-IN" sz="3200" dirty="0" smtClean="0">
                <a:latin typeface="Helvetica" charset="0"/>
                <a:ea typeface="Helvetica" charset="0"/>
                <a:cs typeface="Helvetica" charset="0"/>
              </a:rPr>
              <a:t>–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 first General Comment on climate change of a human rights treaty body</a:t>
            </a:r>
          </a:p>
          <a:p>
            <a:pPr marL="320842" indent="-320842">
              <a:lnSpc>
                <a:spcPct val="140000"/>
              </a:lnSpc>
              <a:spcBef>
                <a:spcPts val="600"/>
              </a:spcBef>
              <a:defRPr sz="1800"/>
            </a:pP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Clear message </a:t>
            </a:r>
            <a:r>
              <a:rPr lang="mr-IN" sz="3200" dirty="0" smtClean="0">
                <a:latin typeface="Helvetica" charset="0"/>
                <a:ea typeface="Helvetica" charset="0"/>
                <a:cs typeface="Helvetica" charset="0"/>
              </a:rPr>
              <a:t>–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 climate change is not gender neutral</a:t>
            </a:r>
          </a:p>
          <a:p>
            <a:pPr marL="320842" indent="-320842">
              <a:lnSpc>
                <a:spcPct val="140000"/>
              </a:lnSpc>
              <a:spcBef>
                <a:spcPts val="600"/>
              </a:spcBef>
              <a:defRPr sz="1800"/>
            </a:pP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Participation </a:t>
            </a:r>
            <a:r>
              <a:rPr lang="mr-IN" sz="3200" dirty="0" smtClean="0">
                <a:latin typeface="Helvetica" charset="0"/>
                <a:ea typeface="Helvetica" charset="0"/>
                <a:cs typeface="Helvetica" charset="0"/>
              </a:rPr>
              <a:t>–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 high priority</a:t>
            </a:r>
          </a:p>
          <a:p>
            <a:pPr marL="320842" indent="-320842">
              <a:lnSpc>
                <a:spcPct val="140000"/>
              </a:lnSpc>
              <a:spcBef>
                <a:spcPts val="600"/>
              </a:spcBef>
              <a:defRPr sz="1800"/>
            </a:pP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Underlines urgency</a:t>
            </a:r>
          </a:p>
          <a:p>
            <a:pPr marL="320842" indent="-320842">
              <a:lnSpc>
                <a:spcPct val="140000"/>
              </a:lnSpc>
              <a:spcBef>
                <a:spcPts val="600"/>
              </a:spcBef>
              <a:defRPr sz="1800"/>
            </a:pP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Interconnectivity &amp; coherence</a:t>
            </a:r>
          </a:p>
          <a:p>
            <a:pPr marL="765342" lvl="1" indent="-320842">
              <a:lnSpc>
                <a:spcPct val="140000"/>
              </a:lnSpc>
              <a:spcBef>
                <a:spcPts val="600"/>
              </a:spcBef>
              <a:defRPr sz="1800"/>
            </a:pPr>
            <a:endParaRPr lang="en-US" sz="3000" dirty="0">
              <a:latin typeface="Helvetica"/>
              <a:ea typeface="Helvetica"/>
              <a:cs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8344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3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>
            <a:normAutofit fontScale="90000"/>
          </a:bodyPr>
          <a:lstStyle>
            <a:lvl1pPr algn="l">
              <a:defRPr sz="6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AU" dirty="0" smtClean="0"/>
              <a:t>Research on human rights &amp; climate change in the UN Treaty bodies</a:t>
            </a:r>
            <a:endParaRPr lang="en-AU" dirty="0"/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952500" y="3913632"/>
            <a:ext cx="5727802" cy="533831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>
              <a:lnSpc>
                <a:spcPct val="140000"/>
              </a:lnSpc>
              <a:spcBef>
                <a:spcPts val="600"/>
              </a:spcBef>
              <a:buNone/>
              <a:defRPr sz="1800"/>
            </a:pPr>
            <a:r>
              <a:rPr lang="en-US" sz="3000" dirty="0" smtClean="0">
                <a:latin typeface="Helvetica"/>
                <a:ea typeface="Helvetica"/>
                <a:cs typeface="Helvetica"/>
              </a:rPr>
              <a:t>Insights from the research of CIEL &amp; GIESCR on references to climate change in the State reporting procedure of the human rights treaty bodies</a:t>
            </a:r>
            <a:endParaRPr lang="en-US" sz="3000" dirty="0">
              <a:latin typeface="Helvetica"/>
              <a:ea typeface="Helvetica"/>
              <a:cs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4</a:t>
            </a:fld>
            <a:endParaRPr lang="uk-UA"/>
          </a:p>
        </p:txBody>
      </p:sp>
      <p:pic>
        <p:nvPicPr>
          <p:cNvPr id="5" name="Picture 4" descr="rapp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776" y="2603500"/>
            <a:ext cx="5103524" cy="656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03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4118" y="2927545"/>
            <a:ext cx="11439960" cy="4144202"/>
            <a:chOff x="0" y="0"/>
            <a:chExt cx="5442585" cy="1439545"/>
          </a:xfrm>
        </p:grpSpPr>
        <p:graphicFrame>
          <p:nvGraphicFramePr>
            <p:cNvPr id="5" name="Chart 4"/>
            <p:cNvGraphicFramePr/>
            <p:nvPr>
              <p:extLst/>
            </p:nvPr>
          </p:nvGraphicFramePr>
          <p:xfrm>
            <a:off x="2743200" y="0"/>
            <a:ext cx="2699385" cy="14395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6" name="Chart 5"/>
            <p:cNvGraphicFramePr/>
            <p:nvPr>
              <p:extLst>
                <p:ext uri="{D42A27DB-BD31-4B8C-83A1-F6EECF244321}">
                  <p14:modId xmlns:p14="http://schemas.microsoft.com/office/powerpoint/2010/main" val="874803937"/>
                </p:ext>
              </p:extLst>
            </p:nvPr>
          </p:nvGraphicFramePr>
          <p:xfrm>
            <a:off x="0" y="0"/>
            <a:ext cx="2699385" cy="14395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7" name="TextBox 6"/>
          <p:cNvSpPr txBox="1"/>
          <p:nvPr/>
        </p:nvSpPr>
        <p:spPr>
          <a:xfrm>
            <a:off x="764118" y="7395792"/>
            <a:ext cx="11816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/>
              <a:t>Chronological breakdown of Lists of Issues (left) and Concluding Observations (right) explicitly mentioning climate change</a:t>
            </a:r>
            <a:r>
              <a:rPr lang="en-US" sz="3200" dirty="0"/>
              <a:t> </a:t>
            </a:r>
          </a:p>
        </p:txBody>
      </p:sp>
      <p:sp>
        <p:nvSpPr>
          <p:cNvPr id="8" name="Shape 133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blipFill>
            <a:blip r:embed="rId4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algn="l">
              <a:defRPr sz="6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AU" dirty="0" smtClean="0"/>
              <a:t>Climate change in the HRTB’s Concluding Observations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7519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ograph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654" y="6257365"/>
            <a:ext cx="11712202" cy="2666503"/>
          </a:xfrm>
          <a:prstGeom prst="rect">
            <a:avLst/>
          </a:prstGeom>
        </p:spPr>
      </p:pic>
      <p:pic>
        <p:nvPicPr>
          <p:cNvPr id="5" name="Picture 4" descr="allHRTB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654" y="2595162"/>
            <a:ext cx="11712203" cy="30364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654" y="5631659"/>
            <a:ext cx="10354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By category of document issued during the state reporting procedure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3654" y="8916529"/>
            <a:ext cx="5519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By category of country under review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7B586-8BBD-7841-9CA4-89403793F8CC}" type="slidenum">
              <a:rPr lang="en-US" smtClean="0"/>
              <a:t>6</a:t>
            </a:fld>
            <a:endParaRPr lang="en-US"/>
          </a:p>
        </p:txBody>
      </p:sp>
      <p:sp>
        <p:nvSpPr>
          <p:cNvPr id="10" name="Shape 133"/>
          <p:cNvSpPr txBox="1">
            <a:spLocks/>
          </p:cNvSpPr>
          <p:nvPr/>
        </p:nvSpPr>
        <p:spPr>
          <a:xfrm>
            <a:off x="502714" y="272121"/>
            <a:ext cx="11576304" cy="2159000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dirty="0" smtClean="0">
                <a:solidFill>
                  <a:schemeClr val="bg1"/>
                </a:solidFill>
              </a:rPr>
              <a:t>References </a:t>
            </a:r>
            <a:r>
              <a:rPr lang="en-US" dirty="0">
                <a:solidFill>
                  <a:schemeClr val="bg1"/>
                </a:solidFill>
              </a:rPr>
              <a:t>to climate </a:t>
            </a:r>
            <a:r>
              <a:rPr lang="en-US" dirty="0" smtClean="0">
                <a:solidFill>
                  <a:schemeClr val="bg1"/>
                </a:solidFill>
              </a:rPr>
              <a:t>change in </a:t>
            </a:r>
            <a:r>
              <a:rPr lang="en-US" dirty="0">
                <a:solidFill>
                  <a:schemeClr val="bg1"/>
                </a:solidFill>
              </a:rPr>
              <a:t>the COBs </a:t>
            </a:r>
            <a:r>
              <a:rPr lang="en-US" dirty="0" smtClean="0">
                <a:solidFill>
                  <a:schemeClr val="bg1"/>
                </a:solidFill>
              </a:rPr>
              <a:t>of all </a:t>
            </a:r>
            <a:r>
              <a:rPr lang="en-US" dirty="0">
                <a:solidFill>
                  <a:schemeClr val="bg1"/>
                </a:solidFill>
              </a:rPr>
              <a:t>HRTBs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401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llHRTBS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32" y="3005008"/>
            <a:ext cx="12728835" cy="6246942"/>
          </a:xfrm>
          <a:prstGeom prst="rect">
            <a:avLst/>
          </a:prstGeom>
        </p:spPr>
      </p:pic>
      <p:pic>
        <p:nvPicPr>
          <p:cNvPr id="6" name="Picture 5" descr="download (1).png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9155" y="3411973"/>
            <a:ext cx="601239" cy="601239"/>
          </a:xfrm>
          <a:prstGeom prst="rect">
            <a:avLst/>
          </a:prstGeom>
        </p:spPr>
      </p:pic>
      <p:pic>
        <p:nvPicPr>
          <p:cNvPr id="8" name="Picture 7" descr="download.png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334" y="4335878"/>
            <a:ext cx="602237" cy="602237"/>
          </a:xfrm>
          <a:prstGeom prst="rect">
            <a:avLst/>
          </a:prstGeom>
        </p:spPr>
      </p:pic>
      <p:pic>
        <p:nvPicPr>
          <p:cNvPr id="9" name="Picture 8" descr="download (2)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257" y="2817457"/>
            <a:ext cx="594516" cy="594516"/>
          </a:xfrm>
          <a:prstGeom prst="rect">
            <a:avLst/>
          </a:prstGeom>
        </p:spPr>
      </p:pic>
      <p:pic>
        <p:nvPicPr>
          <p:cNvPr id="10" name="Picture 9" descr="images.png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6837" y="4866873"/>
            <a:ext cx="693473" cy="628827"/>
          </a:xfrm>
          <a:prstGeom prst="rect">
            <a:avLst/>
          </a:prstGeom>
        </p:spPr>
      </p:pic>
      <p:pic>
        <p:nvPicPr>
          <p:cNvPr id="11" name="Picture 10" descr="un_logo.jpg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8978" y="4335878"/>
            <a:ext cx="698277" cy="698277"/>
          </a:xfrm>
          <a:prstGeom prst="rect">
            <a:avLst/>
          </a:prstGeom>
        </p:spPr>
      </p:pic>
      <p:pic>
        <p:nvPicPr>
          <p:cNvPr id="12" name="Picture 11" descr="images.jpeg"/>
          <p:cNvPicPr>
            <a:picLocks noChangeAspect="1"/>
          </p:cNvPicPr>
          <p:nvPr/>
        </p:nvPicPr>
        <p:blipFill rotWithShape="1"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5658" y="5094139"/>
            <a:ext cx="596487" cy="596434"/>
          </a:xfrm>
          <a:prstGeom prst="rect">
            <a:avLst/>
          </a:prstGeom>
        </p:spPr>
      </p:pic>
      <p:pic>
        <p:nvPicPr>
          <p:cNvPr id="13" name="Picture 12" descr="images.png"/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5932" y="4335878"/>
            <a:ext cx="497601" cy="90045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7B586-8BBD-7841-9CA4-89403793F8CC}" type="slidenum">
              <a:rPr lang="en-US" smtClean="0"/>
              <a:t>7</a:t>
            </a:fld>
            <a:endParaRPr lang="en-US"/>
          </a:p>
        </p:txBody>
      </p:sp>
      <p:sp>
        <p:nvSpPr>
          <p:cNvPr id="14" name="Shape 133"/>
          <p:cNvSpPr txBox="1">
            <a:spLocks/>
          </p:cNvSpPr>
          <p:nvPr/>
        </p:nvSpPr>
        <p:spPr>
          <a:xfrm>
            <a:off x="502714" y="321105"/>
            <a:ext cx="11576304" cy="2159000"/>
          </a:xfrm>
          <a:prstGeom prst="rect">
            <a:avLst/>
          </a:prstGeom>
          <a:blipFill>
            <a:blip r:embed="rId1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dirty="0" smtClean="0">
                <a:solidFill>
                  <a:schemeClr val="bg1"/>
                </a:solidFill>
              </a:rPr>
              <a:t>References </a:t>
            </a:r>
            <a:r>
              <a:rPr lang="en-US" dirty="0">
                <a:solidFill>
                  <a:schemeClr val="bg1"/>
                </a:solidFill>
              </a:rPr>
              <a:t>to climate </a:t>
            </a:r>
            <a:r>
              <a:rPr lang="en-US" dirty="0" smtClean="0">
                <a:solidFill>
                  <a:schemeClr val="bg1"/>
                </a:solidFill>
              </a:rPr>
              <a:t>change in </a:t>
            </a:r>
            <a:r>
              <a:rPr lang="en-US" dirty="0">
                <a:solidFill>
                  <a:schemeClr val="bg1"/>
                </a:solidFill>
              </a:rPr>
              <a:t>the COBs </a:t>
            </a:r>
            <a:r>
              <a:rPr lang="en-US" dirty="0" smtClean="0">
                <a:solidFill>
                  <a:schemeClr val="bg1"/>
                </a:solidFill>
              </a:rPr>
              <a:t>of all </a:t>
            </a:r>
            <a:r>
              <a:rPr lang="en-US" dirty="0">
                <a:solidFill>
                  <a:schemeClr val="bg1"/>
                </a:solidFill>
              </a:rPr>
              <a:t>HRTBs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16" name="Picture 15" descr="images.png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0261" y="4870931"/>
            <a:ext cx="693473" cy="62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7B586-8BBD-7841-9CA4-89403793F8CC}" type="slidenum">
              <a:rPr lang="en-US" smtClean="0"/>
              <a:t>8</a:t>
            </a:fld>
            <a:endParaRPr lang="en-US"/>
          </a:p>
        </p:txBody>
      </p:sp>
      <p:sp>
        <p:nvSpPr>
          <p:cNvPr id="10" name="Shape 133"/>
          <p:cNvSpPr txBox="1">
            <a:spLocks/>
          </p:cNvSpPr>
          <p:nvPr/>
        </p:nvSpPr>
        <p:spPr>
          <a:xfrm>
            <a:off x="483975" y="249841"/>
            <a:ext cx="11576304" cy="178201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lnSpcReduction="10000"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AU" dirty="0" smtClean="0">
                <a:solidFill>
                  <a:schemeClr val="bg1"/>
                </a:solidFill>
              </a:rPr>
              <a:t>Gaps, challenges, opportunities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3618" y="1921056"/>
            <a:ext cx="11484864" cy="81909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AU" sz="3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charset="0"/>
                <a:ea typeface="Helvetica" charset="0"/>
                <a:cs typeface="Helvetica" charset="0"/>
                <a:sym typeface="Helvetica Light"/>
              </a:rPr>
              <a:t>Gaps:</a:t>
            </a:r>
          </a:p>
          <a:p>
            <a:pPr marL="571500" marR="0" indent="-57150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AU" sz="3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charset="0"/>
                <a:ea typeface="Helvetica" charset="0"/>
                <a:cs typeface="Helvetica" charset="0"/>
                <a:sym typeface="Helvetica Light"/>
              </a:rPr>
              <a:t>Role of developed countries</a:t>
            </a:r>
          </a:p>
          <a:p>
            <a:pPr marL="571500" marR="0" indent="-57150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AU" sz="3400" dirty="0" smtClean="0">
                <a:latin typeface="Helvetica" charset="0"/>
                <a:ea typeface="Helvetica" charset="0"/>
                <a:cs typeface="Helvetica" charset="0"/>
              </a:rPr>
              <a:t>Climate finance</a:t>
            </a:r>
          </a:p>
          <a:p>
            <a:pPr marL="571500" marR="0" indent="-57150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AU" sz="3400" dirty="0" smtClean="0">
                <a:latin typeface="Helvetica" charset="0"/>
                <a:ea typeface="Helvetica" charset="0"/>
                <a:cs typeface="Helvetica" charset="0"/>
              </a:rPr>
              <a:t>Just transition </a:t>
            </a:r>
            <a:r>
              <a:rPr lang="mr-IN" sz="3400" dirty="0" smtClean="0">
                <a:latin typeface="Helvetica" charset="0"/>
                <a:ea typeface="Helvetica" charset="0"/>
                <a:cs typeface="Helvetica" charset="0"/>
              </a:rPr>
              <a:t>–</a:t>
            </a:r>
            <a:r>
              <a:rPr lang="en-AU" sz="3400" dirty="0" smtClean="0">
                <a:latin typeface="Helvetica" charset="0"/>
                <a:ea typeface="Helvetica" charset="0"/>
                <a:cs typeface="Helvetica" charset="0"/>
              </a:rPr>
              <a:t> right to work, social protection</a:t>
            </a:r>
          </a:p>
          <a:p>
            <a:pPr marL="571500" marR="0" indent="-57150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AU" sz="3400" dirty="0" smtClean="0">
                <a:latin typeface="Helvetica" charset="0"/>
                <a:ea typeface="Helvetica" charset="0"/>
                <a:cs typeface="Helvetica" charset="0"/>
              </a:rPr>
              <a:t>Specific impacts on women - food, water, health</a:t>
            </a:r>
          </a:p>
          <a:p>
            <a:pPr marR="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AU" sz="3400" b="1" dirty="0" smtClean="0">
                <a:latin typeface="Helvetica" charset="0"/>
                <a:ea typeface="Helvetica" charset="0"/>
                <a:cs typeface="Helvetica" charset="0"/>
              </a:rPr>
              <a:t>Challenges:</a:t>
            </a:r>
          </a:p>
          <a:p>
            <a:pPr marL="571500" marR="0" indent="-57150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AU" sz="3400" dirty="0">
                <a:latin typeface="Helvetica" charset="0"/>
                <a:ea typeface="Helvetica" charset="0"/>
                <a:cs typeface="Helvetica" charset="0"/>
              </a:rPr>
              <a:t>Implementation</a:t>
            </a:r>
          </a:p>
          <a:p>
            <a:pPr marL="571500" marR="0" indent="-57150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AU" sz="3400" dirty="0" smtClean="0">
                <a:latin typeface="Helvetica" charset="0"/>
                <a:ea typeface="Helvetica" charset="0"/>
                <a:cs typeface="Helvetica" charset="0"/>
              </a:rPr>
              <a:t>Coherence </a:t>
            </a:r>
            <a:r>
              <a:rPr lang="mr-IN" sz="3400" dirty="0" smtClean="0">
                <a:latin typeface="Helvetica" charset="0"/>
                <a:ea typeface="Helvetica" charset="0"/>
                <a:cs typeface="Helvetica" charset="0"/>
              </a:rPr>
              <a:t>–</a:t>
            </a:r>
            <a:r>
              <a:rPr lang="en-AU" sz="3400" dirty="0" smtClean="0">
                <a:latin typeface="Helvetica" charset="0"/>
                <a:ea typeface="Helvetica" charset="0"/>
                <a:cs typeface="Helvetica" charset="0"/>
              </a:rPr>
              <a:t> silos</a:t>
            </a:r>
          </a:p>
          <a:p>
            <a:pPr marL="571500" marR="0" indent="-57150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AU" sz="3400" dirty="0" smtClean="0">
                <a:latin typeface="Helvetica" charset="0"/>
                <a:ea typeface="Helvetica" charset="0"/>
                <a:cs typeface="Helvetica" charset="0"/>
              </a:rPr>
              <a:t>Private </a:t>
            </a:r>
            <a:r>
              <a:rPr lang="en-AU" sz="3400" dirty="0" smtClean="0">
                <a:latin typeface="Helvetica" charset="0"/>
                <a:ea typeface="Helvetica" charset="0"/>
                <a:cs typeface="Helvetica" charset="0"/>
              </a:rPr>
              <a:t>sector and international financial institutions</a:t>
            </a:r>
            <a:endParaRPr lang="en-AU" sz="3400" dirty="0">
              <a:latin typeface="Helvetica" charset="0"/>
              <a:ea typeface="Helvetica" charset="0"/>
              <a:cs typeface="Helvetica" charset="0"/>
            </a:endParaRPr>
          </a:p>
          <a:p>
            <a:pPr marR="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AU" sz="3400" b="1" dirty="0" smtClean="0">
                <a:latin typeface="Helvetica" charset="0"/>
                <a:ea typeface="Helvetica" charset="0"/>
                <a:cs typeface="Helvetica" charset="0"/>
              </a:rPr>
              <a:t>Opportunities:</a:t>
            </a:r>
          </a:p>
          <a:p>
            <a:pPr marL="571500" marR="0" indent="-57150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AU" sz="3400" dirty="0" smtClean="0">
                <a:latin typeface="Helvetica" charset="0"/>
                <a:ea typeface="Helvetica" charset="0"/>
                <a:cs typeface="Helvetica" charset="0"/>
              </a:rPr>
              <a:t>TBs’ State reporting procedure</a:t>
            </a:r>
          </a:p>
          <a:p>
            <a:pPr marL="571500" marR="0" indent="-57150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AU" sz="3400" dirty="0" smtClean="0">
                <a:latin typeface="Helvetica" charset="0"/>
                <a:ea typeface="Helvetica" charset="0"/>
                <a:cs typeface="Helvetica" charset="0"/>
              </a:rPr>
              <a:t>TBs’ Communications procedure </a:t>
            </a:r>
            <a:r>
              <a:rPr lang="mr-IN" sz="3400" dirty="0" smtClean="0">
                <a:latin typeface="Helvetica" charset="0"/>
                <a:ea typeface="Helvetica" charset="0"/>
                <a:cs typeface="Helvetica" charset="0"/>
              </a:rPr>
              <a:t>–</a:t>
            </a:r>
            <a:r>
              <a:rPr lang="en-AU" sz="3400" dirty="0" smtClean="0">
                <a:latin typeface="Helvetica" charset="0"/>
                <a:ea typeface="Helvetica" charset="0"/>
                <a:cs typeface="Helvetica" charset="0"/>
              </a:rPr>
              <a:t> Inquiries?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endParaRPr kumimoji="0" lang="en-A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3705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000"/>
            </a:pPr>
            <a:r>
              <a:t>Lucy McKernan</a:t>
            </a:r>
          </a:p>
          <a:p>
            <a:pPr>
              <a:defRPr sz="4000"/>
            </a:pPr>
            <a:r>
              <a:t>Geneva Representative</a:t>
            </a:r>
          </a:p>
          <a:p>
            <a:pPr>
              <a:defRPr sz="4000"/>
            </a:pPr>
            <a:r>
              <a:t>Global Initiative for Economic, Social and Cultural Rights</a:t>
            </a:r>
          </a:p>
          <a:p>
            <a:pPr>
              <a:defRPr sz="4000"/>
            </a:pPr>
            <a:r>
              <a:rPr u="sng">
                <a:hlinkClick r:id="rId3"/>
              </a:rPr>
              <a:t>lucy@globalinitiative-escr.org</a:t>
            </a:r>
          </a:p>
        </p:txBody>
      </p:sp>
      <p:pic>
        <p:nvPicPr>
          <p:cNvPr id="167" name="GI_LogoHorizontal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79860" y="6743700"/>
            <a:ext cx="7660999" cy="255366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9</a:t>
            </a:fld>
            <a:endParaRPr lang="uk-UA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2B9E06671B54FA89F14538B9B0FEA" ma:contentTypeVersion="1" ma:contentTypeDescription="Create a new document." ma:contentTypeScope="" ma:versionID="362711686602768b23db736653e4ac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6B67949-1C7D-4C0E-BC28-7E4ABA37BCC8}"/>
</file>

<file path=customXml/itemProps2.xml><?xml version="1.0" encoding="utf-8"?>
<ds:datastoreItem xmlns:ds="http://schemas.openxmlformats.org/officeDocument/2006/customXml" ds:itemID="{BA970081-AFEE-4C7B-BE22-7C2F20C4DEBD}"/>
</file>

<file path=customXml/itemProps3.xml><?xml version="1.0" encoding="utf-8"?>
<ds:datastoreItem xmlns:ds="http://schemas.openxmlformats.org/officeDocument/2006/customXml" ds:itemID="{C5917BFE-3102-4C74-A02A-B81C37B0D3BA}"/>
</file>

<file path=docProps/app.xml><?xml version="1.0" encoding="utf-8"?>
<Properties xmlns="http://schemas.openxmlformats.org/officeDocument/2006/extended-properties" xmlns:vt="http://schemas.openxmlformats.org/officeDocument/2006/docPropsVTypes">
  <TotalTime>7745</TotalTime>
  <Words>271</Words>
  <Application>Microsoft Macintosh PowerPoint</Application>
  <PresentationFormat>Custom</PresentationFormat>
  <Paragraphs>48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Helvetica</vt:lpstr>
      <vt:lpstr>Helvetica Light</vt:lpstr>
      <vt:lpstr>Helvetica Neue</vt:lpstr>
      <vt:lpstr>Arial</vt:lpstr>
      <vt:lpstr>White</vt:lpstr>
      <vt:lpstr> Intersessional Expert Meeting on ‘the full enjoyment of human rights by all women and girls and the systematic mainstreaming of a gender perspective into the implementation of the 2030 Agenda’ Session 4 – Accountability 2-3 May 2018 - Geneva </vt:lpstr>
      <vt:lpstr>Accountability</vt:lpstr>
      <vt:lpstr>CEDAW’s General Recommendation No. 37 </vt:lpstr>
      <vt:lpstr>Research on human rights &amp; climate change in the UN Treaty bodies</vt:lpstr>
      <vt:lpstr>Climate change in the HRTB’s Concluding Observations</vt:lpstr>
      <vt:lpstr>PowerPoint Presentation</vt:lpstr>
      <vt:lpstr>PowerPoint Presentation</vt:lpstr>
      <vt:lpstr>PowerPoint Presentation</vt:lpstr>
      <vt:lpstr>Lucy McKernan Geneva Representative Global Initiative for Economic, Social and Cultural Rights lucy@globalinitiative-escr.org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Presentation to ASPBAE Workshop:  Right to Education Advocacy through UN Human Rights Tools and Mechanisms 8 December 2015, Siem Reap, Cambodia   Civil society advocacy with UN treaty bodies</dc:title>
  <cp:lastModifiedBy>lucy@globalinitiative-escr.org</cp:lastModifiedBy>
  <cp:revision>102</cp:revision>
  <cp:lastPrinted>2018-02-26T12:41:55Z</cp:lastPrinted>
  <dcterms:modified xsi:type="dcterms:W3CDTF">2018-05-02T20:20:15Z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0x0101008822B9E06671B54FA89F14538B9B0FEA</vt:lpwstr>
  </property>
</Properties>
</file>