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1"/>
  </p:notesMasterIdLst>
  <p:handoutMasterIdLst>
    <p:handoutMasterId r:id="rId42"/>
  </p:handoutMasterIdLst>
  <p:sldIdLst>
    <p:sldId id="340" r:id="rId5"/>
    <p:sldId id="257" r:id="rId6"/>
    <p:sldId id="259" r:id="rId7"/>
    <p:sldId id="261" r:id="rId8"/>
    <p:sldId id="339" r:id="rId9"/>
    <p:sldId id="338" r:id="rId10"/>
    <p:sldId id="264" r:id="rId11"/>
    <p:sldId id="304" r:id="rId12"/>
    <p:sldId id="265" r:id="rId13"/>
    <p:sldId id="267" r:id="rId14"/>
    <p:sldId id="312" r:id="rId15"/>
    <p:sldId id="306" r:id="rId16"/>
    <p:sldId id="332" r:id="rId17"/>
    <p:sldId id="322" r:id="rId18"/>
    <p:sldId id="333" r:id="rId19"/>
    <p:sldId id="299" r:id="rId20"/>
    <p:sldId id="269" r:id="rId21"/>
    <p:sldId id="271" r:id="rId22"/>
    <p:sldId id="324" r:id="rId23"/>
    <p:sldId id="325" r:id="rId24"/>
    <p:sldId id="326" r:id="rId25"/>
    <p:sldId id="320" r:id="rId26"/>
    <p:sldId id="334" r:id="rId27"/>
    <p:sldId id="337" r:id="rId28"/>
    <p:sldId id="321" r:id="rId29"/>
    <p:sldId id="331" r:id="rId30"/>
    <p:sldId id="335" r:id="rId31"/>
    <p:sldId id="318" r:id="rId32"/>
    <p:sldId id="300" r:id="rId33"/>
    <p:sldId id="278" r:id="rId34"/>
    <p:sldId id="281" r:id="rId35"/>
    <p:sldId id="328" r:id="rId36"/>
    <p:sldId id="327" r:id="rId37"/>
    <p:sldId id="336" r:id="rId38"/>
    <p:sldId id="303" r:id="rId39"/>
    <p:sldId id="301"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Yu Kanosue" initials="YK [5]" lastIdx="1" clrIdx="6"/>
  <p:cmAuthor id="1" name="OHCHR-GS" initials="GS" lastIdx="4" clrIdx="0"/>
  <p:cmAuthor id="8" name="Yu Kanosue" initials="YK [6]" lastIdx="1" clrIdx="7"/>
  <p:cmAuthor id="2" name="user-PC" initials="u" lastIdx="6" clrIdx="1"/>
  <p:cmAuthor id="9" name="Yu Kanosue" initials="YK [7]" lastIdx="1" clrIdx="8"/>
  <p:cmAuthor id="3" name="Yu Kanosue" initials="YK" lastIdx="1" clrIdx="2"/>
  <p:cmAuthor id="4" name="Yu Kanosue" initials="YK [2]" lastIdx="1" clrIdx="3"/>
  <p:cmAuthor id="5" name="Yu Kanosue" initials="YK [3]" lastIdx="1" clrIdx="4"/>
  <p:cmAuthor id="6" name="Yu Kanosue" initials="YK [4]"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6" autoAdjust="0"/>
    <p:restoredTop sz="78109"/>
  </p:normalViewPr>
  <p:slideViewPr>
    <p:cSldViewPr snapToGrid="0">
      <p:cViewPr varScale="1">
        <p:scale>
          <a:sx n="55" d="100"/>
          <a:sy n="55" d="100"/>
        </p:scale>
        <p:origin x="90"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ABCD085-3071-49F9-A04C-232A615AA85C}" type="datetimeFigureOut">
              <a:rPr lang="en-GB" smtClean="0"/>
              <a:t>26/08/2021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 United Nations, 2021 – These presentation slides form part of the OHCHR-Office of Counter-Terrorism Human Rights at International Borders training package </a:t>
            </a:r>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B03564F-ACC4-4904-84A6-C503A84AFA95}" type="slidenum">
              <a:rPr lang="en-GB" smtClean="0"/>
              <a:t>‹#›</a:t>
            </a:fld>
            <a:endParaRPr lang="en-GB"/>
          </a:p>
        </p:txBody>
      </p:sp>
    </p:spTree>
    <p:extLst>
      <p:ext uri="{BB962C8B-B14F-4D97-AF65-F5344CB8AC3E}">
        <p14:creationId xmlns:p14="http://schemas.microsoft.com/office/powerpoint/2010/main" val="6940091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CD0E7A-B4BD-BA43-8FAE-A14F4E4631D0}" type="datetimeFigureOut">
              <a:rPr lang="en-US" smtClean="0"/>
              <a:t>8/26/2021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 United Nations, 2021 – These presentation slides form part of the OHCHR-Office of Counter-Terrorism Human Rights at International Borders training package </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9A648B-96C5-4642-8BD0-E638F843708E}" type="slidenum">
              <a:rPr lang="en-US" smtClean="0"/>
              <a:t>‹#›</a:t>
            </a:fld>
            <a:endParaRPr lang="en-US"/>
          </a:p>
        </p:txBody>
      </p:sp>
    </p:spTree>
    <p:extLst>
      <p:ext uri="{BB962C8B-B14F-4D97-AF65-F5344CB8AC3E}">
        <p14:creationId xmlns:p14="http://schemas.microsoft.com/office/powerpoint/2010/main" val="42010522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9A648B-96C5-4642-8BD0-E638F843708E}" type="slidenum">
              <a:rPr lang="en-US" smtClean="0"/>
              <a:t>2</a:t>
            </a:fld>
            <a:endParaRPr lang="en-US"/>
          </a:p>
        </p:txBody>
      </p:sp>
    </p:spTree>
    <p:extLst>
      <p:ext uri="{BB962C8B-B14F-4D97-AF65-F5344CB8AC3E}">
        <p14:creationId xmlns:p14="http://schemas.microsoft.com/office/powerpoint/2010/main" val="2352886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A648B-96C5-4642-8BD0-E638F843708E}" type="slidenum">
              <a:rPr lang="en-US" smtClean="0"/>
              <a:t>17</a:t>
            </a:fld>
            <a:endParaRPr lang="en-US"/>
          </a:p>
        </p:txBody>
      </p:sp>
    </p:spTree>
    <p:extLst>
      <p:ext uri="{BB962C8B-B14F-4D97-AF65-F5344CB8AC3E}">
        <p14:creationId xmlns:p14="http://schemas.microsoft.com/office/powerpoint/2010/main" val="180578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A648B-96C5-4642-8BD0-E638F843708E}" type="slidenum">
              <a:rPr lang="en-US" smtClean="0"/>
              <a:t>18</a:t>
            </a:fld>
            <a:endParaRPr lang="en-US"/>
          </a:p>
        </p:txBody>
      </p:sp>
    </p:spTree>
    <p:extLst>
      <p:ext uri="{BB962C8B-B14F-4D97-AF65-F5344CB8AC3E}">
        <p14:creationId xmlns:p14="http://schemas.microsoft.com/office/powerpoint/2010/main" val="37240299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Exercise debrief</a:t>
            </a:r>
          </a:p>
        </p:txBody>
      </p:sp>
      <p:sp>
        <p:nvSpPr>
          <p:cNvPr id="4" name="Slide Number Placeholder 3"/>
          <p:cNvSpPr>
            <a:spLocks noGrp="1"/>
          </p:cNvSpPr>
          <p:nvPr>
            <p:ph type="sldNum" sz="quarter" idx="5"/>
          </p:nvPr>
        </p:nvSpPr>
        <p:spPr/>
        <p:txBody>
          <a:bodyPr/>
          <a:lstStyle/>
          <a:p>
            <a:fld id="{F59A648B-96C5-4642-8BD0-E638F843708E}" type="slidenum">
              <a:rPr lang="en-US" smtClean="0"/>
              <a:t>19</a:t>
            </a:fld>
            <a:endParaRPr lang="en-US"/>
          </a:p>
        </p:txBody>
      </p:sp>
    </p:spTree>
    <p:extLst>
      <p:ext uri="{BB962C8B-B14F-4D97-AF65-F5344CB8AC3E}">
        <p14:creationId xmlns:p14="http://schemas.microsoft.com/office/powerpoint/2010/main" val="324348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Exercise debrief</a:t>
            </a:r>
          </a:p>
        </p:txBody>
      </p:sp>
      <p:sp>
        <p:nvSpPr>
          <p:cNvPr id="4" name="Slide Number Placeholder 3"/>
          <p:cNvSpPr>
            <a:spLocks noGrp="1"/>
          </p:cNvSpPr>
          <p:nvPr>
            <p:ph type="sldNum" sz="quarter" idx="5"/>
          </p:nvPr>
        </p:nvSpPr>
        <p:spPr/>
        <p:txBody>
          <a:bodyPr/>
          <a:lstStyle/>
          <a:p>
            <a:fld id="{F59A648B-96C5-4642-8BD0-E638F843708E}" type="slidenum">
              <a:rPr lang="en-US" smtClean="0"/>
              <a:t>20</a:t>
            </a:fld>
            <a:endParaRPr lang="en-US"/>
          </a:p>
        </p:txBody>
      </p:sp>
    </p:spTree>
    <p:extLst>
      <p:ext uri="{BB962C8B-B14F-4D97-AF65-F5344CB8AC3E}">
        <p14:creationId xmlns:p14="http://schemas.microsoft.com/office/powerpoint/2010/main" val="3655076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Exercise debrief</a:t>
            </a:r>
          </a:p>
        </p:txBody>
      </p:sp>
      <p:sp>
        <p:nvSpPr>
          <p:cNvPr id="4" name="Slide Number Placeholder 3"/>
          <p:cNvSpPr>
            <a:spLocks noGrp="1"/>
          </p:cNvSpPr>
          <p:nvPr>
            <p:ph type="sldNum" sz="quarter" idx="5"/>
          </p:nvPr>
        </p:nvSpPr>
        <p:spPr/>
        <p:txBody>
          <a:bodyPr/>
          <a:lstStyle/>
          <a:p>
            <a:fld id="{F59A648B-96C5-4642-8BD0-E638F843708E}" type="slidenum">
              <a:rPr lang="en-US" smtClean="0"/>
              <a:t>21</a:t>
            </a:fld>
            <a:endParaRPr lang="en-US"/>
          </a:p>
        </p:txBody>
      </p:sp>
    </p:spTree>
    <p:extLst>
      <p:ext uri="{BB962C8B-B14F-4D97-AF65-F5344CB8AC3E}">
        <p14:creationId xmlns:p14="http://schemas.microsoft.com/office/powerpoint/2010/main" val="1767056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9A648B-96C5-4642-8BD0-E638F843708E}" type="slidenum">
              <a:rPr lang="en-US" smtClean="0"/>
              <a:t>23</a:t>
            </a:fld>
            <a:endParaRPr lang="en-US"/>
          </a:p>
        </p:txBody>
      </p:sp>
    </p:spTree>
    <p:extLst>
      <p:ext uri="{BB962C8B-B14F-4D97-AF65-F5344CB8AC3E}">
        <p14:creationId xmlns:p14="http://schemas.microsoft.com/office/powerpoint/2010/main" val="6560683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9A648B-96C5-4642-8BD0-E638F843708E}" type="slidenum">
              <a:rPr lang="en-US" smtClean="0"/>
              <a:t>24</a:t>
            </a:fld>
            <a:endParaRPr lang="en-US"/>
          </a:p>
        </p:txBody>
      </p:sp>
    </p:spTree>
    <p:extLst>
      <p:ext uri="{BB962C8B-B14F-4D97-AF65-F5344CB8AC3E}">
        <p14:creationId xmlns:p14="http://schemas.microsoft.com/office/powerpoint/2010/main" val="24966354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9A648B-96C5-4642-8BD0-E638F843708E}" type="slidenum">
              <a:rPr lang="en-US" smtClean="0"/>
              <a:t>25</a:t>
            </a:fld>
            <a:endParaRPr lang="en-US"/>
          </a:p>
        </p:txBody>
      </p:sp>
    </p:spTree>
    <p:extLst>
      <p:ext uri="{BB962C8B-B14F-4D97-AF65-F5344CB8AC3E}">
        <p14:creationId xmlns:p14="http://schemas.microsoft.com/office/powerpoint/2010/main" val="1652483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9A648B-96C5-4642-8BD0-E638F843708E}" type="slidenum">
              <a:rPr lang="en-US" smtClean="0"/>
              <a:t>26</a:t>
            </a:fld>
            <a:endParaRPr lang="en-US"/>
          </a:p>
        </p:txBody>
      </p:sp>
    </p:spTree>
    <p:extLst>
      <p:ext uri="{BB962C8B-B14F-4D97-AF65-F5344CB8AC3E}">
        <p14:creationId xmlns:p14="http://schemas.microsoft.com/office/powerpoint/2010/main" val="28430160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Slide Number Placeholder 4"/>
          <p:cNvSpPr>
            <a:spLocks noGrp="1"/>
          </p:cNvSpPr>
          <p:nvPr>
            <p:ph type="sldNum" sz="quarter" idx="11"/>
          </p:nvPr>
        </p:nvSpPr>
        <p:spPr/>
        <p:txBody>
          <a:bodyPr/>
          <a:lstStyle/>
          <a:p>
            <a:fld id="{F59A648B-96C5-4642-8BD0-E638F843708E}" type="slidenum">
              <a:rPr lang="en-US" smtClean="0"/>
              <a:t>27</a:t>
            </a:fld>
            <a:endParaRPr lang="en-US"/>
          </a:p>
        </p:txBody>
      </p:sp>
    </p:spTree>
    <p:extLst>
      <p:ext uri="{BB962C8B-B14F-4D97-AF65-F5344CB8AC3E}">
        <p14:creationId xmlns:p14="http://schemas.microsoft.com/office/powerpoint/2010/main" val="3939254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9A648B-96C5-4642-8BD0-E638F843708E}" type="slidenum">
              <a:rPr lang="en-US" smtClean="0"/>
              <a:t>3</a:t>
            </a:fld>
            <a:endParaRPr lang="en-US"/>
          </a:p>
        </p:txBody>
      </p:sp>
    </p:spTree>
    <p:extLst>
      <p:ext uri="{BB962C8B-B14F-4D97-AF65-F5344CB8AC3E}">
        <p14:creationId xmlns:p14="http://schemas.microsoft.com/office/powerpoint/2010/main" val="19749753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9A648B-96C5-4642-8BD0-E638F843708E}" type="slidenum">
              <a:rPr lang="en-US" smtClean="0"/>
              <a:t>28</a:t>
            </a:fld>
            <a:endParaRPr lang="en-US"/>
          </a:p>
        </p:txBody>
      </p:sp>
    </p:spTree>
    <p:extLst>
      <p:ext uri="{BB962C8B-B14F-4D97-AF65-F5344CB8AC3E}">
        <p14:creationId xmlns:p14="http://schemas.microsoft.com/office/powerpoint/2010/main" val="8680315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A648B-96C5-4642-8BD0-E638F843708E}" type="slidenum">
              <a:rPr lang="en-US" smtClean="0"/>
              <a:t>29</a:t>
            </a:fld>
            <a:endParaRPr lang="en-US"/>
          </a:p>
        </p:txBody>
      </p:sp>
    </p:spTree>
    <p:extLst>
      <p:ext uri="{BB962C8B-B14F-4D97-AF65-F5344CB8AC3E}">
        <p14:creationId xmlns:p14="http://schemas.microsoft.com/office/powerpoint/2010/main" val="141590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[changed title]</a:t>
            </a:r>
          </a:p>
        </p:txBody>
      </p:sp>
      <p:sp>
        <p:nvSpPr>
          <p:cNvPr id="4" name="Slide Number Placeholder 3"/>
          <p:cNvSpPr>
            <a:spLocks noGrp="1"/>
          </p:cNvSpPr>
          <p:nvPr>
            <p:ph type="sldNum" sz="quarter" idx="5"/>
          </p:nvPr>
        </p:nvSpPr>
        <p:spPr/>
        <p:txBody>
          <a:bodyPr/>
          <a:lstStyle/>
          <a:p>
            <a:fld id="{F59A648B-96C5-4642-8BD0-E638F843708E}" type="slidenum">
              <a:rPr lang="en-US" smtClean="0"/>
              <a:t>30</a:t>
            </a:fld>
            <a:endParaRPr lang="en-US"/>
          </a:p>
        </p:txBody>
      </p:sp>
    </p:spTree>
    <p:extLst>
      <p:ext uri="{BB962C8B-B14F-4D97-AF65-F5344CB8AC3E}">
        <p14:creationId xmlns:p14="http://schemas.microsoft.com/office/powerpoint/2010/main" val="31293236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F59A648B-96C5-4642-8BD0-E638F843708E}" type="slidenum">
              <a:rPr lang="en-US" smtClean="0"/>
              <a:t>31</a:t>
            </a:fld>
            <a:endParaRPr lang="en-US"/>
          </a:p>
        </p:txBody>
      </p:sp>
    </p:spTree>
    <p:extLst>
      <p:ext uri="{BB962C8B-B14F-4D97-AF65-F5344CB8AC3E}">
        <p14:creationId xmlns:p14="http://schemas.microsoft.com/office/powerpoint/2010/main" val="23117598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9A648B-96C5-4642-8BD0-E638F843708E}" type="slidenum">
              <a:rPr lang="en-US" smtClean="0"/>
              <a:t>32</a:t>
            </a:fld>
            <a:endParaRPr lang="en-US"/>
          </a:p>
        </p:txBody>
      </p:sp>
    </p:spTree>
    <p:extLst>
      <p:ext uri="{BB962C8B-B14F-4D97-AF65-F5344CB8AC3E}">
        <p14:creationId xmlns:p14="http://schemas.microsoft.com/office/powerpoint/2010/main" val="6587047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9A648B-96C5-4642-8BD0-E638F843708E}" type="slidenum">
              <a:rPr lang="en-US" smtClean="0"/>
              <a:t>33</a:t>
            </a:fld>
            <a:endParaRPr lang="en-US"/>
          </a:p>
        </p:txBody>
      </p:sp>
    </p:spTree>
    <p:extLst>
      <p:ext uri="{BB962C8B-B14F-4D97-AF65-F5344CB8AC3E}">
        <p14:creationId xmlns:p14="http://schemas.microsoft.com/office/powerpoint/2010/main" val="4168031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9A648B-96C5-4642-8BD0-E638F843708E}" type="slidenum">
              <a:rPr lang="en-US" smtClean="0"/>
              <a:t>34</a:t>
            </a:fld>
            <a:endParaRPr lang="en-US"/>
          </a:p>
        </p:txBody>
      </p:sp>
    </p:spTree>
    <p:extLst>
      <p:ext uri="{BB962C8B-B14F-4D97-AF65-F5344CB8AC3E}">
        <p14:creationId xmlns:p14="http://schemas.microsoft.com/office/powerpoint/2010/main" val="42893212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A648B-96C5-4642-8BD0-E638F843708E}" type="slidenum">
              <a:rPr lang="en-US" smtClean="0"/>
              <a:t>35</a:t>
            </a:fld>
            <a:endParaRPr lang="en-US"/>
          </a:p>
        </p:txBody>
      </p:sp>
    </p:spTree>
    <p:extLst>
      <p:ext uri="{BB962C8B-B14F-4D97-AF65-F5344CB8AC3E}">
        <p14:creationId xmlns:p14="http://schemas.microsoft.com/office/powerpoint/2010/main" val="16307333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5" name="Slide Number Placeholder 4"/>
          <p:cNvSpPr>
            <a:spLocks noGrp="1"/>
          </p:cNvSpPr>
          <p:nvPr>
            <p:ph type="sldNum" sz="quarter" idx="11"/>
          </p:nvPr>
        </p:nvSpPr>
        <p:spPr/>
        <p:txBody>
          <a:bodyPr/>
          <a:lstStyle/>
          <a:p>
            <a:fld id="{F59A648B-96C5-4642-8BD0-E638F843708E}" type="slidenum">
              <a:rPr lang="en-US" smtClean="0"/>
              <a:t>36</a:t>
            </a:fld>
            <a:endParaRPr lang="en-US"/>
          </a:p>
        </p:txBody>
      </p:sp>
    </p:spTree>
    <p:extLst>
      <p:ext uri="{BB962C8B-B14F-4D97-AF65-F5344CB8AC3E}">
        <p14:creationId xmlns:p14="http://schemas.microsoft.com/office/powerpoint/2010/main" val="886860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9A648B-96C5-4642-8BD0-E638F843708E}" type="slidenum">
              <a:rPr lang="en-US" smtClean="0"/>
              <a:t>4</a:t>
            </a:fld>
            <a:endParaRPr lang="en-US"/>
          </a:p>
        </p:txBody>
      </p:sp>
    </p:spTree>
    <p:extLst>
      <p:ext uri="{BB962C8B-B14F-4D97-AF65-F5344CB8AC3E}">
        <p14:creationId xmlns:p14="http://schemas.microsoft.com/office/powerpoint/2010/main" val="426692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9A648B-96C5-4642-8BD0-E638F843708E}" type="slidenum">
              <a:rPr lang="en-US" smtClean="0"/>
              <a:t>6</a:t>
            </a:fld>
            <a:endParaRPr lang="en-US"/>
          </a:p>
        </p:txBody>
      </p:sp>
    </p:spTree>
    <p:extLst>
      <p:ext uri="{BB962C8B-B14F-4D97-AF65-F5344CB8AC3E}">
        <p14:creationId xmlns:p14="http://schemas.microsoft.com/office/powerpoint/2010/main" val="556342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Slide is animated so that the title appears first to allow for </a:t>
            </a:r>
            <a:r>
              <a:rPr lang="en-US"/>
              <a:t>discussion if </a:t>
            </a:r>
            <a:r>
              <a:rPr lang="en-US" dirty="0"/>
              <a:t>wanted/time allows (all the named rights appear together)</a:t>
            </a:r>
          </a:p>
        </p:txBody>
      </p:sp>
      <p:sp>
        <p:nvSpPr>
          <p:cNvPr id="4" name="Slide Number Placeholder 3"/>
          <p:cNvSpPr>
            <a:spLocks noGrp="1"/>
          </p:cNvSpPr>
          <p:nvPr>
            <p:ph type="sldNum" sz="quarter" idx="10"/>
          </p:nvPr>
        </p:nvSpPr>
        <p:spPr/>
        <p:txBody>
          <a:bodyPr/>
          <a:lstStyle/>
          <a:p>
            <a:fld id="{F59A648B-96C5-4642-8BD0-E638F843708E}" type="slidenum">
              <a:rPr lang="en-US" smtClean="0"/>
              <a:t>7</a:t>
            </a:fld>
            <a:endParaRPr lang="en-US"/>
          </a:p>
        </p:txBody>
      </p:sp>
    </p:spTree>
    <p:extLst>
      <p:ext uri="{BB962C8B-B14F-4D97-AF65-F5344CB8AC3E}">
        <p14:creationId xmlns:p14="http://schemas.microsoft.com/office/powerpoint/2010/main" val="2180785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A648B-96C5-4642-8BD0-E638F843708E}" type="slidenum">
              <a:rPr lang="en-US" smtClean="0"/>
              <a:t>9</a:t>
            </a:fld>
            <a:endParaRPr lang="en-US"/>
          </a:p>
        </p:txBody>
      </p:sp>
    </p:spTree>
    <p:extLst>
      <p:ext uri="{BB962C8B-B14F-4D97-AF65-F5344CB8AC3E}">
        <p14:creationId xmlns:p14="http://schemas.microsoft.com/office/powerpoint/2010/main" val="1834170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A648B-96C5-4642-8BD0-E638F843708E}" type="slidenum">
              <a:rPr lang="en-US" smtClean="0"/>
              <a:t>10</a:t>
            </a:fld>
            <a:endParaRPr lang="en-US"/>
          </a:p>
        </p:txBody>
      </p:sp>
    </p:spTree>
    <p:extLst>
      <p:ext uri="{BB962C8B-B14F-4D97-AF65-F5344CB8AC3E}">
        <p14:creationId xmlns:p14="http://schemas.microsoft.com/office/powerpoint/2010/main" val="1503231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9A648B-96C5-4642-8BD0-E638F843708E}" type="slidenum">
              <a:rPr lang="en-US" smtClean="0"/>
              <a:t>12</a:t>
            </a:fld>
            <a:endParaRPr lang="en-US"/>
          </a:p>
        </p:txBody>
      </p:sp>
    </p:spTree>
    <p:extLst>
      <p:ext uri="{BB962C8B-B14F-4D97-AF65-F5344CB8AC3E}">
        <p14:creationId xmlns:p14="http://schemas.microsoft.com/office/powerpoint/2010/main" val="3814926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59A648B-96C5-4642-8BD0-E638F843708E}" type="slidenum">
              <a:rPr lang="en-US" smtClean="0"/>
              <a:t>14</a:t>
            </a:fld>
            <a:endParaRPr lang="en-US"/>
          </a:p>
        </p:txBody>
      </p:sp>
    </p:spTree>
    <p:extLst>
      <p:ext uri="{BB962C8B-B14F-4D97-AF65-F5344CB8AC3E}">
        <p14:creationId xmlns:p14="http://schemas.microsoft.com/office/powerpoint/2010/main" val="905102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ADDF3-83F6-4B72-935A-91D6DC0E2A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5CB8CE-BAC6-4FFB-AB51-BE7B3A8BFF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03D727-19BD-4D46-BBBA-D14E86395E66}"/>
              </a:ext>
            </a:extLst>
          </p:cNvPr>
          <p:cNvSpPr>
            <a:spLocks noGrp="1"/>
          </p:cNvSpPr>
          <p:nvPr>
            <p:ph type="dt" sz="half" idx="10"/>
          </p:nvPr>
        </p:nvSpPr>
        <p:spPr/>
        <p:txBody>
          <a:bodyPr/>
          <a:lstStyle/>
          <a:p>
            <a:fld id="{F37786F0-3772-4555-8EDF-B60E59C3A210}" type="datetime1">
              <a:rPr lang="en-US" smtClean="0"/>
              <a:t>8/26/2021</a:t>
            </a:fld>
            <a:endParaRPr lang="en-US"/>
          </a:p>
        </p:txBody>
      </p:sp>
      <p:sp>
        <p:nvSpPr>
          <p:cNvPr id="5" name="Footer Placeholder 4">
            <a:extLst>
              <a:ext uri="{FF2B5EF4-FFF2-40B4-BE49-F238E27FC236}">
                <a16:creationId xmlns:a16="http://schemas.microsoft.com/office/drawing/2014/main" id="{74C09AED-E0F5-48C2-A2AA-C66E46995121}"/>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6" name="Slide Number Placeholder 5">
            <a:extLst>
              <a:ext uri="{FF2B5EF4-FFF2-40B4-BE49-F238E27FC236}">
                <a16:creationId xmlns:a16="http://schemas.microsoft.com/office/drawing/2014/main" id="{E7D826E9-41B1-4E0C-9E30-E6719780E415}"/>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1356422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45B56-581B-4BD3-816B-FCE20E16BF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5E512D-3E3F-4ED7-8B16-ADC2362EF61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06C4C2-5BD0-4C07-A5B0-88AF0ABC7DA6}"/>
              </a:ext>
            </a:extLst>
          </p:cNvPr>
          <p:cNvSpPr>
            <a:spLocks noGrp="1"/>
          </p:cNvSpPr>
          <p:nvPr>
            <p:ph type="dt" sz="half" idx="10"/>
          </p:nvPr>
        </p:nvSpPr>
        <p:spPr/>
        <p:txBody>
          <a:bodyPr/>
          <a:lstStyle/>
          <a:p>
            <a:fld id="{C4A9FB68-642D-4B6E-B907-B6F9658C856B}" type="datetime1">
              <a:rPr lang="en-US" smtClean="0"/>
              <a:t>8/26/2021</a:t>
            </a:fld>
            <a:endParaRPr lang="en-US"/>
          </a:p>
        </p:txBody>
      </p:sp>
      <p:sp>
        <p:nvSpPr>
          <p:cNvPr id="5" name="Footer Placeholder 4">
            <a:extLst>
              <a:ext uri="{FF2B5EF4-FFF2-40B4-BE49-F238E27FC236}">
                <a16:creationId xmlns:a16="http://schemas.microsoft.com/office/drawing/2014/main" id="{728C262F-A0D5-4FE6-8139-AF31E90927A3}"/>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6" name="Slide Number Placeholder 5">
            <a:extLst>
              <a:ext uri="{FF2B5EF4-FFF2-40B4-BE49-F238E27FC236}">
                <a16:creationId xmlns:a16="http://schemas.microsoft.com/office/drawing/2014/main" id="{9D03109F-3472-414C-A412-C7749FDA72A3}"/>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14781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946D55-9639-4E0A-958F-51204DB2F1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BF152B-D61E-4464-9E94-3B938C00A57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59F40-B916-4026-8E1B-707F0367C97E}"/>
              </a:ext>
            </a:extLst>
          </p:cNvPr>
          <p:cNvSpPr>
            <a:spLocks noGrp="1"/>
          </p:cNvSpPr>
          <p:nvPr>
            <p:ph type="dt" sz="half" idx="10"/>
          </p:nvPr>
        </p:nvSpPr>
        <p:spPr/>
        <p:txBody>
          <a:bodyPr/>
          <a:lstStyle/>
          <a:p>
            <a:fld id="{8973B1A1-23BB-4FF5-A904-3DABD3035DF0}" type="datetime1">
              <a:rPr lang="en-US" smtClean="0"/>
              <a:t>8/26/2021</a:t>
            </a:fld>
            <a:endParaRPr lang="en-US"/>
          </a:p>
        </p:txBody>
      </p:sp>
      <p:sp>
        <p:nvSpPr>
          <p:cNvPr id="5" name="Footer Placeholder 4">
            <a:extLst>
              <a:ext uri="{FF2B5EF4-FFF2-40B4-BE49-F238E27FC236}">
                <a16:creationId xmlns:a16="http://schemas.microsoft.com/office/drawing/2014/main" id="{E0009616-5D9F-46A2-AAA7-39DFD9DF795D}"/>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6" name="Slide Number Placeholder 5">
            <a:extLst>
              <a:ext uri="{FF2B5EF4-FFF2-40B4-BE49-F238E27FC236}">
                <a16:creationId xmlns:a16="http://schemas.microsoft.com/office/drawing/2014/main" id="{3EBED3C6-23CC-4993-A382-EDC3CC2E2B80}"/>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370956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EA55F-93CB-46BE-9C54-63524C1DD9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EB5009-7CEB-4197-9DAC-03062696F65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D7880-7066-4863-9E49-D1D982386ABB}"/>
              </a:ext>
            </a:extLst>
          </p:cNvPr>
          <p:cNvSpPr>
            <a:spLocks noGrp="1"/>
          </p:cNvSpPr>
          <p:nvPr>
            <p:ph type="dt" sz="half" idx="10"/>
          </p:nvPr>
        </p:nvSpPr>
        <p:spPr/>
        <p:txBody>
          <a:bodyPr/>
          <a:lstStyle/>
          <a:p>
            <a:fld id="{213C640C-FDB6-47BC-B41D-02CD8060E91A}" type="datetime1">
              <a:rPr lang="en-US" smtClean="0"/>
              <a:t>8/26/2021</a:t>
            </a:fld>
            <a:endParaRPr lang="en-US"/>
          </a:p>
        </p:txBody>
      </p:sp>
      <p:sp>
        <p:nvSpPr>
          <p:cNvPr id="5" name="Footer Placeholder 4">
            <a:extLst>
              <a:ext uri="{FF2B5EF4-FFF2-40B4-BE49-F238E27FC236}">
                <a16:creationId xmlns:a16="http://schemas.microsoft.com/office/drawing/2014/main" id="{AE3B67D8-B2E1-42FC-9F0F-66CD176D7DEE}"/>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6" name="Slide Number Placeholder 5">
            <a:extLst>
              <a:ext uri="{FF2B5EF4-FFF2-40B4-BE49-F238E27FC236}">
                <a16:creationId xmlns:a16="http://schemas.microsoft.com/office/drawing/2014/main" id="{52257FF3-3A97-4D83-A0E8-C9015513E052}"/>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100897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7A0AC-BDC8-48E4-AD84-55349E1EE2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760780-96AB-4E72-97CD-212E6F2ED4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3D557F5-C7F7-405A-A101-BA4785EE0E34}"/>
              </a:ext>
            </a:extLst>
          </p:cNvPr>
          <p:cNvSpPr>
            <a:spLocks noGrp="1"/>
          </p:cNvSpPr>
          <p:nvPr>
            <p:ph type="dt" sz="half" idx="10"/>
          </p:nvPr>
        </p:nvSpPr>
        <p:spPr/>
        <p:txBody>
          <a:bodyPr/>
          <a:lstStyle/>
          <a:p>
            <a:fld id="{43920010-C039-42CB-8C27-B413DB3AF18E}" type="datetime1">
              <a:rPr lang="en-US" smtClean="0"/>
              <a:t>8/26/2021</a:t>
            </a:fld>
            <a:endParaRPr lang="en-US"/>
          </a:p>
        </p:txBody>
      </p:sp>
      <p:sp>
        <p:nvSpPr>
          <p:cNvPr id="5" name="Footer Placeholder 4">
            <a:extLst>
              <a:ext uri="{FF2B5EF4-FFF2-40B4-BE49-F238E27FC236}">
                <a16:creationId xmlns:a16="http://schemas.microsoft.com/office/drawing/2014/main" id="{E2944BBB-BA4A-4AA3-A7FF-D04E38126151}"/>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6" name="Slide Number Placeholder 5">
            <a:extLst>
              <a:ext uri="{FF2B5EF4-FFF2-40B4-BE49-F238E27FC236}">
                <a16:creationId xmlns:a16="http://schemas.microsoft.com/office/drawing/2014/main" id="{9017B26D-1334-487B-945B-5EC79EF12C1E}"/>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1462939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5246C-DD71-4FBB-9F1D-67C8DDE76F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62780B-2964-40D0-B487-E4C14DD6AFF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BD6940-C050-4E8E-9CAE-A8D5EE6654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461FED-BA59-4922-9A86-8A96704C0674}"/>
              </a:ext>
            </a:extLst>
          </p:cNvPr>
          <p:cNvSpPr>
            <a:spLocks noGrp="1"/>
          </p:cNvSpPr>
          <p:nvPr>
            <p:ph type="dt" sz="half" idx="10"/>
          </p:nvPr>
        </p:nvSpPr>
        <p:spPr/>
        <p:txBody>
          <a:bodyPr/>
          <a:lstStyle/>
          <a:p>
            <a:fld id="{171FA373-1D3A-4A18-BF4C-E5366EC6CBCD}" type="datetime1">
              <a:rPr lang="en-US" smtClean="0"/>
              <a:t>8/26/2021</a:t>
            </a:fld>
            <a:endParaRPr lang="en-US"/>
          </a:p>
        </p:txBody>
      </p:sp>
      <p:sp>
        <p:nvSpPr>
          <p:cNvPr id="6" name="Footer Placeholder 5">
            <a:extLst>
              <a:ext uri="{FF2B5EF4-FFF2-40B4-BE49-F238E27FC236}">
                <a16:creationId xmlns:a16="http://schemas.microsoft.com/office/drawing/2014/main" id="{11537382-B1D4-4A06-A28C-B677F7AC0ED0}"/>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7" name="Slide Number Placeholder 6">
            <a:extLst>
              <a:ext uri="{FF2B5EF4-FFF2-40B4-BE49-F238E27FC236}">
                <a16:creationId xmlns:a16="http://schemas.microsoft.com/office/drawing/2014/main" id="{D7A4FEB8-521C-4EEC-8236-DE1CC0CDFDB8}"/>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1976345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AF65-19CB-4B3A-9534-4BA9D63B0E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30D54A-17B5-46DE-AA06-CBC6D73382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42778ED-0E40-4E31-87C3-6639A992F85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310A7A-4EAE-4CC7-ADD7-DA5FEECBA9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3F79689-E166-4344-A907-5EFAB8DC6E9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1B7E41-CE2D-4364-8A2B-FFB00F3DEE5A}"/>
              </a:ext>
            </a:extLst>
          </p:cNvPr>
          <p:cNvSpPr>
            <a:spLocks noGrp="1"/>
          </p:cNvSpPr>
          <p:nvPr>
            <p:ph type="dt" sz="half" idx="10"/>
          </p:nvPr>
        </p:nvSpPr>
        <p:spPr/>
        <p:txBody>
          <a:bodyPr/>
          <a:lstStyle/>
          <a:p>
            <a:fld id="{2669575F-27B6-4D58-88DF-5D8657C3F1EE}" type="datetime1">
              <a:rPr lang="en-US" smtClean="0"/>
              <a:t>8/26/2021</a:t>
            </a:fld>
            <a:endParaRPr lang="en-US"/>
          </a:p>
        </p:txBody>
      </p:sp>
      <p:sp>
        <p:nvSpPr>
          <p:cNvPr id="8" name="Footer Placeholder 7">
            <a:extLst>
              <a:ext uri="{FF2B5EF4-FFF2-40B4-BE49-F238E27FC236}">
                <a16:creationId xmlns:a16="http://schemas.microsoft.com/office/drawing/2014/main" id="{83F6FBC4-90F9-48E3-A8AE-A117C90FDDA2}"/>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9" name="Slide Number Placeholder 8">
            <a:extLst>
              <a:ext uri="{FF2B5EF4-FFF2-40B4-BE49-F238E27FC236}">
                <a16:creationId xmlns:a16="http://schemas.microsoft.com/office/drawing/2014/main" id="{26EF1E4D-9367-41CA-9CAA-8A281D8BBBA9}"/>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2422388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3E192-26A2-4A5C-B565-E2113E70CA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40586D-798C-4EEC-AF5E-526E041459BD}"/>
              </a:ext>
            </a:extLst>
          </p:cNvPr>
          <p:cNvSpPr>
            <a:spLocks noGrp="1"/>
          </p:cNvSpPr>
          <p:nvPr>
            <p:ph type="dt" sz="half" idx="10"/>
          </p:nvPr>
        </p:nvSpPr>
        <p:spPr/>
        <p:txBody>
          <a:bodyPr/>
          <a:lstStyle/>
          <a:p>
            <a:fld id="{CCE64EC5-0E4A-4DC2-8C51-DFB38BFD913C}" type="datetime1">
              <a:rPr lang="en-US" smtClean="0"/>
              <a:t>8/26/2021</a:t>
            </a:fld>
            <a:endParaRPr lang="en-US"/>
          </a:p>
        </p:txBody>
      </p:sp>
      <p:sp>
        <p:nvSpPr>
          <p:cNvPr id="4" name="Footer Placeholder 3">
            <a:extLst>
              <a:ext uri="{FF2B5EF4-FFF2-40B4-BE49-F238E27FC236}">
                <a16:creationId xmlns:a16="http://schemas.microsoft.com/office/drawing/2014/main" id="{2AF53586-837B-4B22-859D-98E37F578AF6}"/>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5" name="Slide Number Placeholder 4">
            <a:extLst>
              <a:ext uri="{FF2B5EF4-FFF2-40B4-BE49-F238E27FC236}">
                <a16:creationId xmlns:a16="http://schemas.microsoft.com/office/drawing/2014/main" id="{33B19170-C9B5-4717-9705-7F063A9C7B03}"/>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1520566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07FB96-2D60-4475-905F-669C99E9793B}"/>
              </a:ext>
            </a:extLst>
          </p:cNvPr>
          <p:cNvSpPr>
            <a:spLocks noGrp="1"/>
          </p:cNvSpPr>
          <p:nvPr>
            <p:ph type="dt" sz="half" idx="10"/>
          </p:nvPr>
        </p:nvSpPr>
        <p:spPr/>
        <p:txBody>
          <a:bodyPr/>
          <a:lstStyle/>
          <a:p>
            <a:fld id="{65CF96B5-6CE5-42D6-9260-D0B8C4B9DC8B}" type="datetime1">
              <a:rPr lang="en-US" smtClean="0"/>
              <a:t>8/26/2021</a:t>
            </a:fld>
            <a:endParaRPr lang="en-US"/>
          </a:p>
        </p:txBody>
      </p:sp>
      <p:sp>
        <p:nvSpPr>
          <p:cNvPr id="3" name="Footer Placeholder 2">
            <a:extLst>
              <a:ext uri="{FF2B5EF4-FFF2-40B4-BE49-F238E27FC236}">
                <a16:creationId xmlns:a16="http://schemas.microsoft.com/office/drawing/2014/main" id="{D7B83771-F76E-427D-8EA0-1F3945453848}"/>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4" name="Slide Number Placeholder 3">
            <a:extLst>
              <a:ext uri="{FF2B5EF4-FFF2-40B4-BE49-F238E27FC236}">
                <a16:creationId xmlns:a16="http://schemas.microsoft.com/office/drawing/2014/main" id="{F88ADB0E-2125-4E73-B014-491D49CBDB75}"/>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2931896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A64BC-D558-49CF-A2E2-98BB9C31C0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B9E9AF-18EA-4F02-BE11-F7FD6AA97C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5854A1-362B-48A8-A292-05432A7340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2E6C79-8C2A-4D37-87A4-99187A0D6539}"/>
              </a:ext>
            </a:extLst>
          </p:cNvPr>
          <p:cNvSpPr>
            <a:spLocks noGrp="1"/>
          </p:cNvSpPr>
          <p:nvPr>
            <p:ph type="dt" sz="half" idx="10"/>
          </p:nvPr>
        </p:nvSpPr>
        <p:spPr/>
        <p:txBody>
          <a:bodyPr/>
          <a:lstStyle/>
          <a:p>
            <a:fld id="{51A4DD53-4849-43B2-829F-679CCC84CAAE}" type="datetime1">
              <a:rPr lang="en-US" smtClean="0"/>
              <a:t>8/26/2021</a:t>
            </a:fld>
            <a:endParaRPr lang="en-US"/>
          </a:p>
        </p:txBody>
      </p:sp>
      <p:sp>
        <p:nvSpPr>
          <p:cNvPr id="6" name="Footer Placeholder 5">
            <a:extLst>
              <a:ext uri="{FF2B5EF4-FFF2-40B4-BE49-F238E27FC236}">
                <a16:creationId xmlns:a16="http://schemas.microsoft.com/office/drawing/2014/main" id="{B8A29379-8BA8-4043-9C02-3EFEC527CA4E}"/>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7" name="Slide Number Placeholder 6">
            <a:extLst>
              <a:ext uri="{FF2B5EF4-FFF2-40B4-BE49-F238E27FC236}">
                <a16:creationId xmlns:a16="http://schemas.microsoft.com/office/drawing/2014/main" id="{5D016CBF-C77E-44BC-B95F-ADF0FF4E25A0}"/>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2837812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2CC08-B81F-4D34-B321-8C620E02A8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EB8D2-E8EA-487F-AAFA-513710F960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6D3E20-62C0-44A8-BDC8-106CB8CE0C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76F5CAD-12F5-44AA-ADA3-AF4A17BA82C1}"/>
              </a:ext>
            </a:extLst>
          </p:cNvPr>
          <p:cNvSpPr>
            <a:spLocks noGrp="1"/>
          </p:cNvSpPr>
          <p:nvPr>
            <p:ph type="dt" sz="half" idx="10"/>
          </p:nvPr>
        </p:nvSpPr>
        <p:spPr/>
        <p:txBody>
          <a:bodyPr/>
          <a:lstStyle/>
          <a:p>
            <a:fld id="{905139B4-B4D8-4D91-A2AD-F66235F9E01F}" type="datetime1">
              <a:rPr lang="en-US" smtClean="0"/>
              <a:t>8/26/2021</a:t>
            </a:fld>
            <a:endParaRPr lang="en-US"/>
          </a:p>
        </p:txBody>
      </p:sp>
      <p:sp>
        <p:nvSpPr>
          <p:cNvPr id="6" name="Footer Placeholder 5">
            <a:extLst>
              <a:ext uri="{FF2B5EF4-FFF2-40B4-BE49-F238E27FC236}">
                <a16:creationId xmlns:a16="http://schemas.microsoft.com/office/drawing/2014/main" id="{E479D289-A774-4F07-8CA1-559FD94AEE7A}"/>
              </a:ext>
            </a:extLst>
          </p:cNvPr>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7" name="Slide Number Placeholder 6">
            <a:extLst>
              <a:ext uri="{FF2B5EF4-FFF2-40B4-BE49-F238E27FC236}">
                <a16:creationId xmlns:a16="http://schemas.microsoft.com/office/drawing/2014/main" id="{CB25A1FA-0E18-4FD6-AA08-398A5A246B5B}"/>
              </a:ext>
            </a:extLst>
          </p:cNvPr>
          <p:cNvSpPr>
            <a:spLocks noGrp="1"/>
          </p:cNvSpPr>
          <p:nvPr>
            <p:ph type="sldNum" sz="quarter" idx="12"/>
          </p:nvPr>
        </p:nvSpPr>
        <p:spPr/>
        <p:txBody>
          <a:bodyPr/>
          <a:lstStyle/>
          <a:p>
            <a:fld id="{84C39702-1997-48E4-8B71-5615DA801488}" type="slidenum">
              <a:rPr lang="en-US" smtClean="0"/>
              <a:t>‹#›</a:t>
            </a:fld>
            <a:endParaRPr lang="en-US"/>
          </a:p>
        </p:txBody>
      </p:sp>
    </p:spTree>
    <p:extLst>
      <p:ext uri="{BB962C8B-B14F-4D97-AF65-F5344CB8AC3E}">
        <p14:creationId xmlns:p14="http://schemas.microsoft.com/office/powerpoint/2010/main" val="1767726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E5B611-3BC0-4791-8019-EAD472CD66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AFFC5F-25BB-45EB-84AD-33B11BBCF6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42EA86-22E0-484C-9723-B7BE3C19E0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73675-43D8-4740-AE7C-5D77D034302B}" type="datetime1">
              <a:rPr lang="en-US" smtClean="0"/>
              <a:t>8/26/2021</a:t>
            </a:fld>
            <a:endParaRPr lang="en-US"/>
          </a:p>
        </p:txBody>
      </p:sp>
      <p:sp>
        <p:nvSpPr>
          <p:cNvPr id="5" name="Footer Placeholder 4">
            <a:extLst>
              <a:ext uri="{FF2B5EF4-FFF2-40B4-BE49-F238E27FC236}">
                <a16:creationId xmlns:a16="http://schemas.microsoft.com/office/drawing/2014/main" id="{F195318F-3588-4FFF-8A66-BAB9EA7D0F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United Nations, 2021 – These presentation slides form part of the OHCHR-Office of Counter-Terrorism Human Rights at International Borders training package </a:t>
            </a:r>
            <a:endParaRPr lang="en-US"/>
          </a:p>
        </p:txBody>
      </p:sp>
      <p:sp>
        <p:nvSpPr>
          <p:cNvPr id="6" name="Slide Number Placeholder 5">
            <a:extLst>
              <a:ext uri="{FF2B5EF4-FFF2-40B4-BE49-F238E27FC236}">
                <a16:creationId xmlns:a16="http://schemas.microsoft.com/office/drawing/2014/main" id="{ADD8AB08-113E-4C14-BB45-A790B1E356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39702-1997-48E4-8B71-5615DA801488}" type="slidenum">
              <a:rPr lang="en-US" smtClean="0"/>
              <a:t>‹#›</a:t>
            </a:fld>
            <a:endParaRPr lang="en-US"/>
          </a:p>
        </p:txBody>
      </p:sp>
    </p:spTree>
    <p:extLst>
      <p:ext uri="{BB962C8B-B14F-4D97-AF65-F5344CB8AC3E}">
        <p14:creationId xmlns:p14="http://schemas.microsoft.com/office/powerpoint/2010/main" val="963009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B7B9C-A339-A945-B9DF-E11DABBFF33F}"/>
              </a:ext>
            </a:extLst>
          </p:cNvPr>
          <p:cNvSpPr>
            <a:spLocks noGrp="1"/>
          </p:cNvSpPr>
          <p:nvPr>
            <p:ph type="ctrTitle"/>
          </p:nvPr>
        </p:nvSpPr>
        <p:spPr>
          <a:xfrm>
            <a:off x="1481622" y="1802770"/>
            <a:ext cx="9144000" cy="4000501"/>
          </a:xfrm>
        </p:spPr>
        <p:txBody>
          <a:bodyPr>
            <a:normAutofit fontScale="90000"/>
          </a:bodyPr>
          <a:lstStyle/>
          <a:p>
            <a:pPr>
              <a:lnSpc>
                <a:spcPct val="100000"/>
              </a:lnSpc>
            </a:pP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GB" sz="5400" b="1" dirty="0" smtClean="0">
                <a:solidFill>
                  <a:srgbClr val="0070C0"/>
                </a:solidFill>
                <a:latin typeface="Futura Std Book" panose="020B0502020204020303" pitchFamily="34" charset="0"/>
                <a:cs typeface="Arial" panose="020B0604020202020204" pitchFamily="34" charset="0"/>
              </a:rPr>
              <a:t>Training course </a:t>
            </a:r>
            <a:br>
              <a:rPr lang="en-GB" sz="5400" b="1" dirty="0" smtClean="0">
                <a:solidFill>
                  <a:srgbClr val="0070C0"/>
                </a:solidFill>
                <a:latin typeface="Futura Std Book" panose="020B0502020204020303" pitchFamily="34" charset="0"/>
                <a:cs typeface="Arial" panose="020B0604020202020204" pitchFamily="34" charset="0"/>
              </a:rPr>
            </a:br>
            <a:r>
              <a:rPr lang="en-GB" sz="5400" b="1" dirty="0" smtClean="0">
                <a:solidFill>
                  <a:srgbClr val="0070C0"/>
                </a:solidFill>
                <a:latin typeface="Futura Std Book" panose="020B0502020204020303" pitchFamily="34" charset="0"/>
                <a:cs typeface="Arial" panose="020B0604020202020204" pitchFamily="34" charset="0"/>
              </a:rPr>
              <a:t>on H</a:t>
            </a:r>
            <a:r>
              <a:rPr lang="en-GB" altLang="ja-JP" sz="5400" b="1" dirty="0" smtClean="0">
                <a:solidFill>
                  <a:srgbClr val="0070C0"/>
                </a:solidFill>
                <a:latin typeface="Futura Std Book" panose="020B0502020204020303" pitchFamily="34" charset="0"/>
                <a:ea typeface="Times New Roman" panose="02020603050405020304" pitchFamily="18" charset="0"/>
                <a:cs typeface="Arial" panose="020B0604020202020204" pitchFamily="34" charset="0"/>
              </a:rPr>
              <a:t>uman </a:t>
            </a:r>
            <a:r>
              <a:rPr lang="en-GB" altLang="ja-JP" sz="5400" b="1" dirty="0">
                <a:solidFill>
                  <a:srgbClr val="0070C0"/>
                </a:solidFill>
                <a:latin typeface="Futura Std Book" panose="020B0502020204020303" pitchFamily="34" charset="0"/>
                <a:ea typeface="Times New Roman" panose="02020603050405020304" pitchFamily="18" charset="0"/>
                <a:cs typeface="Arial" panose="020B0604020202020204" pitchFamily="34" charset="0"/>
              </a:rPr>
              <a:t>Rights </a:t>
            </a:r>
            <a:br>
              <a:rPr lang="en-GB" altLang="ja-JP" sz="5400" b="1" dirty="0">
                <a:solidFill>
                  <a:srgbClr val="0070C0"/>
                </a:solidFill>
                <a:latin typeface="Futura Std Book" panose="020B0502020204020303" pitchFamily="34" charset="0"/>
                <a:ea typeface="Times New Roman" panose="02020603050405020304" pitchFamily="18" charset="0"/>
                <a:cs typeface="Arial" panose="020B0604020202020204" pitchFamily="34" charset="0"/>
              </a:rPr>
            </a:br>
            <a:r>
              <a:rPr lang="en-GB" altLang="ja-JP" sz="5400" b="1" dirty="0">
                <a:solidFill>
                  <a:srgbClr val="0070C0"/>
                </a:solidFill>
                <a:latin typeface="Futura Std Book" panose="020B0502020204020303" pitchFamily="34" charset="0"/>
                <a:ea typeface="Times New Roman" panose="02020603050405020304" pitchFamily="18" charset="0"/>
                <a:cs typeface="Arial" panose="020B0604020202020204" pitchFamily="34" charset="0"/>
              </a:rPr>
              <a:t>at International Borders </a:t>
            </a:r>
            <a:r>
              <a:rPr lang="en-GB" altLang="ja-JP" sz="1100" dirty="0"/>
              <a:t/>
            </a:r>
            <a:br>
              <a:rPr lang="en-GB" altLang="ja-JP" sz="1100" dirty="0"/>
            </a:br>
            <a:r>
              <a:rPr lang="en-US" sz="5400" dirty="0">
                <a:latin typeface="Futura Std Book" panose="020B0502020204020303" pitchFamily="34" charset="0"/>
              </a:rPr>
              <a:t/>
            </a:r>
            <a:br>
              <a:rPr lang="en-US" sz="5400" dirty="0">
                <a:latin typeface="Futura Std Book" panose="020B0502020204020303" pitchFamily="34" charset="0"/>
              </a:rPr>
            </a:br>
            <a:endParaRPr lang="en-US" sz="5400" dirty="0">
              <a:latin typeface="Futura Std Book" panose="020B0502020204020303" pitchFamily="34" charset="0"/>
            </a:endParaRPr>
          </a:p>
        </p:txBody>
      </p:sp>
      <p:pic>
        <p:nvPicPr>
          <p:cNvPr id="3" name="Picture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793" y="245832"/>
            <a:ext cx="3341735" cy="87224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3036" y="206219"/>
            <a:ext cx="2401298" cy="911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4288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861" y="401053"/>
            <a:ext cx="10853530" cy="998769"/>
          </a:xfrm>
        </p:spPr>
        <p:txBody>
          <a:bodyPr>
            <a:noAutofit/>
          </a:bodyPr>
          <a:lstStyle/>
          <a:p>
            <a:pPr lvl="0" algn="l">
              <a:tabLst>
                <a:tab pos="1309688" algn="l"/>
              </a:tabLst>
            </a:pPr>
            <a:r>
              <a:rPr lang="en-GB" sz="4000" b="1" dirty="0">
                <a:solidFill>
                  <a:srgbClr val="FF3399"/>
                </a:solidFill>
                <a:latin typeface="Futura Std Book" panose="020B0502020204020303" pitchFamily="34" charset="0"/>
              </a:rPr>
              <a:t>5.2.1. 	Immigration detention should be a </a:t>
            </a:r>
            <a:r>
              <a:rPr lang="en-GB" sz="4000" b="1" dirty="0" smtClean="0">
                <a:solidFill>
                  <a:srgbClr val="FF3399"/>
                </a:solidFill>
                <a:latin typeface="Futura Std Book" panose="020B0502020204020303" pitchFamily="34" charset="0"/>
              </a:rPr>
              <a:t>measure </a:t>
            </a:r>
            <a:r>
              <a:rPr lang="en-GB" sz="4000" b="1" dirty="0">
                <a:solidFill>
                  <a:srgbClr val="FF3399"/>
                </a:solidFill>
                <a:latin typeface="Futura Std Book" panose="020B0502020204020303" pitchFamily="34" charset="0"/>
              </a:rPr>
              <a:t>of last resort</a:t>
            </a:r>
            <a:endParaRPr lang="en-US" sz="4000" b="1" dirty="0">
              <a:solidFill>
                <a:srgbClr val="FF3399"/>
              </a:solidFill>
              <a:latin typeface="Futura Std Book" panose="020B0502020204020303" pitchFamily="34" charset="0"/>
            </a:endParaRPr>
          </a:p>
        </p:txBody>
      </p:sp>
      <p:sp>
        <p:nvSpPr>
          <p:cNvPr id="3" name="Subtitle 2"/>
          <p:cNvSpPr>
            <a:spLocks noGrp="1"/>
          </p:cNvSpPr>
          <p:nvPr>
            <p:ph type="subTitle" idx="1"/>
          </p:nvPr>
        </p:nvSpPr>
        <p:spPr>
          <a:xfrm>
            <a:off x="516835" y="1670756"/>
            <a:ext cx="11012556" cy="4762129"/>
          </a:xfrm>
        </p:spPr>
        <p:txBody>
          <a:bodyPr>
            <a:noAutofit/>
          </a:bodyPr>
          <a:lstStyle/>
          <a:p>
            <a:pPr algn="l">
              <a:lnSpc>
                <a:spcPct val="100000"/>
              </a:lnSpc>
              <a:spcBef>
                <a:spcPts val="0"/>
              </a:spcBef>
              <a:spcAft>
                <a:spcPts val="600"/>
              </a:spcAft>
            </a:pPr>
            <a:r>
              <a:rPr lang="en-GB" sz="3200" dirty="0">
                <a:latin typeface="Futura Std Book" panose="020B0502020204020303" pitchFamily="34" charset="0"/>
              </a:rPr>
              <a:t>Everyone has the right to liberty, regardless of:</a:t>
            </a:r>
          </a:p>
          <a:p>
            <a:pPr marL="1371600" lvl="2" indent="-457200" algn="l">
              <a:lnSpc>
                <a:spcPct val="100000"/>
              </a:lnSpc>
              <a:spcBef>
                <a:spcPts val="0"/>
              </a:spcBef>
              <a:spcAft>
                <a:spcPts val="600"/>
              </a:spcAft>
              <a:buFont typeface="Arial" panose="020B0604020202020204" pitchFamily="34" charset="0"/>
              <a:buChar char="•"/>
            </a:pPr>
            <a:r>
              <a:rPr lang="en-GB" sz="3200" dirty="0">
                <a:latin typeface="Futura Std Book" panose="020B0502020204020303" pitchFamily="34" charset="0"/>
              </a:rPr>
              <a:t>their migration status</a:t>
            </a:r>
          </a:p>
          <a:p>
            <a:pPr marL="1371600" lvl="2" indent="-457200" algn="l">
              <a:lnSpc>
                <a:spcPct val="100000"/>
              </a:lnSpc>
              <a:spcBef>
                <a:spcPts val="0"/>
              </a:spcBef>
              <a:spcAft>
                <a:spcPts val="600"/>
              </a:spcAft>
              <a:buFont typeface="Arial" panose="020B0604020202020204" pitchFamily="34" charset="0"/>
              <a:buChar char="•"/>
            </a:pPr>
            <a:r>
              <a:rPr lang="en-GB" sz="3200" dirty="0">
                <a:latin typeface="Futura Std Book" panose="020B0502020204020303" pitchFamily="34" charset="0"/>
              </a:rPr>
              <a:t>their reasons for migrating </a:t>
            </a:r>
          </a:p>
          <a:p>
            <a:pPr marL="1371600" lvl="2" indent="-457200" algn="l">
              <a:lnSpc>
                <a:spcPct val="100000"/>
              </a:lnSpc>
              <a:spcBef>
                <a:spcPts val="0"/>
              </a:spcBef>
              <a:spcAft>
                <a:spcPts val="600"/>
              </a:spcAft>
              <a:buFont typeface="Arial" panose="020B0604020202020204" pitchFamily="34" charset="0"/>
              <a:buChar char="•"/>
            </a:pPr>
            <a:r>
              <a:rPr lang="en-GB" sz="3200" dirty="0">
                <a:latin typeface="Futura Std Book" panose="020B0502020204020303" pitchFamily="34" charset="0"/>
              </a:rPr>
              <a:t>how they have moved </a:t>
            </a:r>
          </a:p>
          <a:p>
            <a:pPr marL="576263" indent="-576263" algn="l">
              <a:lnSpc>
                <a:spcPct val="100000"/>
              </a:lnSpc>
              <a:spcBef>
                <a:spcPts val="0"/>
              </a:spcBef>
              <a:spcAft>
                <a:spcPts val="600"/>
              </a:spcAft>
            </a:pPr>
            <a:r>
              <a:rPr lang="en-GB" sz="3200" b="1" dirty="0">
                <a:solidFill>
                  <a:srgbClr val="FF3399"/>
                </a:solidFill>
                <a:latin typeface="Futura Std Book" panose="020B0502020204020303" pitchFamily="34" charset="0"/>
              </a:rPr>
              <a:t>→</a:t>
            </a:r>
            <a:r>
              <a:rPr lang="en-GB" sz="3200" b="1" dirty="0">
                <a:solidFill>
                  <a:srgbClr val="0070C0"/>
                </a:solidFill>
                <a:latin typeface="Futura Std Book" panose="020B0502020204020303" pitchFamily="34" charset="0"/>
              </a:rPr>
              <a:t>	</a:t>
            </a:r>
            <a:r>
              <a:rPr lang="en-GB" sz="3200" dirty="0">
                <a:latin typeface="Futura Std Book" panose="020B0502020204020303" pitchFamily="34" charset="0"/>
              </a:rPr>
              <a:t>States should establish a </a:t>
            </a:r>
            <a:r>
              <a:rPr lang="en-GB" sz="3200" i="1" dirty="0">
                <a:latin typeface="Futura Std Book" panose="020B0502020204020303" pitchFamily="34" charset="0"/>
              </a:rPr>
              <a:t>presumption against immigration detention</a:t>
            </a:r>
            <a:r>
              <a:rPr lang="en-GB" sz="3200" dirty="0">
                <a:latin typeface="Futura Std Book" panose="020B0502020204020303" pitchFamily="34" charset="0"/>
              </a:rPr>
              <a:t> in law. </a:t>
            </a:r>
          </a:p>
          <a:p>
            <a:pPr marL="576263" indent="-576263" algn="l">
              <a:lnSpc>
                <a:spcPct val="100000"/>
              </a:lnSpc>
              <a:spcBef>
                <a:spcPts val="0"/>
              </a:spcBef>
              <a:spcAft>
                <a:spcPts val="600"/>
              </a:spcAft>
            </a:pPr>
            <a:endParaRPr lang="en-GB" sz="3200" dirty="0"/>
          </a:p>
        </p:txBody>
      </p:sp>
    </p:spTree>
    <p:extLst>
      <p:ext uri="{BB962C8B-B14F-4D97-AF65-F5344CB8AC3E}">
        <p14:creationId xmlns:p14="http://schemas.microsoft.com/office/powerpoint/2010/main" val="47419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97F04-39AF-E648-B20E-B7AC64162023}"/>
              </a:ext>
            </a:extLst>
          </p:cNvPr>
          <p:cNvSpPr>
            <a:spLocks noGrp="1"/>
          </p:cNvSpPr>
          <p:nvPr>
            <p:ph type="title"/>
          </p:nvPr>
        </p:nvSpPr>
        <p:spPr>
          <a:xfrm>
            <a:off x="855132" y="483657"/>
            <a:ext cx="10811933" cy="763764"/>
          </a:xfrm>
        </p:spPr>
        <p:txBody>
          <a:bodyPr>
            <a:noAutofit/>
          </a:bodyPr>
          <a:lstStyle/>
          <a:p>
            <a:pPr>
              <a:tabLst>
                <a:tab pos="660400" algn="l"/>
              </a:tabLst>
            </a:pPr>
            <a:r>
              <a:rPr lang="en-GB" sz="4000" b="1" dirty="0">
                <a:solidFill>
                  <a:srgbClr val="FF3399"/>
                </a:solidFill>
                <a:latin typeface="Futura Std Book" panose="020B0502020204020303" pitchFamily="34" charset="0"/>
              </a:rPr>
              <a:t>Immigration detention </a:t>
            </a:r>
            <a:r>
              <a:rPr lang="en-GB" sz="4000" b="1" dirty="0" smtClean="0">
                <a:solidFill>
                  <a:srgbClr val="FF3399"/>
                </a:solidFill>
                <a:latin typeface="Futura Std Book" panose="020B0502020204020303" pitchFamily="34" charset="0"/>
              </a:rPr>
              <a:t>should be </a:t>
            </a:r>
            <a:r>
              <a:rPr lang="en-GB" sz="4000" b="1" dirty="0">
                <a:solidFill>
                  <a:srgbClr val="FF3399"/>
                </a:solidFill>
                <a:latin typeface="Futura Std Book" panose="020B0502020204020303" pitchFamily="34" charset="0"/>
              </a:rPr>
              <a:t>a </a:t>
            </a:r>
            <a:r>
              <a:rPr lang="en-GB" sz="4000" b="1" dirty="0" smtClean="0">
                <a:solidFill>
                  <a:srgbClr val="FF3399"/>
                </a:solidFill>
                <a:latin typeface="Futura Std Book" panose="020B0502020204020303" pitchFamily="34" charset="0"/>
              </a:rPr>
              <a:t/>
            </a:r>
            <a:br>
              <a:rPr lang="en-GB" sz="4000" b="1" dirty="0" smtClean="0">
                <a:solidFill>
                  <a:srgbClr val="FF3399"/>
                </a:solidFill>
                <a:latin typeface="Futura Std Book" panose="020B0502020204020303" pitchFamily="34" charset="0"/>
              </a:rPr>
            </a:br>
            <a:r>
              <a:rPr lang="en-GB" sz="4000" b="1" dirty="0" smtClean="0">
                <a:solidFill>
                  <a:srgbClr val="FF3399"/>
                </a:solidFill>
                <a:latin typeface="Futura Std Book" panose="020B0502020204020303" pitchFamily="34" charset="0"/>
              </a:rPr>
              <a:t>measure </a:t>
            </a:r>
            <a:r>
              <a:rPr lang="en-GB" sz="4000" b="1" dirty="0">
                <a:solidFill>
                  <a:srgbClr val="FF3399"/>
                </a:solidFill>
                <a:latin typeface="Futura Std Book" panose="020B0502020204020303" pitchFamily="34" charset="0"/>
              </a:rPr>
              <a:t>of last </a:t>
            </a:r>
            <a:r>
              <a:rPr lang="en-GB" sz="4000" b="1" dirty="0" smtClean="0">
                <a:solidFill>
                  <a:srgbClr val="FF3399"/>
                </a:solidFill>
                <a:latin typeface="Futura Std Book" panose="020B0502020204020303" pitchFamily="34" charset="0"/>
              </a:rPr>
              <a:t>resort (contd.)</a:t>
            </a:r>
            <a:endParaRPr lang="en-US" sz="4000" dirty="0">
              <a:solidFill>
                <a:srgbClr val="FF3399"/>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ED8D3F2D-26B8-B946-BEC5-B7EC62DC1DA4}"/>
              </a:ext>
            </a:extLst>
          </p:cNvPr>
          <p:cNvSpPr>
            <a:spLocks noGrp="1"/>
          </p:cNvSpPr>
          <p:nvPr>
            <p:ph idx="1"/>
          </p:nvPr>
        </p:nvSpPr>
        <p:spPr>
          <a:xfrm>
            <a:off x="838200" y="1710267"/>
            <a:ext cx="10515600" cy="4645990"/>
          </a:xfrm>
        </p:spPr>
        <p:txBody>
          <a:bodyPr/>
          <a:lstStyle/>
          <a:p>
            <a:pPr marL="365125" indent="-365125">
              <a:lnSpc>
                <a:spcPct val="100000"/>
              </a:lnSpc>
              <a:spcBef>
                <a:spcPts val="2200"/>
              </a:spcBef>
              <a:buFont typeface="Arial" charset="0"/>
              <a:buChar char="•"/>
            </a:pPr>
            <a:r>
              <a:rPr lang="en-GB" sz="3200" dirty="0">
                <a:latin typeface="Futura Std Book" panose="020B0502020204020303" pitchFamily="34" charset="0"/>
              </a:rPr>
              <a:t>Detention may only be used when it is determined, in each individual case, to be </a:t>
            </a:r>
            <a:r>
              <a:rPr lang="en-GB" sz="3200" b="1" dirty="0">
                <a:latin typeface="Futura Std Book" panose="020B0502020204020303" pitchFamily="34" charset="0"/>
              </a:rPr>
              <a:t>necessary</a:t>
            </a:r>
            <a:r>
              <a:rPr lang="en-GB" sz="3200" dirty="0">
                <a:latin typeface="Futura Std Book" panose="020B0502020204020303" pitchFamily="34" charset="0"/>
              </a:rPr>
              <a:t> and </a:t>
            </a:r>
            <a:r>
              <a:rPr lang="en-GB" sz="3200" b="1" dirty="0">
                <a:latin typeface="Futura Std Book" panose="020B0502020204020303" pitchFamily="34" charset="0"/>
              </a:rPr>
              <a:t>proportionate</a:t>
            </a:r>
            <a:r>
              <a:rPr lang="en-GB" sz="3200" dirty="0">
                <a:latin typeface="Futura Std Book" panose="020B0502020204020303" pitchFamily="34" charset="0"/>
              </a:rPr>
              <a:t> to a </a:t>
            </a:r>
            <a:r>
              <a:rPr lang="en-GB" sz="3200" b="1" dirty="0">
                <a:latin typeface="Futura Std Book" panose="020B0502020204020303" pitchFamily="34" charset="0"/>
              </a:rPr>
              <a:t>legitimate purpose </a:t>
            </a:r>
            <a:r>
              <a:rPr lang="en-GB" sz="3200" dirty="0">
                <a:latin typeface="Futura Std Book" panose="020B0502020204020303" pitchFamily="34" charset="0"/>
              </a:rPr>
              <a:t>defined by law.</a:t>
            </a:r>
          </a:p>
          <a:p>
            <a:pPr marL="365125" indent="-365125">
              <a:lnSpc>
                <a:spcPct val="100000"/>
              </a:lnSpc>
              <a:spcBef>
                <a:spcPts val="2200"/>
              </a:spcBef>
              <a:buFont typeface="Arial" charset="0"/>
              <a:buChar char="•"/>
            </a:pPr>
            <a:r>
              <a:rPr lang="en-US" sz="3200" dirty="0">
                <a:latin typeface="Futura Std Book" panose="020B0502020204020303" pitchFamily="34" charset="0"/>
              </a:rPr>
              <a:t>Once deprivation of liberty is deemed lawful and necessary, all </a:t>
            </a:r>
            <a:r>
              <a:rPr lang="en-US" sz="3200" b="1" dirty="0">
                <a:latin typeface="Futura Std Book" panose="020B0502020204020303" pitchFamily="34" charset="0"/>
              </a:rPr>
              <a:t>alternatives to detention </a:t>
            </a:r>
            <a:r>
              <a:rPr lang="en-US" sz="3200" dirty="0">
                <a:latin typeface="Futura Std Book" panose="020B0502020204020303" pitchFamily="34" charset="0"/>
              </a:rPr>
              <a:t>should be reviewed to ensure that detention is an exceptional measure of last resort. </a:t>
            </a:r>
          </a:p>
          <a:p>
            <a:pPr marL="0" indent="0">
              <a:buNone/>
            </a:pPr>
            <a:endParaRPr lang="en-US" dirty="0"/>
          </a:p>
        </p:txBody>
      </p:sp>
    </p:spTree>
    <p:extLst>
      <p:ext uri="{BB962C8B-B14F-4D97-AF65-F5344CB8AC3E}">
        <p14:creationId xmlns:p14="http://schemas.microsoft.com/office/powerpoint/2010/main" val="741214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4EAA7-FBA5-6548-AF99-8C9C3318ACED}"/>
              </a:ext>
            </a:extLst>
          </p:cNvPr>
          <p:cNvSpPr>
            <a:spLocks noGrp="1"/>
          </p:cNvSpPr>
          <p:nvPr>
            <p:ph type="title"/>
          </p:nvPr>
        </p:nvSpPr>
        <p:spPr>
          <a:xfrm>
            <a:off x="838200" y="365126"/>
            <a:ext cx="10515600" cy="944386"/>
          </a:xfrm>
        </p:spPr>
        <p:txBody>
          <a:bodyPr>
            <a:noAutofit/>
          </a:bodyPr>
          <a:lstStyle/>
          <a:p>
            <a:pPr>
              <a:tabLst>
                <a:tab pos="1377950" algn="l"/>
              </a:tabLst>
            </a:pPr>
            <a:r>
              <a:rPr lang="en-GB" sz="4000" b="1" dirty="0">
                <a:solidFill>
                  <a:srgbClr val="FF3399"/>
                </a:solidFill>
                <a:latin typeface="Futura Std Book" panose="020B0502020204020303" pitchFamily="34" charset="0"/>
              </a:rPr>
              <a:t>5.2.2. 	Immigration detention should not be </a:t>
            </a:r>
            <a:r>
              <a:rPr lang="en-GB" sz="4000" b="1" dirty="0" smtClean="0">
                <a:solidFill>
                  <a:srgbClr val="FF3399"/>
                </a:solidFill>
                <a:latin typeface="Futura Std Book" panose="020B0502020204020303" pitchFamily="34" charset="0"/>
              </a:rPr>
              <a:t>mandatory </a:t>
            </a:r>
            <a:r>
              <a:rPr lang="en-GB" sz="4000" b="1" dirty="0">
                <a:solidFill>
                  <a:srgbClr val="FF3399"/>
                </a:solidFill>
                <a:latin typeface="Futura Std Book" panose="020B0502020204020303" pitchFamily="34" charset="0"/>
              </a:rPr>
              <a:t>or arbitrary</a:t>
            </a:r>
            <a:endParaRPr lang="en-US" sz="4000" dirty="0">
              <a:solidFill>
                <a:srgbClr val="FF3399"/>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AB9DBF0F-60F1-FF49-9FC0-E2B11552349A}"/>
              </a:ext>
            </a:extLst>
          </p:cNvPr>
          <p:cNvSpPr>
            <a:spLocks noGrp="1"/>
          </p:cNvSpPr>
          <p:nvPr>
            <p:ph idx="1"/>
          </p:nvPr>
        </p:nvSpPr>
        <p:spPr>
          <a:xfrm>
            <a:off x="838200" y="1603022"/>
            <a:ext cx="10515600" cy="4814403"/>
          </a:xfrm>
        </p:spPr>
        <p:txBody>
          <a:bodyPr>
            <a:normAutofit fontScale="92500" lnSpcReduction="10000"/>
          </a:bodyPr>
          <a:lstStyle/>
          <a:p>
            <a:pPr marL="688975" indent="-688975">
              <a:lnSpc>
                <a:spcPct val="110000"/>
              </a:lnSpc>
              <a:spcBef>
                <a:spcPts val="0"/>
              </a:spcBef>
              <a:spcAft>
                <a:spcPts val="600"/>
              </a:spcAft>
              <a:buNone/>
            </a:pPr>
            <a:r>
              <a:rPr lang="en-GB" sz="3200" dirty="0">
                <a:solidFill>
                  <a:srgbClr val="FF3399"/>
                </a:solidFill>
                <a:latin typeface="Futura Std Book" panose="020B0502020204020303" pitchFamily="34" charset="0"/>
                <a:sym typeface="Wingdings" panose="05000000000000000000" pitchFamily="2" charset="2"/>
              </a:rPr>
              <a:t></a:t>
            </a:r>
            <a:r>
              <a:rPr lang="en-GB" sz="3200" dirty="0">
                <a:latin typeface="Futura Std Book" panose="020B0502020204020303" pitchFamily="34" charset="0"/>
                <a:sym typeface="Wingdings" panose="05000000000000000000" pitchFamily="2" charset="2"/>
              </a:rPr>
              <a:t>	</a:t>
            </a:r>
            <a:r>
              <a:rPr lang="en-GB" sz="3200" i="1" dirty="0">
                <a:latin typeface="Futura Std Book" panose="020B0502020204020303" pitchFamily="34" charset="0"/>
              </a:rPr>
              <a:t>The prohibition of arbitrary detention is absolute.</a:t>
            </a:r>
          </a:p>
          <a:p>
            <a:pPr marL="365125" indent="-365125">
              <a:lnSpc>
                <a:spcPct val="110000"/>
              </a:lnSpc>
              <a:spcBef>
                <a:spcPts val="0"/>
              </a:spcBef>
              <a:spcAft>
                <a:spcPts val="600"/>
              </a:spcAft>
            </a:pPr>
            <a:r>
              <a:rPr lang="en-GB" sz="3200" dirty="0">
                <a:latin typeface="Futura Std Book" panose="020B0502020204020303" pitchFamily="34" charset="0"/>
              </a:rPr>
              <a:t>Arbitrary detention can </a:t>
            </a:r>
            <a:r>
              <a:rPr lang="en-GB" sz="3200" b="1" dirty="0">
                <a:latin typeface="Futura Std Book" panose="020B0502020204020303" pitchFamily="34" charset="0"/>
              </a:rPr>
              <a:t>never be justified</a:t>
            </a:r>
            <a:r>
              <a:rPr lang="en-GB" sz="3200" dirty="0">
                <a:latin typeface="Futura Std Book" panose="020B0502020204020303" pitchFamily="34" charset="0"/>
              </a:rPr>
              <a:t>, including for any reason relating to national emergency, public security or large movements of immigrants or asylum seekers </a:t>
            </a:r>
          </a:p>
          <a:p>
            <a:pPr marL="365125" indent="-365125">
              <a:lnSpc>
                <a:spcPct val="110000"/>
              </a:lnSpc>
              <a:spcBef>
                <a:spcPts val="0"/>
              </a:spcBef>
              <a:spcAft>
                <a:spcPts val="600"/>
              </a:spcAft>
            </a:pPr>
            <a:r>
              <a:rPr lang="en-GB" sz="3200" dirty="0">
                <a:latin typeface="Futura Std Book" panose="020B0502020204020303" pitchFamily="34" charset="0"/>
              </a:rPr>
              <a:t>Extends to both </a:t>
            </a:r>
            <a:r>
              <a:rPr lang="en-GB" sz="3200" b="1" dirty="0">
                <a:latin typeface="Futura Std Book" panose="020B0502020204020303" pitchFamily="34" charset="0"/>
              </a:rPr>
              <a:t>territorial jurisdiction </a:t>
            </a:r>
            <a:r>
              <a:rPr lang="en-GB" sz="3200" dirty="0">
                <a:latin typeface="Futura Std Book" panose="020B0502020204020303" pitchFamily="34" charset="0"/>
              </a:rPr>
              <a:t>and areas where the State exercises effective control, even </a:t>
            </a:r>
            <a:r>
              <a:rPr lang="en-GB" sz="3200" b="1" dirty="0">
                <a:latin typeface="Futura Std Book" panose="020B0502020204020303" pitchFamily="34" charset="0"/>
              </a:rPr>
              <a:t>extraterritorially</a:t>
            </a:r>
            <a:r>
              <a:rPr lang="en-GB" sz="3200" dirty="0">
                <a:latin typeface="Futura Std Book" panose="020B0502020204020303" pitchFamily="34" charset="0"/>
              </a:rPr>
              <a:t> </a:t>
            </a:r>
          </a:p>
          <a:p>
            <a:pPr marL="365125" indent="-365125">
              <a:lnSpc>
                <a:spcPct val="110000"/>
              </a:lnSpc>
              <a:spcBef>
                <a:spcPts val="0"/>
              </a:spcBef>
              <a:spcAft>
                <a:spcPts val="600"/>
              </a:spcAft>
            </a:pPr>
            <a:r>
              <a:rPr lang="en-GB" sz="3200" dirty="0">
                <a:latin typeface="Futura Std Book" panose="020B0502020204020303" pitchFamily="34" charset="0"/>
              </a:rPr>
              <a:t>Automatic and/or mandatory or indefinite detention of migrants is arbitrary</a:t>
            </a:r>
            <a:endParaRPr lang="en-GB" sz="3200" b="1" dirty="0">
              <a:latin typeface="Futura Std Book" panose="020B0502020204020303" pitchFamily="34" charset="0"/>
            </a:endParaRPr>
          </a:p>
          <a:p>
            <a:pPr marL="365125" indent="-365125">
              <a:lnSpc>
                <a:spcPct val="100000"/>
              </a:lnSpc>
              <a:spcBef>
                <a:spcPts val="1600"/>
              </a:spcBef>
            </a:pPr>
            <a:endParaRPr lang="en-GB" sz="3200" dirty="0"/>
          </a:p>
          <a:p>
            <a:endParaRPr lang="en-US" dirty="0"/>
          </a:p>
        </p:txBody>
      </p:sp>
    </p:spTree>
    <p:extLst>
      <p:ext uri="{BB962C8B-B14F-4D97-AF65-F5344CB8AC3E}">
        <p14:creationId xmlns:p14="http://schemas.microsoft.com/office/powerpoint/2010/main" val="1541531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B840A-B2CC-AC40-95B8-3281EDF42F95}"/>
              </a:ext>
            </a:extLst>
          </p:cNvPr>
          <p:cNvSpPr>
            <a:spLocks noGrp="1"/>
          </p:cNvSpPr>
          <p:nvPr>
            <p:ph type="title"/>
          </p:nvPr>
        </p:nvSpPr>
        <p:spPr>
          <a:xfrm>
            <a:off x="838200" y="365126"/>
            <a:ext cx="10515600" cy="831496"/>
          </a:xfrm>
        </p:spPr>
        <p:txBody>
          <a:bodyPr>
            <a:noAutofit/>
          </a:bodyPr>
          <a:lstStyle/>
          <a:p>
            <a:pPr>
              <a:tabLst>
                <a:tab pos="1377950" algn="l"/>
              </a:tabLst>
            </a:pPr>
            <a:r>
              <a:rPr lang="en-GB" sz="4000" b="1" dirty="0">
                <a:solidFill>
                  <a:srgbClr val="FF3399"/>
                </a:solidFill>
                <a:latin typeface="Futura Std Book" panose="020B0502020204020303" pitchFamily="34" charset="0"/>
              </a:rPr>
              <a:t>5.2.3. 	Immigration detention of children is prohibited</a:t>
            </a:r>
            <a:endParaRPr lang="en-US" sz="4000" dirty="0">
              <a:solidFill>
                <a:srgbClr val="FF3399"/>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1447DA48-CAA5-614D-B0C7-062E117B9DFB}"/>
              </a:ext>
            </a:extLst>
          </p:cNvPr>
          <p:cNvSpPr>
            <a:spLocks noGrp="1"/>
          </p:cNvSpPr>
          <p:nvPr>
            <p:ph idx="1"/>
          </p:nvPr>
        </p:nvSpPr>
        <p:spPr>
          <a:xfrm>
            <a:off x="838200" y="1487377"/>
            <a:ext cx="10515600" cy="5232400"/>
          </a:xfrm>
        </p:spPr>
        <p:txBody>
          <a:bodyPr>
            <a:normAutofit/>
          </a:bodyPr>
          <a:lstStyle/>
          <a:p>
            <a:pPr marL="688975" indent="-688975">
              <a:lnSpc>
                <a:spcPct val="100000"/>
              </a:lnSpc>
              <a:spcBef>
                <a:spcPts val="600"/>
              </a:spcBef>
              <a:spcAft>
                <a:spcPts val="600"/>
              </a:spcAft>
              <a:buNone/>
            </a:pPr>
            <a:r>
              <a:rPr lang="en-GB" sz="3000" b="1" dirty="0">
                <a:solidFill>
                  <a:srgbClr val="FF3399"/>
                </a:solidFill>
                <a:latin typeface="Futura Std Book" panose="020B0502020204020303" pitchFamily="34" charset="0"/>
              </a:rPr>
              <a:t>→</a:t>
            </a:r>
            <a:r>
              <a:rPr lang="en-GB" sz="3000" b="1" dirty="0">
                <a:solidFill>
                  <a:srgbClr val="0070C0"/>
                </a:solidFill>
                <a:latin typeface="Futura Std Book" panose="020B0502020204020303" pitchFamily="34" charset="0"/>
              </a:rPr>
              <a:t> 	</a:t>
            </a:r>
            <a:r>
              <a:rPr lang="en-GB" sz="3000" dirty="0">
                <a:latin typeface="Futura Std Book" panose="020B0502020204020303" pitchFamily="34" charset="0"/>
              </a:rPr>
              <a:t>Detention of children for migration-related purposes is </a:t>
            </a:r>
            <a:r>
              <a:rPr lang="en-GB" sz="3000" i="1" dirty="0">
                <a:latin typeface="Futura Std Book" panose="020B0502020204020303" pitchFamily="34" charset="0"/>
              </a:rPr>
              <a:t>never in the best interests of the child</a:t>
            </a:r>
            <a:r>
              <a:rPr lang="en-GB" sz="3000" dirty="0">
                <a:latin typeface="Futura Std Book" panose="020B0502020204020303" pitchFamily="34" charset="0"/>
              </a:rPr>
              <a:t> and </a:t>
            </a:r>
            <a:r>
              <a:rPr lang="en-GB" sz="3000" i="1" dirty="0">
                <a:latin typeface="Futura Std Book" panose="020B0502020204020303" pitchFamily="34" charset="0"/>
              </a:rPr>
              <a:t>always constitutes a violation</a:t>
            </a:r>
            <a:r>
              <a:rPr lang="en-GB" sz="3000" dirty="0">
                <a:latin typeface="Futura Std Book" panose="020B0502020204020303" pitchFamily="34" charset="0"/>
              </a:rPr>
              <a:t> of the rights of the child. </a:t>
            </a:r>
          </a:p>
          <a:p>
            <a:pPr marL="457200" indent="-457200">
              <a:lnSpc>
                <a:spcPct val="100000"/>
              </a:lnSpc>
              <a:spcBef>
                <a:spcPts val="600"/>
              </a:spcBef>
              <a:spcAft>
                <a:spcPts val="600"/>
              </a:spcAft>
              <a:tabLst>
                <a:tab pos="482600" algn="l"/>
              </a:tabLst>
            </a:pPr>
            <a:r>
              <a:rPr lang="en-GB" sz="3000" dirty="0">
                <a:latin typeface="Futura Std Book" panose="020B0502020204020303" pitchFamily="34" charset="0"/>
              </a:rPr>
              <a:t>Children should never be detained on the basis of their or 		their parents’ migration status</a:t>
            </a:r>
            <a:r>
              <a:rPr lang="en-US" sz="3000" dirty="0">
                <a:latin typeface="Futura Std Book" panose="020B0502020204020303" pitchFamily="34" charset="0"/>
              </a:rPr>
              <a:t> </a:t>
            </a:r>
          </a:p>
          <a:p>
            <a:pPr marL="457200" indent="-457200">
              <a:lnSpc>
                <a:spcPct val="100000"/>
              </a:lnSpc>
              <a:spcBef>
                <a:spcPts val="600"/>
              </a:spcBef>
              <a:spcAft>
                <a:spcPts val="600"/>
              </a:spcAft>
              <a:tabLst>
                <a:tab pos="666750" algn="l"/>
              </a:tabLst>
            </a:pPr>
            <a:r>
              <a:rPr lang="en-GB" sz="3000" dirty="0">
                <a:latin typeface="Futura Std Book" panose="020B0502020204020303" pitchFamily="34" charset="0"/>
              </a:rPr>
              <a:t>If it is deemed that a child’s parents should be detained, alternatives to detention must be </a:t>
            </a:r>
            <a:r>
              <a:rPr lang="en-GB" sz="3000" b="1" dirty="0">
                <a:latin typeface="Futura Std Book" panose="020B0502020204020303" pitchFamily="34" charset="0"/>
              </a:rPr>
              <a:t>applied to the entire family </a:t>
            </a:r>
            <a:r>
              <a:rPr lang="en-GB" sz="3000" dirty="0">
                <a:latin typeface="Futura Std Book" panose="020B0502020204020303" pitchFamily="34" charset="0"/>
              </a:rPr>
              <a:t>to keep them together</a:t>
            </a:r>
          </a:p>
          <a:p>
            <a:pPr marL="457200" indent="-457200">
              <a:lnSpc>
                <a:spcPct val="100000"/>
              </a:lnSpc>
              <a:spcBef>
                <a:spcPts val="600"/>
              </a:spcBef>
              <a:spcAft>
                <a:spcPts val="600"/>
              </a:spcAft>
              <a:tabLst>
                <a:tab pos="666750" algn="l"/>
              </a:tabLst>
            </a:pPr>
            <a:r>
              <a:rPr lang="en-GB" sz="3000" dirty="0">
                <a:latin typeface="Futura Std Book" panose="020B0502020204020303" pitchFamily="34" charset="0"/>
              </a:rPr>
              <a:t>Children, and girls in particular, are particularly vulnerable if detained </a:t>
            </a:r>
            <a:endParaRPr lang="en-US" sz="3000" dirty="0">
              <a:latin typeface="Futura Std Book" panose="020B0502020204020303" pitchFamily="34" charset="0"/>
            </a:endParaRPr>
          </a:p>
        </p:txBody>
      </p:sp>
    </p:spTree>
    <p:extLst>
      <p:ext uri="{BB962C8B-B14F-4D97-AF65-F5344CB8AC3E}">
        <p14:creationId xmlns:p14="http://schemas.microsoft.com/office/powerpoint/2010/main" val="1354332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50EAA-B1F2-5049-94DF-7C0936A4A2FE}"/>
              </a:ext>
            </a:extLst>
          </p:cNvPr>
          <p:cNvSpPr>
            <a:spLocks noGrp="1"/>
          </p:cNvSpPr>
          <p:nvPr>
            <p:ph type="title"/>
          </p:nvPr>
        </p:nvSpPr>
        <p:spPr>
          <a:xfrm>
            <a:off x="838200" y="270496"/>
            <a:ext cx="10515600" cy="854075"/>
          </a:xfrm>
        </p:spPr>
        <p:txBody>
          <a:bodyPr>
            <a:noAutofit/>
          </a:bodyPr>
          <a:lstStyle/>
          <a:p>
            <a:pPr>
              <a:tabLst>
                <a:tab pos="1377950" algn="l"/>
              </a:tabLst>
            </a:pPr>
            <a:r>
              <a:rPr lang="en-GB" sz="4000" b="1" dirty="0">
                <a:solidFill>
                  <a:srgbClr val="FF3399"/>
                </a:solidFill>
                <a:latin typeface="Futura Std Book" panose="020B0502020204020303" pitchFamily="34" charset="0"/>
              </a:rPr>
              <a:t>5.2.4.	So-called “protective” detention is </a:t>
            </a:r>
            <a:r>
              <a:rPr lang="en-GB" sz="4000" b="1" dirty="0" smtClean="0">
                <a:solidFill>
                  <a:srgbClr val="FF3399"/>
                </a:solidFill>
                <a:latin typeface="Futura Std Book" panose="020B0502020204020303" pitchFamily="34" charset="0"/>
              </a:rPr>
              <a:t>not </a:t>
            </a:r>
            <a:r>
              <a:rPr lang="en-GB" sz="4000" b="1" dirty="0">
                <a:solidFill>
                  <a:srgbClr val="FF3399"/>
                </a:solidFill>
                <a:latin typeface="Futura Std Book" panose="020B0502020204020303" pitchFamily="34" charset="0"/>
              </a:rPr>
              <a:t>appropriate</a:t>
            </a:r>
            <a:endParaRPr lang="en-US" sz="4000" dirty="0">
              <a:solidFill>
                <a:srgbClr val="FF3399"/>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608D5FA9-5692-C246-8805-D3326019B517}"/>
              </a:ext>
            </a:extLst>
          </p:cNvPr>
          <p:cNvSpPr>
            <a:spLocks noGrp="1"/>
          </p:cNvSpPr>
          <p:nvPr>
            <p:ph idx="1"/>
          </p:nvPr>
        </p:nvSpPr>
        <p:spPr>
          <a:xfrm>
            <a:off x="838200" y="1332089"/>
            <a:ext cx="11080898" cy="5140428"/>
          </a:xfrm>
        </p:spPr>
        <p:txBody>
          <a:bodyPr>
            <a:noAutofit/>
          </a:bodyPr>
          <a:lstStyle/>
          <a:p>
            <a:pPr marL="0" indent="0">
              <a:lnSpc>
                <a:spcPct val="100000"/>
              </a:lnSpc>
              <a:spcBef>
                <a:spcPts val="0"/>
              </a:spcBef>
              <a:spcAft>
                <a:spcPts val="600"/>
              </a:spcAft>
              <a:buNone/>
            </a:pPr>
            <a:r>
              <a:rPr lang="en-GB" b="1" dirty="0" smtClean="0">
                <a:solidFill>
                  <a:srgbClr val="FF3399"/>
                </a:solidFill>
                <a:latin typeface="Futura Std Book" panose="020B0502020204020303" pitchFamily="34" charset="0"/>
              </a:rPr>
              <a:t>→	</a:t>
            </a:r>
            <a:r>
              <a:rPr lang="en-GB" dirty="0" smtClean="0">
                <a:latin typeface="Futura Std Book" panose="020B0502020204020303" pitchFamily="34" charset="0"/>
              </a:rPr>
              <a:t>…</a:t>
            </a:r>
            <a:r>
              <a:rPr lang="en-GB" i="1" dirty="0" smtClean="0">
                <a:latin typeface="Futura Std Book" panose="020B0502020204020303" pitchFamily="34" charset="0"/>
              </a:rPr>
              <a:t>is </a:t>
            </a:r>
            <a:r>
              <a:rPr lang="en-GB" i="1" dirty="0">
                <a:latin typeface="Futura Std Book" panose="020B0502020204020303" pitchFamily="34" charset="0"/>
              </a:rPr>
              <a:t>a form of deprivation of liberty imposed on an individual </a:t>
            </a:r>
            <a:r>
              <a:rPr lang="en-GB" i="1" dirty="0" smtClean="0">
                <a:latin typeface="Futura Std Book" panose="020B0502020204020303" pitchFamily="34" charset="0"/>
              </a:rPr>
              <a:t>	who </a:t>
            </a:r>
            <a:r>
              <a:rPr lang="en-GB" i="1" dirty="0">
                <a:latin typeface="Futura Std Book" panose="020B0502020204020303" pitchFamily="34" charset="0"/>
              </a:rPr>
              <a:t>the authorities consider to be at risk if they are at liber</a:t>
            </a:r>
            <a:r>
              <a:rPr lang="en-GB" dirty="0">
                <a:latin typeface="Futura Std Book" panose="020B0502020204020303" pitchFamily="34" charset="0"/>
              </a:rPr>
              <a:t>ty </a:t>
            </a:r>
            <a:r>
              <a:rPr lang="en-US" dirty="0">
                <a:latin typeface="Futura Std Book" panose="020B0502020204020303" pitchFamily="34" charset="0"/>
              </a:rPr>
              <a:t> </a:t>
            </a:r>
          </a:p>
          <a:p>
            <a:pPr marL="363600" indent="-363600">
              <a:lnSpc>
                <a:spcPct val="100000"/>
              </a:lnSpc>
              <a:spcBef>
                <a:spcPts val="0"/>
              </a:spcBef>
              <a:spcAft>
                <a:spcPts val="600"/>
              </a:spcAft>
            </a:pPr>
            <a:r>
              <a:rPr lang="en-GB" dirty="0" smtClean="0">
                <a:latin typeface="Futura Std Book" panose="020B0502020204020303" pitchFamily="34" charset="0"/>
              </a:rPr>
              <a:t>It </a:t>
            </a:r>
            <a:r>
              <a:rPr lang="en-GB" dirty="0">
                <a:latin typeface="Futura Std Book" panose="020B0502020204020303" pitchFamily="34" charset="0"/>
              </a:rPr>
              <a:t>is h</a:t>
            </a:r>
            <a:r>
              <a:rPr lang="x-none" dirty="0">
                <a:latin typeface="Futura Std Book" panose="020B0502020204020303" pitchFamily="34" charset="0"/>
              </a:rPr>
              <a:t>ighly gendered in its reach, remit and application </a:t>
            </a:r>
            <a:endParaRPr lang="en-GB" dirty="0">
              <a:latin typeface="Futura Std Book" panose="020B0502020204020303" pitchFamily="34" charset="0"/>
            </a:endParaRPr>
          </a:p>
          <a:p>
            <a:pPr marL="363600" indent="-363600">
              <a:lnSpc>
                <a:spcPct val="100000"/>
              </a:lnSpc>
              <a:spcBef>
                <a:spcPts val="0"/>
              </a:spcBef>
              <a:spcAft>
                <a:spcPts val="600"/>
              </a:spcAft>
            </a:pPr>
            <a:r>
              <a:rPr lang="en-GB" dirty="0">
                <a:latin typeface="Futura Std Book" panose="020B0502020204020303" pitchFamily="34" charset="0"/>
              </a:rPr>
              <a:t>Detaining a migrant who is in a vulnerable situation “for their own protection” is not a suitable response to their need for protection</a:t>
            </a:r>
          </a:p>
          <a:p>
            <a:pPr marL="363600" indent="-363600">
              <a:lnSpc>
                <a:spcPct val="100000"/>
              </a:lnSpc>
              <a:spcBef>
                <a:spcPts val="0"/>
              </a:spcBef>
              <a:spcAft>
                <a:spcPts val="600"/>
              </a:spcAft>
            </a:pPr>
            <a:r>
              <a:rPr lang="en-GB" dirty="0">
                <a:latin typeface="Futura Std Book" panose="020B0502020204020303" pitchFamily="34" charset="0"/>
              </a:rPr>
              <a:t>Detention intensifies existing vulnerabilities </a:t>
            </a:r>
            <a:r>
              <a:rPr lang="en-GB" dirty="0" smtClean="0">
                <a:latin typeface="Futura Std Book" panose="020B0502020204020303" pitchFamily="34" charset="0"/>
              </a:rPr>
              <a:t>and puts migrants at </a:t>
            </a:r>
            <a:r>
              <a:rPr lang="en-GB" dirty="0">
                <a:latin typeface="Futura Std Book" panose="020B0502020204020303" pitchFamily="34" charset="0"/>
              </a:rPr>
              <a:t>risk of further abuse that, in some cases, may amount to torture or ill-treatment</a:t>
            </a:r>
          </a:p>
          <a:p>
            <a:pPr marL="688975" indent="-688975">
              <a:lnSpc>
                <a:spcPct val="100000"/>
              </a:lnSpc>
              <a:spcBef>
                <a:spcPts val="0"/>
              </a:spcBef>
              <a:spcAft>
                <a:spcPts val="600"/>
              </a:spcAft>
              <a:buNone/>
            </a:pPr>
            <a:r>
              <a:rPr lang="en-GB" b="1" dirty="0">
                <a:solidFill>
                  <a:srgbClr val="FF3399"/>
                </a:solidFill>
                <a:latin typeface="Futura Std Book" panose="020B0502020204020303" pitchFamily="34" charset="0"/>
              </a:rPr>
              <a:t>→</a:t>
            </a:r>
            <a:r>
              <a:rPr lang="en-GB" b="1" dirty="0" smtClean="0">
                <a:solidFill>
                  <a:srgbClr val="0070C0"/>
                </a:solidFill>
                <a:latin typeface="Futura Std Book" panose="020B0502020204020303" pitchFamily="34" charset="0"/>
              </a:rPr>
              <a:t> </a:t>
            </a:r>
            <a:r>
              <a:rPr lang="en-GB" b="1" dirty="0">
                <a:solidFill>
                  <a:srgbClr val="0070C0"/>
                </a:solidFill>
                <a:latin typeface="Futura Std Book" panose="020B0502020204020303" pitchFamily="34" charset="0"/>
              </a:rPr>
              <a:t>	</a:t>
            </a:r>
            <a:r>
              <a:rPr lang="en-GB" i="1" dirty="0">
                <a:latin typeface="Futura Std Book" panose="020B0502020204020303" pitchFamily="34" charset="0"/>
              </a:rPr>
              <a:t>Refuges or open shelters would be the appropriate solution for migrants who are not permitted, or are unable, to move onward from the border</a:t>
            </a:r>
          </a:p>
        </p:txBody>
      </p:sp>
    </p:spTree>
    <p:extLst>
      <p:ext uri="{BB962C8B-B14F-4D97-AF65-F5344CB8AC3E}">
        <p14:creationId xmlns:p14="http://schemas.microsoft.com/office/powerpoint/2010/main" val="1602545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DCAB9-361B-2B4A-9643-9FABCDB11180}"/>
              </a:ext>
            </a:extLst>
          </p:cNvPr>
          <p:cNvSpPr>
            <a:spLocks noGrp="1"/>
          </p:cNvSpPr>
          <p:nvPr>
            <p:ph type="title"/>
          </p:nvPr>
        </p:nvSpPr>
        <p:spPr>
          <a:xfrm>
            <a:off x="838200" y="365124"/>
            <a:ext cx="10515600" cy="1124396"/>
          </a:xfrm>
        </p:spPr>
        <p:txBody>
          <a:bodyPr>
            <a:noAutofit/>
          </a:bodyPr>
          <a:lstStyle/>
          <a:p>
            <a:pPr>
              <a:tabLst>
                <a:tab pos="1377950" algn="l"/>
              </a:tabLst>
            </a:pPr>
            <a:r>
              <a:rPr lang="en-GB" sz="4000" b="1" dirty="0">
                <a:solidFill>
                  <a:srgbClr val="FF3399"/>
                </a:solidFill>
                <a:latin typeface="Futura Std Book" panose="020B0502020204020303" pitchFamily="34" charset="0"/>
              </a:rPr>
              <a:t>5.2.5.	Adequate detention conditions and </a:t>
            </a:r>
            <a:r>
              <a:rPr lang="en-GB" sz="4000" b="1" dirty="0" smtClean="0">
                <a:solidFill>
                  <a:srgbClr val="FF3399"/>
                </a:solidFill>
                <a:latin typeface="Futura Std Book" panose="020B0502020204020303" pitchFamily="34" charset="0"/>
              </a:rPr>
              <a:t>dignity </a:t>
            </a:r>
            <a:r>
              <a:rPr lang="en-GB" sz="4000" b="1" dirty="0">
                <a:solidFill>
                  <a:srgbClr val="FF3399"/>
                </a:solidFill>
                <a:latin typeface="Futura Std Book" panose="020B0502020204020303" pitchFamily="34" charset="0"/>
              </a:rPr>
              <a:t>of the person</a:t>
            </a:r>
            <a:endParaRPr lang="en-US" sz="4000" dirty="0">
              <a:solidFill>
                <a:srgbClr val="FF3399"/>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22A521C4-E0CC-F342-9693-8832263757BF}"/>
              </a:ext>
            </a:extLst>
          </p:cNvPr>
          <p:cNvSpPr>
            <a:spLocks noGrp="1"/>
          </p:cNvSpPr>
          <p:nvPr>
            <p:ph idx="1"/>
          </p:nvPr>
        </p:nvSpPr>
        <p:spPr>
          <a:xfrm>
            <a:off x="487325" y="1728644"/>
            <a:ext cx="11217349" cy="4923719"/>
          </a:xfrm>
        </p:spPr>
        <p:txBody>
          <a:bodyPr>
            <a:noAutofit/>
          </a:bodyPr>
          <a:lstStyle/>
          <a:p>
            <a:pPr marL="365125" indent="-365125">
              <a:lnSpc>
                <a:spcPct val="100000"/>
              </a:lnSpc>
              <a:spcBef>
                <a:spcPts val="0"/>
              </a:spcBef>
              <a:spcAft>
                <a:spcPts val="600"/>
              </a:spcAft>
              <a:buFont typeface="Arial" charset="0"/>
              <a:buChar char="•"/>
            </a:pPr>
            <a:r>
              <a:rPr lang="en-GB" sz="2700" dirty="0">
                <a:latin typeface="Futura Std Book" panose="020B0502020204020303" pitchFamily="34" charset="0"/>
              </a:rPr>
              <a:t>Respect the </a:t>
            </a:r>
            <a:r>
              <a:rPr lang="en-GB" sz="2700" b="1" dirty="0">
                <a:latin typeface="Futura Std Book" panose="020B0502020204020303" pitchFamily="34" charset="0"/>
              </a:rPr>
              <a:t>fundamental dignity </a:t>
            </a:r>
            <a:r>
              <a:rPr lang="en-GB" sz="2700" dirty="0">
                <a:latin typeface="Futura Std Book" panose="020B0502020204020303" pitchFamily="34" charset="0"/>
              </a:rPr>
              <a:t>of the person and the absolute prohibition of torture and other cruel, inhuman or degrading treatment or punishment</a:t>
            </a:r>
          </a:p>
          <a:p>
            <a:pPr marL="365125" indent="-365125">
              <a:lnSpc>
                <a:spcPct val="100000"/>
              </a:lnSpc>
              <a:spcBef>
                <a:spcPts val="0"/>
              </a:spcBef>
              <a:spcAft>
                <a:spcPts val="600"/>
              </a:spcAft>
              <a:buFont typeface="Arial" charset="0"/>
              <a:buChar char="•"/>
            </a:pPr>
            <a:r>
              <a:rPr lang="en-GB" sz="2700" dirty="0">
                <a:latin typeface="Futura Std Book" panose="020B0502020204020303" pitchFamily="34" charset="0"/>
              </a:rPr>
              <a:t>Facilities must be clearly designated for the purposes of immigration detention and conditions must reflect their </a:t>
            </a:r>
            <a:r>
              <a:rPr lang="en-GB" sz="2700" b="1" dirty="0">
                <a:latin typeface="Futura Std Book" panose="020B0502020204020303" pitchFamily="34" charset="0"/>
              </a:rPr>
              <a:t>administrative purpose</a:t>
            </a:r>
            <a:r>
              <a:rPr lang="en-GB" sz="2700" dirty="0">
                <a:latin typeface="Futura Std Book" panose="020B0502020204020303" pitchFamily="34" charset="0"/>
              </a:rPr>
              <a:t>; migrants should not be housed together with criminal detainees </a:t>
            </a:r>
          </a:p>
          <a:p>
            <a:pPr marL="365125" indent="-365125">
              <a:lnSpc>
                <a:spcPct val="100000"/>
              </a:lnSpc>
              <a:spcBef>
                <a:spcPts val="0"/>
              </a:spcBef>
              <a:spcAft>
                <a:spcPts val="600"/>
              </a:spcAft>
              <a:buFont typeface="Arial" charset="0"/>
              <a:buChar char="•"/>
            </a:pPr>
            <a:r>
              <a:rPr lang="en-GB" sz="2700" b="1" dirty="0">
                <a:latin typeface="Futura Std Book" panose="020B0502020204020303" pitchFamily="34" charset="0"/>
              </a:rPr>
              <a:t>Adequate material conditions </a:t>
            </a:r>
            <a:r>
              <a:rPr lang="en-GB" sz="2700" dirty="0">
                <a:latin typeface="Futura Std Book" panose="020B0502020204020303" pitchFamily="34" charset="0"/>
              </a:rPr>
              <a:t>– access to food, water, sanitation, among others – must be ensured.</a:t>
            </a:r>
          </a:p>
          <a:p>
            <a:pPr marL="365125" indent="-365125">
              <a:lnSpc>
                <a:spcPct val="100000"/>
              </a:lnSpc>
              <a:spcBef>
                <a:spcPts val="0"/>
              </a:spcBef>
              <a:spcAft>
                <a:spcPts val="600"/>
              </a:spcAft>
              <a:buFont typeface="Arial" charset="0"/>
              <a:buChar char="•"/>
            </a:pPr>
            <a:r>
              <a:rPr lang="en-GB" sz="2700" dirty="0" smtClean="0">
                <a:latin typeface="Futura Std Book" panose="020B0502020204020303" pitchFamily="34" charset="0"/>
              </a:rPr>
              <a:t>Every migrant’s </a:t>
            </a:r>
            <a:r>
              <a:rPr lang="en-GB" sz="2700" b="1" dirty="0" smtClean="0">
                <a:latin typeface="Futura Std Book" panose="020B0502020204020303" pitchFamily="34" charset="0"/>
              </a:rPr>
              <a:t>safety</a:t>
            </a:r>
            <a:r>
              <a:rPr lang="en-GB" sz="2700" dirty="0" smtClean="0">
                <a:latin typeface="Futura Std Book" panose="020B0502020204020303" pitchFamily="34" charset="0"/>
              </a:rPr>
              <a:t> </a:t>
            </a:r>
            <a:r>
              <a:rPr lang="en-GB" sz="2700" dirty="0">
                <a:latin typeface="Futura Std Book" panose="020B0502020204020303" pitchFamily="34" charset="0"/>
              </a:rPr>
              <a:t>should be </a:t>
            </a:r>
            <a:r>
              <a:rPr lang="en-GB" sz="2700" b="1" dirty="0" smtClean="0">
                <a:latin typeface="Futura Std Book" panose="020B0502020204020303" pitchFamily="34" charset="0"/>
              </a:rPr>
              <a:t>protected </a:t>
            </a:r>
            <a:r>
              <a:rPr lang="en-GB" sz="2700" dirty="0" smtClean="0">
                <a:latin typeface="Futura Std Book" panose="020B0502020204020303" pitchFamily="34" charset="0"/>
              </a:rPr>
              <a:t>in </a:t>
            </a:r>
            <a:r>
              <a:rPr lang="en-GB" sz="2700" dirty="0">
                <a:latin typeface="Futura Std Book" panose="020B0502020204020303" pitchFamily="34" charset="0"/>
              </a:rPr>
              <a:t>immigration detention; men and women who are not of the same family should be detained separately </a:t>
            </a:r>
          </a:p>
        </p:txBody>
      </p:sp>
    </p:spTree>
    <p:extLst>
      <p:ext uri="{BB962C8B-B14F-4D97-AF65-F5344CB8AC3E}">
        <p14:creationId xmlns:p14="http://schemas.microsoft.com/office/powerpoint/2010/main" val="32290741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8B0AF6-B1BF-4386-82A9-DB84303F863C}"/>
              </a:ext>
            </a:extLst>
          </p:cNvPr>
          <p:cNvSpPr>
            <a:spLocks noGrp="1"/>
          </p:cNvSpPr>
          <p:nvPr>
            <p:ph idx="1"/>
          </p:nvPr>
        </p:nvSpPr>
        <p:spPr>
          <a:xfrm>
            <a:off x="1535288" y="1016000"/>
            <a:ext cx="9290755" cy="4182533"/>
          </a:xfrm>
        </p:spPr>
        <p:txBody>
          <a:bodyPr/>
          <a:lstStyle/>
          <a:p>
            <a:pPr algn="ctr"/>
            <a:endParaRPr lang="en-US" dirty="0"/>
          </a:p>
          <a:p>
            <a:pPr algn="ctr"/>
            <a:endParaRPr lang="en-US" dirty="0"/>
          </a:p>
          <a:p>
            <a:pPr algn="ctr"/>
            <a:endParaRPr lang="en-US" dirty="0"/>
          </a:p>
          <a:p>
            <a:pPr marL="0" indent="0" algn="ctr">
              <a:buNone/>
            </a:pPr>
            <a:r>
              <a:rPr lang="en-US" sz="5400" b="1" dirty="0">
                <a:solidFill>
                  <a:srgbClr val="0070C0"/>
                </a:solidFill>
                <a:latin typeface="Futura Std Book" panose="020B0502020204020303" pitchFamily="34" charset="0"/>
                <a:cs typeface="Arial" panose="020B0604020202020204" pitchFamily="34" charset="0"/>
              </a:rPr>
              <a:t>Questions?</a:t>
            </a:r>
          </a:p>
        </p:txBody>
      </p:sp>
    </p:spTree>
    <p:extLst>
      <p:ext uri="{BB962C8B-B14F-4D97-AF65-F5344CB8AC3E}">
        <p14:creationId xmlns:p14="http://schemas.microsoft.com/office/powerpoint/2010/main" val="6856729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40089"/>
            <a:ext cx="9144000" cy="2856089"/>
          </a:xfrm>
        </p:spPr>
        <p:txBody>
          <a:bodyPr>
            <a:noAutofit/>
          </a:bodyPr>
          <a:lstStyle/>
          <a:p>
            <a:pPr lvl="1" algn="ctr" rtl="0">
              <a:lnSpc>
                <a:spcPct val="90000"/>
              </a:lnSpc>
              <a:spcBef>
                <a:spcPct val="0"/>
              </a:spcBef>
            </a:pPr>
            <a:r>
              <a:rPr lang="en-US" sz="4800" b="1" kern="1200" dirty="0">
                <a:solidFill>
                  <a:srgbClr val="FF3399"/>
                </a:solidFill>
                <a:latin typeface="Futura Std Book" panose="020B0502020204020303" pitchFamily="34" charset="0"/>
                <a:ea typeface="+mj-ea"/>
                <a:cs typeface="+mj-cs"/>
              </a:rPr>
              <a:t>5.3</a:t>
            </a:r>
            <a:br>
              <a:rPr lang="en-US" sz="4800" b="1" kern="1200" dirty="0">
                <a:solidFill>
                  <a:srgbClr val="FF3399"/>
                </a:solidFill>
                <a:latin typeface="Futura Std Book" panose="020B0502020204020303" pitchFamily="34" charset="0"/>
                <a:ea typeface="+mj-ea"/>
                <a:cs typeface="+mj-cs"/>
              </a:rPr>
            </a:br>
            <a:r>
              <a:rPr lang="en-US" sz="4800" b="1" dirty="0">
                <a:solidFill>
                  <a:srgbClr val="FF3399"/>
                </a:solidFill>
                <a:latin typeface="Futura Std Book" panose="020B0502020204020303" pitchFamily="34" charset="0"/>
              </a:rPr>
              <a:t>Protecting human rights in the event of immigration detention</a:t>
            </a:r>
            <a:r>
              <a:rPr lang="en-US" sz="5400" b="1" dirty="0">
                <a:solidFill>
                  <a:srgbClr val="FF3399"/>
                </a:solidFill>
              </a:rPr>
              <a:t/>
            </a:r>
            <a:br>
              <a:rPr lang="en-US" sz="5400" b="1" dirty="0">
                <a:solidFill>
                  <a:srgbClr val="FF3399"/>
                </a:solidFill>
              </a:rPr>
            </a:br>
            <a:endParaRPr lang="en-US" sz="5400" b="1" kern="1200" dirty="0">
              <a:solidFill>
                <a:srgbClr val="FF3399"/>
              </a:solidFill>
              <a:latin typeface="+mn-lt"/>
              <a:ea typeface="+mj-ea"/>
              <a:cs typeface="+mj-cs"/>
            </a:endParaRPr>
          </a:p>
        </p:txBody>
      </p:sp>
    </p:spTree>
    <p:extLst>
      <p:ext uri="{BB962C8B-B14F-4D97-AF65-F5344CB8AC3E}">
        <p14:creationId xmlns:p14="http://schemas.microsoft.com/office/powerpoint/2010/main" val="40930636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4449" y="552893"/>
            <a:ext cx="10063631" cy="1151468"/>
          </a:xfrm>
        </p:spPr>
        <p:txBody>
          <a:bodyPr>
            <a:normAutofit fontScale="90000"/>
          </a:bodyPr>
          <a:lstStyle/>
          <a:p>
            <a:pPr lvl="1" algn="l" rtl="0">
              <a:lnSpc>
                <a:spcPct val="90000"/>
              </a:lnSpc>
              <a:spcBef>
                <a:spcPct val="0"/>
              </a:spcBef>
              <a:tabLst>
                <a:tab pos="1377950" algn="l"/>
              </a:tabLst>
            </a:pPr>
            <a:r>
              <a:rPr lang="en-US" sz="4000" b="1" kern="1200" dirty="0">
                <a:solidFill>
                  <a:srgbClr val="FF3399"/>
                </a:solidFill>
                <a:latin typeface="Futura Std Book" panose="020B0502020204020303" pitchFamily="34" charset="0"/>
                <a:ea typeface="+mj-ea"/>
                <a:cs typeface="+mj-cs"/>
              </a:rPr>
              <a:t>5.3.1.	Exercise: What constitutes detention</a:t>
            </a:r>
          </a:p>
        </p:txBody>
      </p:sp>
      <p:sp>
        <p:nvSpPr>
          <p:cNvPr id="3" name="Subtitle 2"/>
          <p:cNvSpPr>
            <a:spLocks noGrp="1"/>
          </p:cNvSpPr>
          <p:nvPr>
            <p:ph type="subTitle" idx="1"/>
          </p:nvPr>
        </p:nvSpPr>
        <p:spPr>
          <a:xfrm>
            <a:off x="770021" y="2088443"/>
            <a:ext cx="10524512" cy="3838223"/>
          </a:xfrm>
        </p:spPr>
        <p:txBody>
          <a:bodyPr>
            <a:noAutofit/>
          </a:bodyPr>
          <a:lstStyle/>
          <a:p>
            <a:pPr algn="l">
              <a:lnSpc>
                <a:spcPct val="100000"/>
              </a:lnSpc>
              <a:spcBef>
                <a:spcPts val="0"/>
              </a:spcBef>
              <a:spcAft>
                <a:spcPts val="600"/>
              </a:spcAft>
            </a:pPr>
            <a:r>
              <a:rPr lang="en-US" sz="3200" dirty="0">
                <a:latin typeface="Futura Std Book" panose="020B0502020204020303" pitchFamily="34" charset="0"/>
              </a:rPr>
              <a:t>In your groups, review the scenario and briefly discuss the following questions and note your response:</a:t>
            </a:r>
          </a:p>
          <a:p>
            <a:pPr algn="l">
              <a:lnSpc>
                <a:spcPct val="100000"/>
              </a:lnSpc>
              <a:spcBef>
                <a:spcPts val="0"/>
              </a:spcBef>
              <a:spcAft>
                <a:spcPts val="600"/>
              </a:spcAft>
            </a:pPr>
            <a:endParaRPr lang="en-US" sz="1600" dirty="0">
              <a:latin typeface="Futura Std Book" panose="020B0502020204020303" pitchFamily="34" charset="0"/>
            </a:endParaRPr>
          </a:p>
          <a:p>
            <a:pPr algn="l">
              <a:lnSpc>
                <a:spcPct val="100000"/>
              </a:lnSpc>
              <a:spcBef>
                <a:spcPts val="0"/>
              </a:spcBef>
              <a:spcAft>
                <a:spcPts val="600"/>
              </a:spcAft>
              <a:tabLst>
                <a:tab pos="463550" algn="l"/>
              </a:tabLst>
            </a:pPr>
            <a:r>
              <a:rPr lang="en-US" sz="3200" dirty="0">
                <a:latin typeface="Futura Std Book" panose="020B0502020204020303" pitchFamily="34" charset="0"/>
              </a:rPr>
              <a:t>1. Does the scenario constitute detention?</a:t>
            </a:r>
          </a:p>
          <a:p>
            <a:pPr algn="l">
              <a:lnSpc>
                <a:spcPct val="100000"/>
              </a:lnSpc>
              <a:spcBef>
                <a:spcPts val="0"/>
              </a:spcBef>
              <a:spcAft>
                <a:spcPts val="600"/>
              </a:spcAft>
              <a:tabLst>
                <a:tab pos="463550" algn="l"/>
              </a:tabLst>
            </a:pPr>
            <a:r>
              <a:rPr lang="en-US" sz="3200" dirty="0">
                <a:latin typeface="Futura Std Book" panose="020B0502020204020303" pitchFamily="34" charset="0"/>
              </a:rPr>
              <a:t>2. Why/why not?</a:t>
            </a:r>
          </a:p>
        </p:txBody>
      </p:sp>
    </p:spTree>
    <p:extLst>
      <p:ext uri="{BB962C8B-B14F-4D97-AF65-F5344CB8AC3E}">
        <p14:creationId xmlns:p14="http://schemas.microsoft.com/office/powerpoint/2010/main" val="4158682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EFF8E-FD65-3548-B898-5F10C555AB0D}"/>
              </a:ext>
            </a:extLst>
          </p:cNvPr>
          <p:cNvSpPr>
            <a:spLocks noGrp="1"/>
          </p:cNvSpPr>
          <p:nvPr>
            <p:ph type="title"/>
          </p:nvPr>
        </p:nvSpPr>
        <p:spPr>
          <a:xfrm>
            <a:off x="838200" y="263528"/>
            <a:ext cx="10515600" cy="662163"/>
          </a:xfrm>
        </p:spPr>
        <p:txBody>
          <a:bodyPr>
            <a:normAutofit/>
          </a:bodyPr>
          <a:lstStyle/>
          <a:p>
            <a:r>
              <a:rPr lang="en-GB" sz="3600" b="1" dirty="0" smtClean="0">
                <a:solidFill>
                  <a:srgbClr val="FF3399"/>
                </a:solidFill>
                <a:latin typeface="Futura Std Book" panose="020B0502020204020303" pitchFamily="34" charset="0"/>
              </a:rPr>
              <a:t>SCENARIO </a:t>
            </a:r>
            <a:r>
              <a:rPr lang="en-GB" sz="3600" b="1" dirty="0">
                <a:solidFill>
                  <a:srgbClr val="FF3399"/>
                </a:solidFill>
                <a:latin typeface="Futura Std Book" panose="020B0502020204020303" pitchFamily="34" charset="0"/>
              </a:rPr>
              <a:t>A </a:t>
            </a:r>
            <a:r>
              <a:rPr lang="en-GB" sz="3600" b="1" dirty="0" smtClean="0">
                <a:solidFill>
                  <a:srgbClr val="FF3399"/>
                </a:solidFill>
                <a:latin typeface="Futura Std Book" panose="020B0502020204020303" pitchFamily="34" charset="0"/>
              </a:rPr>
              <a:t>– Arcadia </a:t>
            </a:r>
            <a:endParaRPr lang="en-US" sz="3600" b="1" dirty="0">
              <a:solidFill>
                <a:srgbClr val="FF3399"/>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8BB9D776-CADF-1647-9B19-7F37D5DF3A93}"/>
              </a:ext>
            </a:extLst>
          </p:cNvPr>
          <p:cNvSpPr>
            <a:spLocks noGrp="1"/>
          </p:cNvSpPr>
          <p:nvPr>
            <p:ph idx="1"/>
          </p:nvPr>
        </p:nvSpPr>
        <p:spPr>
          <a:xfrm>
            <a:off x="730102" y="925691"/>
            <a:ext cx="10623698" cy="5960532"/>
          </a:xfrm>
        </p:spPr>
        <p:txBody>
          <a:bodyPr>
            <a:noAutofit/>
          </a:bodyPr>
          <a:lstStyle/>
          <a:p>
            <a:pPr marL="0" indent="0">
              <a:lnSpc>
                <a:spcPct val="124000"/>
              </a:lnSpc>
              <a:spcBef>
                <a:spcPts val="600"/>
              </a:spcBef>
              <a:spcAft>
                <a:spcPts val="600"/>
              </a:spcAft>
              <a:buNone/>
            </a:pPr>
            <a:r>
              <a:rPr lang="en-GB" sz="2700" dirty="0">
                <a:latin typeface="Futura Std Book" panose="020B0502020204020303" pitchFamily="34" charset="0"/>
              </a:rPr>
              <a:t>In Arcadia recently, many people have been crossing the border irregularly. Immigration authorities have decided that, in order to register the migrants and decide what happens next, they will accommodate the migrants in a large reception centre. The centre is an old warehouse, and beds have been placed in the large hall for people to sleep. During the day, people can move around the centre, but they cannot leave. Because people tried to </a:t>
            </a:r>
            <a:r>
              <a:rPr lang="en-US" sz="2700" dirty="0">
                <a:latin typeface="Futura Std Book" panose="020B0502020204020303" pitchFamily="34" charset="0"/>
              </a:rPr>
              <a:t>leave the </a:t>
            </a:r>
            <a:r>
              <a:rPr lang="en-US" sz="2700" dirty="0" err="1">
                <a:latin typeface="Futura Std Book" panose="020B0502020204020303" pitchFamily="34" charset="0"/>
              </a:rPr>
              <a:t>centre</a:t>
            </a:r>
            <a:r>
              <a:rPr lang="en-US" sz="2700" dirty="0">
                <a:latin typeface="Futura Std Book" panose="020B0502020204020303" pitchFamily="34" charset="0"/>
              </a:rPr>
              <a:t> in the past</a:t>
            </a:r>
            <a:r>
              <a:rPr lang="en-GB" sz="2700" dirty="0">
                <a:latin typeface="Futura Std Book" panose="020B0502020204020303" pitchFamily="34" charset="0"/>
              </a:rPr>
              <a:t>, the authorities have installed high fences topped with barbed wire around the warehouse. </a:t>
            </a:r>
            <a:r>
              <a:rPr lang="en-US" sz="2700" dirty="0">
                <a:latin typeface="Futura Std Book" panose="020B0502020204020303" pitchFamily="34" charset="0"/>
              </a:rPr>
              <a:t>NGOs and the human rights ombudsperson report that they are unable to make contact with the migrants inside the </a:t>
            </a:r>
            <a:r>
              <a:rPr lang="en-US" sz="2700" dirty="0" err="1">
                <a:latin typeface="Futura Std Book" panose="020B0502020204020303" pitchFamily="34" charset="0"/>
              </a:rPr>
              <a:t>centre</a:t>
            </a:r>
            <a:r>
              <a:rPr lang="en-US" sz="2700" dirty="0">
                <a:latin typeface="Futura Std Book" panose="020B0502020204020303" pitchFamily="34" charset="0"/>
              </a:rPr>
              <a:t>.</a:t>
            </a:r>
            <a:endParaRPr lang="en-GB" sz="2700" dirty="0">
              <a:latin typeface="Futura Std Book" panose="020B0502020204020303" pitchFamily="34" charset="0"/>
            </a:endParaRPr>
          </a:p>
        </p:txBody>
      </p:sp>
    </p:spTree>
    <p:extLst>
      <p:ext uri="{BB962C8B-B14F-4D97-AF65-F5344CB8AC3E}">
        <p14:creationId xmlns:p14="http://schemas.microsoft.com/office/powerpoint/2010/main" val="195336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404482"/>
          </a:xfrm>
        </p:spPr>
        <p:txBody>
          <a:bodyPr>
            <a:noAutofit/>
          </a:bodyPr>
          <a:lstStyle/>
          <a:p>
            <a:pPr>
              <a:lnSpc>
                <a:spcPct val="100000"/>
              </a:lnSpc>
            </a:pPr>
            <a:r>
              <a:rPr lang="en-US" sz="5400" b="1" dirty="0">
                <a:solidFill>
                  <a:srgbClr val="0070C0"/>
                </a:solidFill>
                <a:latin typeface="+mn-lt"/>
              </a:rPr>
              <a:t/>
            </a:r>
            <a:br>
              <a:rPr lang="en-US" sz="5400" b="1" dirty="0">
                <a:solidFill>
                  <a:srgbClr val="0070C0"/>
                </a:solidFill>
                <a:latin typeface="+mn-lt"/>
              </a:rPr>
            </a:br>
            <a:r>
              <a:rPr lang="en-US" sz="4800" b="1" dirty="0">
                <a:solidFill>
                  <a:srgbClr val="FF3399"/>
                </a:solidFill>
                <a:latin typeface="Futura Std Book" panose="020B0502020204020303" pitchFamily="34" charset="0"/>
              </a:rPr>
              <a:t>Session 5</a:t>
            </a:r>
            <a:br>
              <a:rPr lang="en-US" sz="4800" b="1" dirty="0">
                <a:solidFill>
                  <a:srgbClr val="FF3399"/>
                </a:solidFill>
                <a:latin typeface="Futura Std Book" panose="020B0502020204020303" pitchFamily="34" charset="0"/>
              </a:rPr>
            </a:br>
            <a:r>
              <a:rPr lang="en-US" sz="4800" b="1" dirty="0">
                <a:solidFill>
                  <a:srgbClr val="FF3399"/>
                </a:solidFill>
                <a:latin typeface="Futura Std Book" panose="020B0502020204020303" pitchFamily="34" charset="0"/>
              </a:rPr>
              <a:t>Avoiding detention and inadequate conditions of detention</a:t>
            </a:r>
          </a:p>
        </p:txBody>
      </p:sp>
    </p:spTree>
    <p:extLst>
      <p:ext uri="{BB962C8B-B14F-4D97-AF65-F5344CB8AC3E}">
        <p14:creationId xmlns:p14="http://schemas.microsoft.com/office/powerpoint/2010/main" val="293270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347B1-D22E-0D44-85E4-BED67C32DCAC}"/>
              </a:ext>
            </a:extLst>
          </p:cNvPr>
          <p:cNvSpPr>
            <a:spLocks noGrp="1"/>
          </p:cNvSpPr>
          <p:nvPr>
            <p:ph type="title"/>
          </p:nvPr>
        </p:nvSpPr>
        <p:spPr>
          <a:xfrm>
            <a:off x="838200" y="365126"/>
            <a:ext cx="10515600" cy="583142"/>
          </a:xfrm>
        </p:spPr>
        <p:txBody>
          <a:bodyPr>
            <a:noAutofit/>
          </a:bodyPr>
          <a:lstStyle/>
          <a:p>
            <a:r>
              <a:rPr lang="en-US" sz="3600" b="1" dirty="0" smtClean="0">
                <a:solidFill>
                  <a:srgbClr val="FF3399"/>
                </a:solidFill>
                <a:latin typeface="Futura Std Book" panose="020B0502020204020303" pitchFamily="34" charset="0"/>
              </a:rPr>
              <a:t>SCENARIO </a:t>
            </a:r>
            <a:r>
              <a:rPr lang="en-US" sz="3600" b="1" dirty="0">
                <a:solidFill>
                  <a:srgbClr val="FF3399"/>
                </a:solidFill>
                <a:latin typeface="Futura Std Book" panose="020B0502020204020303" pitchFamily="34" charset="0"/>
              </a:rPr>
              <a:t>B </a:t>
            </a:r>
            <a:r>
              <a:rPr lang="en-US" sz="3600" b="1" dirty="0" smtClean="0">
                <a:solidFill>
                  <a:srgbClr val="FF3399"/>
                </a:solidFill>
                <a:latin typeface="Futura Std Book" panose="020B0502020204020303" pitchFamily="34" charset="0"/>
              </a:rPr>
              <a:t>– </a:t>
            </a:r>
            <a:r>
              <a:rPr lang="en-US" sz="3600" b="1" dirty="0" err="1" smtClean="0">
                <a:solidFill>
                  <a:srgbClr val="FF3399"/>
                </a:solidFill>
                <a:latin typeface="Futura Std Book" panose="020B0502020204020303" pitchFamily="34" charset="0"/>
              </a:rPr>
              <a:t>Elbonia</a:t>
            </a:r>
            <a:endParaRPr lang="en-US" sz="3600" b="1" dirty="0">
              <a:solidFill>
                <a:srgbClr val="FF3399"/>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7F83BD10-594D-A546-A429-CD6C69632D6F}"/>
              </a:ext>
            </a:extLst>
          </p:cNvPr>
          <p:cNvSpPr>
            <a:spLocks noGrp="1"/>
          </p:cNvSpPr>
          <p:nvPr>
            <p:ph idx="1"/>
          </p:nvPr>
        </p:nvSpPr>
        <p:spPr>
          <a:xfrm>
            <a:off x="838200" y="1251885"/>
            <a:ext cx="10515600" cy="5127096"/>
          </a:xfrm>
        </p:spPr>
        <p:txBody>
          <a:bodyPr>
            <a:normAutofit/>
          </a:bodyPr>
          <a:lstStyle/>
          <a:p>
            <a:pPr marL="0" indent="0">
              <a:lnSpc>
                <a:spcPct val="130000"/>
              </a:lnSpc>
              <a:spcBef>
                <a:spcPts val="0"/>
              </a:spcBef>
              <a:spcAft>
                <a:spcPts val="600"/>
              </a:spcAft>
              <a:buNone/>
            </a:pPr>
            <a:r>
              <a:rPr lang="en-US" sz="3200" dirty="0">
                <a:latin typeface="Futura Std Book" panose="020B0502020204020303" pitchFamily="34" charset="0"/>
              </a:rPr>
              <a:t>In </a:t>
            </a:r>
            <a:r>
              <a:rPr lang="en-US" sz="3200" dirty="0" err="1">
                <a:latin typeface="Futura Std Book" panose="020B0502020204020303" pitchFamily="34" charset="0"/>
              </a:rPr>
              <a:t>Elbonia</a:t>
            </a:r>
            <a:r>
              <a:rPr lang="en-US" sz="3200" dirty="0">
                <a:latin typeface="Futura Std Book" panose="020B0502020204020303" pitchFamily="34" charset="0"/>
              </a:rPr>
              <a:t>, crossing the border or staying in the country irregularly is considered a criminal offence under national law. Migrants who are apprehended without the correct documentation are taken to prison, where they are held in closed cells that they sometimes have to share with criminal detainees. As a special consideration, they are allowed to spend up to two hours a day in the courtyard. </a:t>
            </a:r>
            <a:endParaRPr lang="en-GB" sz="3200" dirty="0">
              <a:latin typeface="Futura Std Book" panose="020B0502020204020303" pitchFamily="34" charset="0"/>
            </a:endParaRPr>
          </a:p>
        </p:txBody>
      </p:sp>
    </p:spTree>
    <p:extLst>
      <p:ext uri="{BB962C8B-B14F-4D97-AF65-F5344CB8AC3E}">
        <p14:creationId xmlns:p14="http://schemas.microsoft.com/office/powerpoint/2010/main" val="36875970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62DC6-E301-4544-8B1A-7BF8509BB165}"/>
              </a:ext>
            </a:extLst>
          </p:cNvPr>
          <p:cNvSpPr>
            <a:spLocks noGrp="1"/>
          </p:cNvSpPr>
          <p:nvPr>
            <p:ph type="title"/>
          </p:nvPr>
        </p:nvSpPr>
        <p:spPr>
          <a:xfrm>
            <a:off x="762000" y="365125"/>
            <a:ext cx="10591800" cy="594431"/>
          </a:xfrm>
        </p:spPr>
        <p:txBody>
          <a:bodyPr>
            <a:normAutofit/>
          </a:bodyPr>
          <a:lstStyle/>
          <a:p>
            <a:r>
              <a:rPr lang="en-US" sz="3600" b="1" dirty="0" smtClean="0">
                <a:solidFill>
                  <a:srgbClr val="FF3399"/>
                </a:solidFill>
                <a:latin typeface="Futura Std Book" panose="020B0502020204020303" pitchFamily="34" charset="0"/>
              </a:rPr>
              <a:t>SCENARIO </a:t>
            </a:r>
            <a:r>
              <a:rPr lang="en-US" sz="3600" b="1" dirty="0">
                <a:solidFill>
                  <a:srgbClr val="FF3399"/>
                </a:solidFill>
                <a:latin typeface="Futura Std Book" panose="020B0502020204020303" pitchFamily="34" charset="0"/>
              </a:rPr>
              <a:t>C </a:t>
            </a:r>
            <a:r>
              <a:rPr lang="en-US" sz="3600" b="1" dirty="0" smtClean="0">
                <a:solidFill>
                  <a:srgbClr val="FF3399"/>
                </a:solidFill>
                <a:latin typeface="Futura Std Book" panose="020B0502020204020303" pitchFamily="34" charset="0"/>
              </a:rPr>
              <a:t>– </a:t>
            </a:r>
            <a:r>
              <a:rPr lang="en-US" sz="3600" b="1" dirty="0" err="1" smtClean="0">
                <a:solidFill>
                  <a:srgbClr val="FF3399"/>
                </a:solidFill>
                <a:latin typeface="Futura Std Book" panose="020B0502020204020303" pitchFamily="34" charset="0"/>
              </a:rPr>
              <a:t>Zuy</a:t>
            </a:r>
            <a:endParaRPr lang="en-US" sz="3600" b="1" dirty="0">
              <a:solidFill>
                <a:srgbClr val="FF3399"/>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B3A61C59-37CD-B142-8EBC-C2FD5F99C615}"/>
              </a:ext>
            </a:extLst>
          </p:cNvPr>
          <p:cNvSpPr>
            <a:spLocks noGrp="1"/>
          </p:cNvSpPr>
          <p:nvPr>
            <p:ph idx="1"/>
          </p:nvPr>
        </p:nvSpPr>
        <p:spPr>
          <a:xfrm>
            <a:off x="762000" y="1207911"/>
            <a:ext cx="10515600" cy="5284527"/>
          </a:xfrm>
        </p:spPr>
        <p:txBody>
          <a:bodyPr>
            <a:normAutofit/>
          </a:bodyPr>
          <a:lstStyle/>
          <a:p>
            <a:pPr marL="0" indent="0">
              <a:lnSpc>
                <a:spcPct val="130000"/>
              </a:lnSpc>
              <a:spcBef>
                <a:spcPts val="0"/>
              </a:spcBef>
              <a:spcAft>
                <a:spcPts val="600"/>
              </a:spcAft>
              <a:buNone/>
            </a:pPr>
            <a:r>
              <a:rPr lang="en-US" sz="3200" dirty="0">
                <a:latin typeface="Futura Std Book" panose="020B0502020204020303" pitchFamily="34" charset="0"/>
              </a:rPr>
              <a:t>In </a:t>
            </a:r>
            <a:r>
              <a:rPr lang="en-US" sz="3200" dirty="0" err="1">
                <a:latin typeface="Futura Std Book" panose="020B0502020204020303" pitchFamily="34" charset="0"/>
              </a:rPr>
              <a:t>Zuy</a:t>
            </a:r>
            <a:r>
              <a:rPr lang="en-US" sz="3200" dirty="0">
                <a:latin typeface="Futura Std Book" panose="020B0502020204020303" pitchFamily="34" charset="0"/>
              </a:rPr>
              <a:t>, the law on unaccompanied children requires the State to take measures to protect such children, including identifying a legal guardian. Unaccompanied children are housed in designated shelters while waiting for a foster family to be identified. However, the shelters are surrounded by a closed perimeter fence, and the children cannot leave, even to attend school. When the shelters are too full, some children are taken to police cells.</a:t>
            </a:r>
          </a:p>
        </p:txBody>
      </p:sp>
    </p:spTree>
    <p:extLst>
      <p:ext uri="{BB962C8B-B14F-4D97-AF65-F5344CB8AC3E}">
        <p14:creationId xmlns:p14="http://schemas.microsoft.com/office/powerpoint/2010/main" val="28462985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C2CF-631B-D44F-A358-CE49D6052332}"/>
              </a:ext>
            </a:extLst>
          </p:cNvPr>
          <p:cNvSpPr>
            <a:spLocks noGrp="1"/>
          </p:cNvSpPr>
          <p:nvPr>
            <p:ph type="title"/>
          </p:nvPr>
        </p:nvSpPr>
        <p:spPr>
          <a:xfrm>
            <a:off x="838200" y="365125"/>
            <a:ext cx="10515600" cy="797631"/>
          </a:xfrm>
        </p:spPr>
        <p:txBody>
          <a:bodyPr>
            <a:normAutofit/>
          </a:bodyPr>
          <a:lstStyle/>
          <a:p>
            <a:r>
              <a:rPr lang="en-US" sz="3600" b="1" dirty="0">
                <a:solidFill>
                  <a:srgbClr val="FF3399"/>
                </a:solidFill>
                <a:latin typeface="Futura Std Book" panose="020B0502020204020303" pitchFamily="34" charset="0"/>
              </a:rPr>
              <a:t>Reminder: What is immigration </a:t>
            </a:r>
            <a:r>
              <a:rPr lang="en-US" sz="3600" b="1" dirty="0" smtClean="0">
                <a:solidFill>
                  <a:srgbClr val="FF3399"/>
                </a:solidFill>
                <a:latin typeface="Futura Std Book" panose="020B0502020204020303" pitchFamily="34" charset="0"/>
              </a:rPr>
              <a:t>detention?</a:t>
            </a:r>
            <a:endParaRPr lang="en-US" sz="3600" b="1" dirty="0">
              <a:solidFill>
                <a:srgbClr val="FF3399"/>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CB94D492-D736-514D-A126-A17029BBFBAA}"/>
              </a:ext>
            </a:extLst>
          </p:cNvPr>
          <p:cNvSpPr>
            <a:spLocks noGrp="1"/>
          </p:cNvSpPr>
          <p:nvPr>
            <p:ph idx="1"/>
          </p:nvPr>
        </p:nvSpPr>
        <p:spPr>
          <a:xfrm>
            <a:off x="838200" y="1275644"/>
            <a:ext cx="10515600" cy="4901319"/>
          </a:xfrm>
        </p:spPr>
        <p:txBody>
          <a:bodyPr>
            <a:normAutofit/>
          </a:bodyPr>
          <a:lstStyle/>
          <a:p>
            <a:pPr marL="688975" indent="-688975">
              <a:lnSpc>
                <a:spcPct val="100000"/>
              </a:lnSpc>
              <a:spcBef>
                <a:spcPts val="0"/>
              </a:spcBef>
              <a:spcAft>
                <a:spcPts val="600"/>
              </a:spcAft>
              <a:buNone/>
            </a:pPr>
            <a:r>
              <a:rPr lang="en-US" sz="3200" dirty="0">
                <a:solidFill>
                  <a:srgbClr val="FF3399"/>
                </a:solidFill>
                <a:sym typeface="Wingdings" panose="05000000000000000000" pitchFamily="2" charset="2"/>
              </a:rPr>
              <a:t> </a:t>
            </a:r>
            <a:r>
              <a:rPr lang="en-GB" sz="3200" dirty="0">
                <a:sym typeface="Wingdings" panose="05000000000000000000" pitchFamily="2" charset="2"/>
              </a:rPr>
              <a:t>	</a:t>
            </a:r>
            <a:r>
              <a:rPr lang="en-GB" sz="3200" i="1" dirty="0">
                <a:latin typeface="Futura Std Book" panose="020B0502020204020303" pitchFamily="34" charset="0"/>
                <a:sym typeface="Wingdings" panose="05000000000000000000" pitchFamily="2" charset="2"/>
              </a:rPr>
              <a:t>Immigration detention </a:t>
            </a:r>
            <a:r>
              <a:rPr lang="en-GB" sz="3200" dirty="0">
                <a:latin typeface="Futura Std Book" panose="020B0502020204020303" pitchFamily="34" charset="0"/>
                <a:sym typeface="Wingdings" panose="05000000000000000000" pitchFamily="2" charset="2"/>
              </a:rPr>
              <a:t>is a</a:t>
            </a:r>
            <a:r>
              <a:rPr lang="en-GB" sz="3200" dirty="0">
                <a:latin typeface="Futura Std Book" panose="020B0502020204020303" pitchFamily="34" charset="0"/>
              </a:rPr>
              <a:t>ny form of detention or imprisonment or the placement of a person in a public or private custodial setting, which that person is not permitted to leave at will – either by virtue of an order given by a public authority or with its consent or acquiescence –, for the purposes of border governance and immigration enforcement</a:t>
            </a:r>
            <a:r>
              <a:rPr lang="en-US" sz="3200" dirty="0">
                <a:latin typeface="Futura Std Book" panose="020B0502020204020303" pitchFamily="34" charset="0"/>
              </a:rPr>
              <a:t>.  </a:t>
            </a:r>
          </a:p>
          <a:p>
            <a:endParaRPr lang="en-US" dirty="0"/>
          </a:p>
        </p:txBody>
      </p:sp>
    </p:spTree>
    <p:extLst>
      <p:ext uri="{BB962C8B-B14F-4D97-AF65-F5344CB8AC3E}">
        <p14:creationId xmlns:p14="http://schemas.microsoft.com/office/powerpoint/2010/main" val="2782948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F908E-C54D-614F-A268-C827E84B9D7F}"/>
              </a:ext>
            </a:extLst>
          </p:cNvPr>
          <p:cNvSpPr>
            <a:spLocks noGrp="1"/>
          </p:cNvSpPr>
          <p:nvPr>
            <p:ph type="title"/>
          </p:nvPr>
        </p:nvSpPr>
        <p:spPr>
          <a:xfrm>
            <a:off x="838200" y="200533"/>
            <a:ext cx="10515600" cy="634845"/>
          </a:xfrm>
        </p:spPr>
        <p:txBody>
          <a:bodyPr>
            <a:noAutofit/>
          </a:bodyPr>
          <a:lstStyle/>
          <a:p>
            <a:pPr>
              <a:tabLst>
                <a:tab pos="1377950" algn="l"/>
              </a:tabLst>
            </a:pPr>
            <a:r>
              <a:rPr lang="en-US" sz="4000" b="1" dirty="0">
                <a:solidFill>
                  <a:srgbClr val="FF3399"/>
                </a:solidFill>
                <a:latin typeface="Futura Std Book" panose="020B0502020204020303" pitchFamily="34" charset="0"/>
              </a:rPr>
              <a:t>5.3.2.	Alternatives to detention</a:t>
            </a:r>
            <a:endParaRPr lang="en-US" sz="4000" dirty="0">
              <a:solidFill>
                <a:srgbClr val="FF3399"/>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312303C6-CB78-8F42-B226-ED5CD7AA63F1}"/>
              </a:ext>
            </a:extLst>
          </p:cNvPr>
          <p:cNvSpPr>
            <a:spLocks noGrp="1"/>
          </p:cNvSpPr>
          <p:nvPr>
            <p:ph idx="1"/>
          </p:nvPr>
        </p:nvSpPr>
        <p:spPr>
          <a:xfrm>
            <a:off x="838200" y="1131645"/>
            <a:ext cx="10664952" cy="5499453"/>
          </a:xfrm>
        </p:spPr>
        <p:txBody>
          <a:bodyPr>
            <a:normAutofit fontScale="92500"/>
          </a:bodyPr>
          <a:lstStyle/>
          <a:p>
            <a:pPr marL="688975" indent="-688975">
              <a:lnSpc>
                <a:spcPct val="100000"/>
              </a:lnSpc>
              <a:spcBef>
                <a:spcPts val="0"/>
              </a:spcBef>
              <a:spcAft>
                <a:spcPts val="600"/>
              </a:spcAft>
              <a:buNone/>
            </a:pPr>
            <a:r>
              <a:rPr lang="en-US" sz="3000" dirty="0">
                <a:solidFill>
                  <a:srgbClr val="FF3399"/>
                </a:solidFill>
                <a:latin typeface="Futura Std Book" panose="020B0502020204020303" pitchFamily="34" charset="0"/>
                <a:sym typeface="Wingdings" panose="05000000000000000000" pitchFamily="2" charset="2"/>
              </a:rPr>
              <a:t></a:t>
            </a:r>
            <a:r>
              <a:rPr lang="en-US" sz="3000" dirty="0">
                <a:latin typeface="Futura Std Book" panose="020B0502020204020303" pitchFamily="34" charset="0"/>
                <a:sym typeface="Wingdings" panose="05000000000000000000" pitchFamily="2" charset="2"/>
              </a:rPr>
              <a:t>	</a:t>
            </a:r>
            <a:r>
              <a:rPr lang="en-US" sz="3000" i="1" dirty="0">
                <a:latin typeface="Futura Std Book" panose="020B0502020204020303" pitchFamily="34" charset="0"/>
                <a:sym typeface="Wingdings" panose="05000000000000000000" pitchFamily="2" charset="2"/>
              </a:rPr>
              <a:t>…m</a:t>
            </a:r>
            <a:r>
              <a:rPr lang="en-US" sz="3000" i="1" dirty="0">
                <a:latin typeface="Futura Std Book" panose="020B0502020204020303" pitchFamily="34" charset="0"/>
              </a:rPr>
              <a:t>ust always be made available and sought in order to ensure that detention is an exceptional measure of last resort.</a:t>
            </a:r>
          </a:p>
          <a:p>
            <a:pPr marL="457200" indent="-457200">
              <a:lnSpc>
                <a:spcPct val="100000"/>
              </a:lnSpc>
              <a:spcBef>
                <a:spcPts val="0"/>
              </a:spcBef>
              <a:spcAft>
                <a:spcPts val="600"/>
              </a:spcAft>
            </a:pPr>
            <a:r>
              <a:rPr lang="en-GB" sz="3000" dirty="0">
                <a:latin typeface="Futura Std Book" panose="020B0502020204020303" pitchFamily="34" charset="0"/>
              </a:rPr>
              <a:t>Presumption of liberty: unconditional release of the migrant should be the first option</a:t>
            </a:r>
          </a:p>
          <a:p>
            <a:pPr marL="457200" indent="-457200">
              <a:lnSpc>
                <a:spcPct val="100000"/>
              </a:lnSpc>
              <a:spcBef>
                <a:spcPts val="0"/>
              </a:spcBef>
              <a:spcAft>
                <a:spcPts val="600"/>
              </a:spcAft>
            </a:pPr>
            <a:r>
              <a:rPr lang="en-CA" sz="3000" dirty="0">
                <a:latin typeface="Futura Std Book" panose="020B0502020204020303" pitchFamily="34" charset="0"/>
              </a:rPr>
              <a:t>Alternatives to detention should be non-custodial, community-based, </a:t>
            </a:r>
            <a:r>
              <a:rPr lang="en-GB" sz="3000" dirty="0">
                <a:latin typeface="Futura Std Book" panose="020B0502020204020303" pitchFamily="34" charset="0"/>
              </a:rPr>
              <a:t>not dependent on the ability of the individual to pay</a:t>
            </a:r>
            <a:r>
              <a:rPr lang="en-US" sz="3000" dirty="0">
                <a:latin typeface="Futura Std Book" panose="020B0502020204020303" pitchFamily="34" charset="0"/>
              </a:rPr>
              <a:t> </a:t>
            </a:r>
            <a:r>
              <a:rPr lang="en-CA" sz="3000" dirty="0">
                <a:latin typeface="Futura Std Book" panose="020B0502020204020303" pitchFamily="34" charset="0"/>
              </a:rPr>
              <a:t>and reviewed by a judicial authority</a:t>
            </a:r>
          </a:p>
          <a:p>
            <a:pPr marL="519113" indent="0">
              <a:lnSpc>
                <a:spcPct val="100000"/>
              </a:lnSpc>
              <a:spcBef>
                <a:spcPts val="0"/>
              </a:spcBef>
              <a:spcAft>
                <a:spcPts val="600"/>
              </a:spcAft>
              <a:buNone/>
            </a:pPr>
            <a:r>
              <a:rPr lang="en-GB" dirty="0">
                <a:latin typeface="Futura Std Book" panose="020B0502020204020303" pitchFamily="34" charset="0"/>
              </a:rPr>
              <a:t>e.g., reporting at regular intervals to the authorities, accommodation in open centres or at a designated place with humane conditions, release on reasonable bail or other securities </a:t>
            </a:r>
          </a:p>
          <a:p>
            <a:pPr marL="457200" indent="-457200">
              <a:lnSpc>
                <a:spcPct val="100000"/>
              </a:lnSpc>
              <a:spcBef>
                <a:spcPts val="0"/>
              </a:spcBef>
              <a:spcAft>
                <a:spcPts val="600"/>
              </a:spcAft>
              <a:tabLst>
                <a:tab pos="619125" algn="l"/>
              </a:tabLst>
            </a:pPr>
            <a:r>
              <a:rPr lang="en-GB" sz="3000" dirty="0">
                <a:latin typeface="Futura Std Book" panose="020B0502020204020303" pitchFamily="34" charset="0"/>
              </a:rPr>
              <a:t>Research shows a high compliance rate with such measures</a:t>
            </a:r>
          </a:p>
        </p:txBody>
      </p:sp>
    </p:spTree>
    <p:extLst>
      <p:ext uri="{BB962C8B-B14F-4D97-AF65-F5344CB8AC3E}">
        <p14:creationId xmlns:p14="http://schemas.microsoft.com/office/powerpoint/2010/main" val="41794248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90849-0310-3E48-B5A6-C776123DCF7E}"/>
              </a:ext>
            </a:extLst>
          </p:cNvPr>
          <p:cNvSpPr>
            <a:spLocks noGrp="1"/>
          </p:cNvSpPr>
          <p:nvPr>
            <p:ph type="title"/>
          </p:nvPr>
        </p:nvSpPr>
        <p:spPr>
          <a:xfrm>
            <a:off x="838200" y="365126"/>
            <a:ext cx="10515600" cy="707317"/>
          </a:xfrm>
        </p:spPr>
        <p:txBody>
          <a:bodyPr>
            <a:noAutofit/>
          </a:bodyPr>
          <a:lstStyle/>
          <a:p>
            <a:pPr>
              <a:tabLst>
                <a:tab pos="1377950" algn="l"/>
              </a:tabLst>
            </a:pPr>
            <a:r>
              <a:rPr lang="en-US" sz="4000" b="1" dirty="0">
                <a:solidFill>
                  <a:srgbClr val="FF3399"/>
                </a:solidFill>
                <a:latin typeface="Futura Std Book" panose="020B0502020204020303" pitchFamily="34" charset="0"/>
              </a:rPr>
              <a:t>5.3.3.	Procedural safeguards</a:t>
            </a:r>
            <a:endParaRPr lang="en-US" sz="4000" dirty="0">
              <a:solidFill>
                <a:srgbClr val="FF3399"/>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E9CB7178-0BC6-F840-80A9-2FDE5B46B9CD}"/>
              </a:ext>
            </a:extLst>
          </p:cNvPr>
          <p:cNvSpPr>
            <a:spLocks noGrp="1"/>
          </p:cNvSpPr>
          <p:nvPr>
            <p:ph idx="1"/>
          </p:nvPr>
        </p:nvSpPr>
        <p:spPr>
          <a:xfrm>
            <a:off x="838200" y="1072443"/>
            <a:ext cx="10515600" cy="5647333"/>
          </a:xfrm>
        </p:spPr>
        <p:txBody>
          <a:bodyPr>
            <a:noAutofit/>
          </a:bodyPr>
          <a:lstStyle/>
          <a:p>
            <a:pPr marL="0" indent="0">
              <a:lnSpc>
                <a:spcPct val="100000"/>
              </a:lnSpc>
              <a:spcBef>
                <a:spcPts val="600"/>
              </a:spcBef>
              <a:spcAft>
                <a:spcPts val="600"/>
              </a:spcAft>
              <a:buNone/>
              <a:tabLst>
                <a:tab pos="688975" algn="l"/>
              </a:tabLst>
            </a:pPr>
            <a:r>
              <a:rPr lang="en-US" sz="3000" dirty="0">
                <a:solidFill>
                  <a:srgbClr val="FF3399"/>
                </a:solidFill>
                <a:latin typeface="Futura Std Book" panose="020B0502020204020303" pitchFamily="34" charset="0"/>
                <a:sym typeface="Wingdings" panose="05000000000000000000" pitchFamily="2" charset="2"/>
              </a:rPr>
              <a:t></a:t>
            </a:r>
            <a:r>
              <a:rPr lang="en-US" sz="3000" dirty="0">
                <a:latin typeface="Futura Std Book" panose="020B0502020204020303" pitchFamily="34" charset="0"/>
                <a:sym typeface="Wingdings" panose="05000000000000000000" pitchFamily="2" charset="2"/>
              </a:rPr>
              <a:t>	</a:t>
            </a:r>
            <a:r>
              <a:rPr lang="en-US" sz="3000" b="1" dirty="0">
                <a:latin typeface="Futura Std Book" panose="020B0502020204020303" pitchFamily="34" charset="0"/>
              </a:rPr>
              <a:t>Judicial review and proceedings before a court</a:t>
            </a:r>
          </a:p>
          <a:p>
            <a:pPr marL="0" indent="0">
              <a:lnSpc>
                <a:spcPct val="100000"/>
              </a:lnSpc>
              <a:spcBef>
                <a:spcPts val="600"/>
              </a:spcBef>
              <a:spcAft>
                <a:spcPts val="600"/>
              </a:spcAft>
              <a:buNone/>
            </a:pPr>
            <a:r>
              <a:rPr lang="en-US" sz="3000" dirty="0" smtClean="0">
                <a:latin typeface="Futura Std Book" panose="020B0502020204020303" pitchFamily="34" charset="0"/>
              </a:rPr>
              <a:t>Right </a:t>
            </a:r>
            <a:r>
              <a:rPr lang="en-US" sz="3000" dirty="0">
                <a:latin typeface="Futura Std Book" panose="020B0502020204020303" pitchFamily="34" charset="0"/>
              </a:rPr>
              <a:t>to </a:t>
            </a:r>
            <a:r>
              <a:rPr lang="en-US" sz="3000" dirty="0" smtClean="0">
                <a:latin typeface="Futura Std Book" panose="020B0502020204020303" pitchFamily="34" charset="0"/>
              </a:rPr>
              <a:t>a review of </a:t>
            </a:r>
            <a:r>
              <a:rPr lang="en-US" sz="3000" dirty="0">
                <a:latin typeface="Futura Std Book" panose="020B0502020204020303" pitchFamily="34" charset="0"/>
              </a:rPr>
              <a:t>the lawfulness of </a:t>
            </a:r>
            <a:r>
              <a:rPr lang="en-US" sz="3000" dirty="0" smtClean="0">
                <a:latin typeface="Futura Std Book" panose="020B0502020204020303" pitchFamily="34" charset="0"/>
              </a:rPr>
              <a:t>detention by </a:t>
            </a:r>
            <a:r>
              <a:rPr lang="en-US" sz="3000" dirty="0">
                <a:latin typeface="Futura Std Book" panose="020B0502020204020303" pitchFamily="34" charset="0"/>
              </a:rPr>
              <a:t>a </a:t>
            </a:r>
            <a:r>
              <a:rPr lang="en-CA" sz="3000" dirty="0">
                <a:latin typeface="Futura Std Book" panose="020B0502020204020303" pitchFamily="34" charset="0"/>
              </a:rPr>
              <a:t>judicial or other independent authority: </a:t>
            </a:r>
            <a:endParaRPr lang="en-CA" sz="3000" u="sng" dirty="0">
              <a:latin typeface="Futura Std Book" panose="020B0502020204020303" pitchFamily="34" charset="0"/>
            </a:endParaRPr>
          </a:p>
          <a:p>
            <a:pPr marL="455613" indent="-455613">
              <a:lnSpc>
                <a:spcPct val="100000"/>
              </a:lnSpc>
              <a:spcBef>
                <a:spcPts val="600"/>
              </a:spcBef>
              <a:spcAft>
                <a:spcPts val="600"/>
              </a:spcAft>
            </a:pPr>
            <a:r>
              <a:rPr lang="en-CA" sz="3000" i="1" dirty="0">
                <a:latin typeface="Futura Std Book" panose="020B0502020204020303" pitchFamily="34" charset="0"/>
              </a:rPr>
              <a:t>Prompt initial review: </a:t>
            </a:r>
            <a:r>
              <a:rPr lang="en-CA" sz="3000" b="1" dirty="0">
                <a:latin typeface="Futura Std Book" panose="020B0502020204020303" pitchFamily="34" charset="0"/>
              </a:rPr>
              <a:t>promptly</a:t>
            </a:r>
            <a:r>
              <a:rPr lang="en-CA" sz="3000" dirty="0">
                <a:latin typeface="Futura Std Book" panose="020B0502020204020303" pitchFamily="34" charset="0"/>
              </a:rPr>
              <a:t> – within 48 hours (24 hours for children) – after initial detention</a:t>
            </a:r>
          </a:p>
          <a:p>
            <a:pPr marL="455613" indent="-455613">
              <a:lnSpc>
                <a:spcPct val="100000"/>
              </a:lnSpc>
              <a:spcBef>
                <a:spcPts val="600"/>
              </a:spcBef>
              <a:spcAft>
                <a:spcPts val="600"/>
              </a:spcAft>
            </a:pPr>
            <a:r>
              <a:rPr lang="en-GB" sz="3000" i="1" dirty="0">
                <a:latin typeface="Futura Std Book" panose="020B0502020204020303" pitchFamily="34" charset="0"/>
              </a:rPr>
              <a:t>Regular periodic reviews: </a:t>
            </a:r>
            <a:r>
              <a:rPr lang="en-GB" sz="3000" dirty="0">
                <a:latin typeface="Futura Std Book" panose="020B0502020204020303" pitchFamily="34" charset="0"/>
              </a:rPr>
              <a:t>after the initial review, </a:t>
            </a:r>
            <a:r>
              <a:rPr lang="en-GB" sz="3000" b="1" dirty="0">
                <a:latin typeface="Futura Std Book" panose="020B0502020204020303" pitchFamily="34" charset="0"/>
              </a:rPr>
              <a:t>regularly and periodically </a:t>
            </a:r>
            <a:r>
              <a:rPr lang="en-GB" sz="3000" dirty="0">
                <a:latin typeface="Futura Std Book" panose="020B0502020204020303" pitchFamily="34" charset="0"/>
              </a:rPr>
              <a:t>to review the necessity for continued detention</a:t>
            </a:r>
            <a:endParaRPr lang="en-US" sz="3000" dirty="0">
              <a:latin typeface="Futura Std Book" panose="020B0502020204020303" pitchFamily="34" charset="0"/>
            </a:endParaRPr>
          </a:p>
          <a:p>
            <a:pPr marL="455613" indent="-455613">
              <a:lnSpc>
                <a:spcPct val="100000"/>
              </a:lnSpc>
              <a:spcBef>
                <a:spcPts val="600"/>
              </a:spcBef>
              <a:spcAft>
                <a:spcPts val="600"/>
              </a:spcAft>
            </a:pPr>
            <a:r>
              <a:rPr lang="en-CA" sz="3000" i="1" dirty="0">
                <a:latin typeface="Futura Std Book" panose="020B0502020204020303" pitchFamily="34" charset="0"/>
              </a:rPr>
              <a:t>Right to habeas corpus</a:t>
            </a:r>
            <a:r>
              <a:rPr lang="en-CA" sz="3000" i="1" dirty="0" smtClean="0">
                <a:latin typeface="Futura Std Book" panose="020B0502020204020303" pitchFamily="34" charset="0"/>
              </a:rPr>
              <a:t>: </a:t>
            </a:r>
            <a:r>
              <a:rPr lang="en-CA" sz="3000" b="1" dirty="0">
                <a:latin typeface="Futura Std Book" panose="020B0502020204020303" pitchFamily="34" charset="0"/>
              </a:rPr>
              <a:t>at any </a:t>
            </a:r>
            <a:r>
              <a:rPr lang="en-CA" sz="3000" b="1" dirty="0" smtClean="0">
                <a:latin typeface="Futura Std Book" panose="020B0502020204020303" pitchFamily="34" charset="0"/>
              </a:rPr>
              <a:t>time</a:t>
            </a:r>
            <a:r>
              <a:rPr lang="en-CA" sz="3000" dirty="0" smtClean="0">
                <a:latin typeface="Futura Std Book" panose="020B0502020204020303" pitchFamily="34" charset="0"/>
              </a:rPr>
              <a:t>, a migrant should be able to take proceedings before a court to challenge the lawfulness of detention</a:t>
            </a:r>
            <a:endParaRPr lang="en-CA" sz="3000" u="sng" dirty="0">
              <a:latin typeface="Futura Std Book" panose="020B0502020204020303" pitchFamily="34" charset="0"/>
            </a:endParaRPr>
          </a:p>
          <a:p>
            <a:pPr>
              <a:lnSpc>
                <a:spcPct val="100000"/>
              </a:lnSpc>
              <a:spcBef>
                <a:spcPts val="600"/>
              </a:spcBef>
            </a:pPr>
            <a:endParaRPr lang="en-US" sz="3000" dirty="0"/>
          </a:p>
        </p:txBody>
      </p:sp>
    </p:spTree>
    <p:extLst>
      <p:ext uri="{BB962C8B-B14F-4D97-AF65-F5344CB8AC3E}">
        <p14:creationId xmlns:p14="http://schemas.microsoft.com/office/powerpoint/2010/main" val="11739440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686B583-AF40-1047-9DA9-9D77263D0065}"/>
              </a:ext>
            </a:extLst>
          </p:cNvPr>
          <p:cNvSpPr>
            <a:spLocks noGrp="1"/>
          </p:cNvSpPr>
          <p:nvPr>
            <p:ph type="title"/>
          </p:nvPr>
        </p:nvSpPr>
        <p:spPr>
          <a:xfrm>
            <a:off x="838200" y="221690"/>
            <a:ext cx="10515600" cy="658844"/>
          </a:xfrm>
        </p:spPr>
        <p:txBody>
          <a:bodyPr>
            <a:normAutofit/>
          </a:bodyPr>
          <a:lstStyle/>
          <a:p>
            <a:r>
              <a:rPr lang="en-US" sz="4000" b="1" dirty="0">
                <a:solidFill>
                  <a:srgbClr val="FF3399"/>
                </a:solidFill>
                <a:latin typeface="Futura Std Book" panose="020B0502020204020303" pitchFamily="34" charset="0"/>
              </a:rPr>
              <a:t>P</a:t>
            </a:r>
            <a:r>
              <a:rPr lang="en-US" sz="4000" b="1" dirty="0" smtClean="0">
                <a:solidFill>
                  <a:srgbClr val="FF3399"/>
                </a:solidFill>
                <a:latin typeface="Futura Std Book" panose="020B0502020204020303" pitchFamily="34" charset="0"/>
              </a:rPr>
              <a:t>rocedural safeguards (contd.)</a:t>
            </a:r>
            <a:endParaRPr lang="en-US" sz="4000" b="1" dirty="0">
              <a:solidFill>
                <a:srgbClr val="FF3399"/>
              </a:solidFill>
              <a:latin typeface="Futura Std Book" panose="020B0502020204020303" pitchFamily="34" charset="0"/>
            </a:endParaRPr>
          </a:p>
        </p:txBody>
      </p:sp>
      <p:sp>
        <p:nvSpPr>
          <p:cNvPr id="6" name="Content Placeholder 5">
            <a:extLst>
              <a:ext uri="{FF2B5EF4-FFF2-40B4-BE49-F238E27FC236}">
                <a16:creationId xmlns:a16="http://schemas.microsoft.com/office/drawing/2014/main" id="{C495B6C4-CD39-DD49-B849-89B734A36AC3}"/>
              </a:ext>
            </a:extLst>
          </p:cNvPr>
          <p:cNvSpPr>
            <a:spLocks noGrp="1"/>
          </p:cNvSpPr>
          <p:nvPr>
            <p:ph idx="1"/>
          </p:nvPr>
        </p:nvSpPr>
        <p:spPr>
          <a:xfrm>
            <a:off x="838200" y="1146348"/>
            <a:ext cx="10515600" cy="5591983"/>
          </a:xfrm>
        </p:spPr>
        <p:txBody>
          <a:bodyPr>
            <a:normAutofit/>
          </a:bodyPr>
          <a:lstStyle/>
          <a:p>
            <a:pPr marL="688975" indent="-688975">
              <a:lnSpc>
                <a:spcPct val="110000"/>
              </a:lnSpc>
              <a:spcBef>
                <a:spcPts val="0"/>
              </a:spcBef>
              <a:spcAft>
                <a:spcPts val="600"/>
              </a:spcAft>
              <a:buNone/>
            </a:pPr>
            <a:r>
              <a:rPr lang="en-US" sz="3000" dirty="0">
                <a:solidFill>
                  <a:srgbClr val="FF3399"/>
                </a:solidFill>
                <a:latin typeface="Futura Std Book" panose="020B0502020204020303" pitchFamily="34" charset="0"/>
                <a:sym typeface="Wingdings" panose="05000000000000000000" pitchFamily="2" charset="2"/>
              </a:rPr>
              <a:t></a:t>
            </a:r>
            <a:r>
              <a:rPr lang="en-US" sz="3000" dirty="0">
                <a:latin typeface="Futura Std Book" panose="020B0502020204020303" pitchFamily="34" charset="0"/>
                <a:sym typeface="Wingdings" panose="05000000000000000000" pitchFamily="2" charset="2"/>
              </a:rPr>
              <a:t>	</a:t>
            </a:r>
            <a:r>
              <a:rPr lang="en-US" sz="3000" b="1" dirty="0" smtClean="0">
                <a:latin typeface="Futura Std Book" panose="020B0502020204020303" pitchFamily="34" charset="0"/>
              </a:rPr>
              <a:t>Procedural safeguards</a:t>
            </a:r>
            <a:r>
              <a:rPr lang="en-US" sz="3000" dirty="0" smtClean="0">
                <a:latin typeface="Futura Std Book" panose="020B0502020204020303" pitchFamily="34" charset="0"/>
              </a:rPr>
              <a:t> include the provision of:</a:t>
            </a:r>
            <a:endParaRPr lang="en-US" sz="3000" dirty="0">
              <a:latin typeface="Futura Std Book" panose="020B0502020204020303" pitchFamily="34" charset="0"/>
            </a:endParaRPr>
          </a:p>
          <a:p>
            <a:pPr marL="463550" indent="-463550">
              <a:lnSpc>
                <a:spcPct val="110000"/>
              </a:lnSpc>
              <a:spcBef>
                <a:spcPts val="0"/>
              </a:spcBef>
              <a:spcAft>
                <a:spcPts val="600"/>
              </a:spcAft>
              <a:buNone/>
            </a:pPr>
            <a:r>
              <a:rPr lang="en-GB" sz="3000" dirty="0" smtClean="0">
                <a:latin typeface="Futura Std Book" panose="020B0502020204020303" pitchFamily="34" charset="0"/>
                <a:sym typeface="Symbol" panose="05050102010706020507" pitchFamily="18" charset="2"/>
              </a:rPr>
              <a:t>	 </a:t>
            </a:r>
            <a:r>
              <a:rPr lang="en-GB" sz="3000" dirty="0">
                <a:latin typeface="Futura Std Book" panose="020B0502020204020303" pitchFamily="34" charset="0"/>
                <a:sym typeface="Symbol" panose="05050102010706020507" pitchFamily="18" charset="2"/>
              </a:rPr>
              <a:t>	</a:t>
            </a:r>
            <a:r>
              <a:rPr lang="en-GB" sz="3000" dirty="0" smtClean="0">
                <a:latin typeface="Futura Std Book" panose="020B0502020204020303" pitchFamily="34" charset="0"/>
                <a:sym typeface="Symbol" panose="05050102010706020507" pitchFamily="18" charset="2"/>
              </a:rPr>
              <a:t>In</a:t>
            </a:r>
            <a:r>
              <a:rPr lang="en-US" sz="3000" dirty="0" smtClean="0">
                <a:latin typeface="Futura Std Book" panose="020B0502020204020303" pitchFamily="34" charset="0"/>
              </a:rPr>
              <a:t>formation</a:t>
            </a:r>
            <a:r>
              <a:rPr lang="en-GB" sz="3000" dirty="0" smtClean="0">
                <a:latin typeface="Futura Std Book" panose="020B0502020204020303" pitchFamily="34" charset="0"/>
                <a:sym typeface="Symbol" panose="05050102010706020507" pitchFamily="18" charset="2"/>
              </a:rPr>
              <a:t>	</a:t>
            </a:r>
          </a:p>
          <a:p>
            <a:pPr marL="463550" indent="-463550">
              <a:lnSpc>
                <a:spcPct val="110000"/>
              </a:lnSpc>
              <a:spcBef>
                <a:spcPts val="0"/>
              </a:spcBef>
              <a:spcAft>
                <a:spcPts val="600"/>
              </a:spcAft>
              <a:buNone/>
            </a:pPr>
            <a:r>
              <a:rPr lang="en-GB" sz="3000" dirty="0">
                <a:latin typeface="Futura Std Book" panose="020B0502020204020303" pitchFamily="34" charset="0"/>
                <a:sym typeface="Symbol" panose="05050102010706020507" pitchFamily="18" charset="2"/>
              </a:rPr>
              <a:t>	</a:t>
            </a:r>
            <a:r>
              <a:rPr lang="en-GB" sz="3000" dirty="0" smtClean="0">
                <a:latin typeface="Futura Std Book" panose="020B0502020204020303" pitchFamily="34" charset="0"/>
                <a:sym typeface="Symbol" panose="05050102010706020507" pitchFamily="18" charset="2"/>
              </a:rPr>
              <a:t> </a:t>
            </a:r>
            <a:r>
              <a:rPr lang="en-GB" sz="3000" dirty="0">
                <a:latin typeface="Futura Std Book" panose="020B0502020204020303" pitchFamily="34" charset="0"/>
                <a:sym typeface="Symbol" panose="05050102010706020507" pitchFamily="18" charset="2"/>
              </a:rPr>
              <a:t>	</a:t>
            </a:r>
            <a:r>
              <a:rPr lang="en-GB" sz="3000" dirty="0">
                <a:latin typeface="Futura Std Book" panose="020B0502020204020303" pitchFamily="34" charset="0"/>
              </a:rPr>
              <a:t>L</a:t>
            </a:r>
            <a:r>
              <a:rPr lang="en-US" sz="3000" dirty="0">
                <a:latin typeface="Futura Std Book" panose="020B0502020204020303" pitchFamily="34" charset="0"/>
              </a:rPr>
              <a:t>egal aid </a:t>
            </a:r>
          </a:p>
          <a:p>
            <a:pPr marL="463550" indent="-463550">
              <a:lnSpc>
                <a:spcPct val="110000"/>
              </a:lnSpc>
              <a:spcBef>
                <a:spcPts val="0"/>
              </a:spcBef>
              <a:spcAft>
                <a:spcPts val="600"/>
              </a:spcAft>
              <a:buNone/>
            </a:pPr>
            <a:r>
              <a:rPr lang="en-GB" sz="3000" dirty="0" smtClean="0">
                <a:latin typeface="Futura Std Book" panose="020B0502020204020303" pitchFamily="34" charset="0"/>
                <a:sym typeface="Symbol" panose="05050102010706020507" pitchFamily="18" charset="2"/>
              </a:rPr>
              <a:t>	 </a:t>
            </a:r>
            <a:r>
              <a:rPr lang="en-GB" sz="3000" dirty="0">
                <a:latin typeface="Futura Std Book" panose="020B0502020204020303" pitchFamily="34" charset="0"/>
                <a:sym typeface="Symbol" panose="05050102010706020507" pitchFamily="18" charset="2"/>
              </a:rPr>
              <a:t>	</a:t>
            </a:r>
            <a:r>
              <a:rPr lang="en-US" sz="3000" dirty="0" smtClean="0">
                <a:latin typeface="Futura Std Book" panose="020B0502020204020303" pitchFamily="34" charset="0"/>
              </a:rPr>
              <a:t>Effective remedy</a:t>
            </a:r>
            <a:endParaRPr lang="en-US" sz="3000" dirty="0">
              <a:latin typeface="Futura Std Book" panose="020B0502020204020303" pitchFamily="34" charset="0"/>
            </a:endParaRPr>
          </a:p>
          <a:p>
            <a:pPr marL="688975" indent="-688975">
              <a:lnSpc>
                <a:spcPct val="110000"/>
              </a:lnSpc>
              <a:spcBef>
                <a:spcPts val="0"/>
              </a:spcBef>
              <a:spcAft>
                <a:spcPts val="600"/>
              </a:spcAft>
              <a:buNone/>
            </a:pPr>
            <a:r>
              <a:rPr lang="en-US" sz="3000" dirty="0">
                <a:solidFill>
                  <a:srgbClr val="FF3399"/>
                </a:solidFill>
                <a:latin typeface="Futura Std Book" panose="020B0502020204020303" pitchFamily="34" charset="0"/>
                <a:sym typeface="Wingdings" panose="05000000000000000000" pitchFamily="2" charset="2"/>
              </a:rPr>
              <a:t> 	</a:t>
            </a:r>
            <a:r>
              <a:rPr lang="en-GB" sz="3000" dirty="0">
                <a:latin typeface="Futura Std Book" panose="020B0502020204020303" pitchFamily="34" charset="0"/>
              </a:rPr>
              <a:t>Keep an </a:t>
            </a:r>
            <a:r>
              <a:rPr lang="en-GB" sz="3000" b="1" dirty="0">
                <a:latin typeface="Futura Std Book" panose="020B0502020204020303" pitchFamily="34" charset="0"/>
              </a:rPr>
              <a:t>up-to-date register</a:t>
            </a:r>
            <a:r>
              <a:rPr lang="en-GB" sz="3000" dirty="0">
                <a:latin typeface="Futura Std Book" panose="020B0502020204020303" pitchFamily="34" charset="0"/>
              </a:rPr>
              <a:t>:</a:t>
            </a:r>
          </a:p>
          <a:p>
            <a:pPr marL="463550" indent="-463550">
              <a:lnSpc>
                <a:spcPct val="110000"/>
              </a:lnSpc>
              <a:spcBef>
                <a:spcPts val="0"/>
              </a:spcBef>
              <a:spcAft>
                <a:spcPts val="600"/>
              </a:spcAft>
              <a:buNone/>
            </a:pPr>
            <a:r>
              <a:rPr lang="en-GB" sz="3000" dirty="0" smtClean="0">
                <a:latin typeface="Futura Std Book" panose="020B0502020204020303" pitchFamily="34" charset="0"/>
                <a:sym typeface="Symbol" panose="05050102010706020507" pitchFamily="18" charset="2"/>
              </a:rPr>
              <a:t>	 </a:t>
            </a:r>
            <a:r>
              <a:rPr lang="en-GB" sz="3000" dirty="0">
                <a:latin typeface="Futura Std Book" panose="020B0502020204020303" pitchFamily="34" charset="0"/>
                <a:sym typeface="Symbol" panose="05050102010706020507" pitchFamily="18" charset="2"/>
              </a:rPr>
              <a:t>	With </a:t>
            </a:r>
            <a:r>
              <a:rPr lang="en-GB" sz="3000" dirty="0">
                <a:latin typeface="Futura Std Book" panose="020B0502020204020303" pitchFamily="34" charset="0"/>
              </a:rPr>
              <a:t>names, locations, other information of detained </a:t>
            </a:r>
            <a:r>
              <a:rPr lang="en-GB" sz="3000" dirty="0" smtClean="0">
                <a:latin typeface="Futura Std Book" panose="020B0502020204020303" pitchFamily="34" charset="0"/>
              </a:rPr>
              <a:t>	individuals</a:t>
            </a:r>
            <a:r>
              <a:rPr lang="en-GB" sz="3000" dirty="0">
                <a:latin typeface="Futura Std Book" panose="020B0502020204020303" pitchFamily="34" charset="0"/>
              </a:rPr>
              <a:t>, and the responsible authorities</a:t>
            </a:r>
          </a:p>
          <a:p>
            <a:pPr marL="463550" indent="-463550">
              <a:lnSpc>
                <a:spcPct val="110000"/>
              </a:lnSpc>
              <a:spcBef>
                <a:spcPts val="0"/>
              </a:spcBef>
              <a:spcAft>
                <a:spcPts val="600"/>
              </a:spcAft>
              <a:buNone/>
            </a:pPr>
            <a:r>
              <a:rPr lang="en-GB" sz="3000" dirty="0" smtClean="0">
                <a:latin typeface="Futura Std Book" panose="020B0502020204020303" pitchFamily="34" charset="0"/>
                <a:sym typeface="Symbol" panose="05050102010706020507" pitchFamily="18" charset="2"/>
              </a:rPr>
              <a:t>	 </a:t>
            </a:r>
            <a:r>
              <a:rPr lang="en-GB" sz="3000" dirty="0">
                <a:latin typeface="Futura Std Book" panose="020B0502020204020303" pitchFamily="34" charset="0"/>
                <a:sym typeface="Symbol" panose="05050102010706020507" pitchFamily="18" charset="2"/>
              </a:rPr>
              <a:t>	</a:t>
            </a:r>
            <a:r>
              <a:rPr lang="en-GB" sz="3000" dirty="0" smtClean="0">
                <a:latin typeface="Futura Std Book" panose="020B0502020204020303" pitchFamily="34" charset="0"/>
                <a:sym typeface="Symbol" panose="05050102010706020507" pitchFamily="18" charset="2"/>
              </a:rPr>
              <a:t>R</a:t>
            </a:r>
            <a:r>
              <a:rPr lang="en-GB" sz="3000" dirty="0" smtClean="0">
                <a:latin typeface="Futura Std Book" panose="020B0502020204020303" pitchFamily="34" charset="0"/>
              </a:rPr>
              <a:t>eadily </a:t>
            </a:r>
            <a:r>
              <a:rPr lang="en-GB" sz="3000" dirty="0">
                <a:latin typeface="Futura Std Book" panose="020B0502020204020303" pitchFamily="34" charset="0"/>
              </a:rPr>
              <a:t>available and accessible to the authorities</a:t>
            </a:r>
          </a:p>
        </p:txBody>
      </p:sp>
    </p:spTree>
    <p:extLst>
      <p:ext uri="{BB962C8B-B14F-4D97-AF65-F5344CB8AC3E}">
        <p14:creationId xmlns:p14="http://schemas.microsoft.com/office/powerpoint/2010/main" val="27783947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59BDE-5E77-A243-B555-73FD4B052C13}"/>
              </a:ext>
            </a:extLst>
          </p:cNvPr>
          <p:cNvSpPr>
            <a:spLocks noGrp="1"/>
          </p:cNvSpPr>
          <p:nvPr>
            <p:ph type="title"/>
          </p:nvPr>
        </p:nvSpPr>
        <p:spPr>
          <a:xfrm>
            <a:off x="838200" y="365125"/>
            <a:ext cx="10515600" cy="650875"/>
          </a:xfrm>
        </p:spPr>
        <p:txBody>
          <a:bodyPr>
            <a:normAutofit/>
          </a:bodyPr>
          <a:lstStyle/>
          <a:p>
            <a:r>
              <a:rPr lang="en-US" sz="4000" b="1" dirty="0">
                <a:solidFill>
                  <a:srgbClr val="FF3399"/>
                </a:solidFill>
                <a:latin typeface="Futura Std Book" panose="020B0502020204020303" pitchFamily="34" charset="0"/>
              </a:rPr>
              <a:t>Procedural safeguards (contd.)</a:t>
            </a:r>
            <a:endParaRPr lang="en-US" sz="4000" dirty="0">
              <a:solidFill>
                <a:srgbClr val="FF3399"/>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4E6750A8-CC9F-834F-A603-C63F7624DD31}"/>
              </a:ext>
            </a:extLst>
          </p:cNvPr>
          <p:cNvSpPr>
            <a:spLocks noGrp="1"/>
          </p:cNvSpPr>
          <p:nvPr>
            <p:ph idx="1"/>
          </p:nvPr>
        </p:nvSpPr>
        <p:spPr>
          <a:xfrm>
            <a:off x="627321" y="1016000"/>
            <a:ext cx="11185451" cy="5294489"/>
          </a:xfrm>
        </p:spPr>
        <p:txBody>
          <a:bodyPr>
            <a:noAutofit/>
          </a:bodyPr>
          <a:lstStyle/>
          <a:p>
            <a:pPr marL="688975" indent="-688975">
              <a:lnSpc>
                <a:spcPct val="100000"/>
              </a:lnSpc>
              <a:spcBef>
                <a:spcPts val="0"/>
              </a:spcBef>
              <a:spcAft>
                <a:spcPts val="600"/>
              </a:spcAft>
              <a:buNone/>
            </a:pPr>
            <a:r>
              <a:rPr lang="en-US" sz="3000" dirty="0" smtClean="0">
                <a:solidFill>
                  <a:srgbClr val="FF3399"/>
                </a:solidFill>
                <a:latin typeface="Futura Std Book" panose="020B0502020204020303" pitchFamily="34" charset="0"/>
                <a:sym typeface="Wingdings" panose="05000000000000000000" pitchFamily="2" charset="2"/>
              </a:rPr>
              <a:t></a:t>
            </a:r>
            <a:r>
              <a:rPr lang="en-US" sz="3000" dirty="0">
                <a:solidFill>
                  <a:srgbClr val="FF3399"/>
                </a:solidFill>
                <a:latin typeface="Futura Std Book" panose="020B0502020204020303" pitchFamily="34" charset="0"/>
                <a:sym typeface="Wingdings" panose="05000000000000000000" pitchFamily="2" charset="2"/>
              </a:rPr>
              <a:t>	</a:t>
            </a:r>
            <a:r>
              <a:rPr lang="en-US" sz="3000" b="1" dirty="0" smtClean="0">
                <a:latin typeface="Futura Std Book" panose="020B0502020204020303" pitchFamily="34" charset="0"/>
              </a:rPr>
              <a:t>Consular </a:t>
            </a:r>
            <a:r>
              <a:rPr lang="en-US" sz="3000" b="1" dirty="0">
                <a:latin typeface="Futura Std Book" panose="020B0502020204020303" pitchFamily="34" charset="0"/>
              </a:rPr>
              <a:t>assistance </a:t>
            </a:r>
          </a:p>
          <a:p>
            <a:pPr marL="463550" indent="-463550">
              <a:lnSpc>
                <a:spcPct val="100000"/>
              </a:lnSpc>
              <a:spcBef>
                <a:spcPts val="0"/>
              </a:spcBef>
              <a:spcAft>
                <a:spcPts val="600"/>
              </a:spcAft>
              <a:buNone/>
            </a:pPr>
            <a:r>
              <a:rPr lang="en-GB" sz="3000" dirty="0" smtClean="0">
                <a:latin typeface="Futura Std Book" panose="020B0502020204020303" pitchFamily="34" charset="0"/>
                <a:sym typeface="Symbol" panose="05050102010706020507" pitchFamily="18" charset="2"/>
              </a:rPr>
              <a:t>	</a:t>
            </a:r>
            <a:r>
              <a:rPr lang="en-GB" sz="3000" dirty="0">
                <a:latin typeface="Futura Std Book" panose="020B0502020204020303" pitchFamily="34" charset="0"/>
                <a:sym typeface="Symbol" panose="05050102010706020507" pitchFamily="18" charset="2"/>
              </a:rPr>
              <a:t>	</a:t>
            </a:r>
            <a:r>
              <a:rPr lang="en-GB" sz="3000" dirty="0">
                <a:latin typeface="Futura Std Book" panose="020B0502020204020303" pitchFamily="34" charset="0"/>
              </a:rPr>
              <a:t>Provide access to information on consular assistance and </a:t>
            </a:r>
            <a:r>
              <a:rPr lang="en-GB" sz="3000" dirty="0" smtClean="0">
                <a:latin typeface="Futura Std Book" panose="020B0502020204020303" pitchFamily="34" charset="0"/>
              </a:rPr>
              <a:t>	how </a:t>
            </a:r>
            <a:r>
              <a:rPr lang="en-GB" sz="3000" dirty="0">
                <a:latin typeface="Futura Std Book" panose="020B0502020204020303" pitchFamily="34" charset="0"/>
              </a:rPr>
              <a:t>to contact consular office, and access to </a:t>
            </a:r>
            <a:r>
              <a:rPr lang="en-GB" sz="3000" dirty="0" smtClean="0">
                <a:latin typeface="Futura Std Book" panose="020B0502020204020303" pitchFamily="34" charset="0"/>
              </a:rPr>
              <a:t>	telephones/other </a:t>
            </a:r>
            <a:r>
              <a:rPr lang="en-GB" sz="3000" dirty="0">
                <a:latin typeface="Futura Std Book" panose="020B0502020204020303" pitchFamily="34" charset="0"/>
              </a:rPr>
              <a:t>means to make such a contact</a:t>
            </a:r>
            <a:r>
              <a:rPr lang="en-US" sz="3000" dirty="0">
                <a:latin typeface="Futura Std Book" panose="020B0502020204020303" pitchFamily="34" charset="0"/>
              </a:rPr>
              <a:t> </a:t>
            </a:r>
          </a:p>
          <a:p>
            <a:pPr marL="463550" indent="-463550">
              <a:lnSpc>
                <a:spcPct val="100000"/>
              </a:lnSpc>
              <a:spcBef>
                <a:spcPts val="0"/>
              </a:spcBef>
              <a:spcAft>
                <a:spcPts val="600"/>
              </a:spcAft>
              <a:buNone/>
            </a:pPr>
            <a:r>
              <a:rPr lang="en-GB" sz="3000" b="1" dirty="0" smtClean="0">
                <a:latin typeface="Futura Std Book" panose="020B0502020204020303" pitchFamily="34" charset="0"/>
                <a:sym typeface="Symbol" panose="05050102010706020507" pitchFamily="18" charset="2"/>
              </a:rPr>
              <a:t>	 </a:t>
            </a:r>
            <a:r>
              <a:rPr lang="en-GB" sz="3000" b="1" dirty="0">
                <a:solidFill>
                  <a:srgbClr val="0070C0"/>
                </a:solidFill>
                <a:latin typeface="Futura Std Book" panose="020B0502020204020303" pitchFamily="34" charset="0"/>
              </a:rPr>
              <a:t>	</a:t>
            </a:r>
            <a:r>
              <a:rPr lang="en-GB" sz="3000" dirty="0">
                <a:latin typeface="Futura Std Book" panose="020B0502020204020303" pitchFamily="34" charset="0"/>
              </a:rPr>
              <a:t>Contact consular officials only </a:t>
            </a:r>
            <a:r>
              <a:rPr lang="en-GB" sz="3000" b="1" dirty="0">
                <a:latin typeface="Futura Std Book" panose="020B0502020204020303" pitchFamily="34" charset="0"/>
              </a:rPr>
              <a:t>if</a:t>
            </a:r>
            <a:r>
              <a:rPr lang="en-GB" sz="3000" dirty="0">
                <a:latin typeface="Futura Std Book" panose="020B0502020204020303" pitchFamily="34" charset="0"/>
              </a:rPr>
              <a:t> </a:t>
            </a:r>
            <a:r>
              <a:rPr lang="en-GB" sz="3000" b="1" dirty="0">
                <a:latin typeface="Futura Std Book" panose="020B0502020204020303" pitchFamily="34" charset="0"/>
              </a:rPr>
              <a:t>requested by </a:t>
            </a:r>
            <a:r>
              <a:rPr lang="en-GB" sz="3000" dirty="0">
                <a:latin typeface="Futura Std Book" panose="020B0502020204020303" pitchFamily="34" charset="0"/>
              </a:rPr>
              <a:t>and </a:t>
            </a:r>
            <a:r>
              <a:rPr lang="en-GB" sz="3000" b="1" dirty="0">
                <a:latin typeface="Futura Std Book" panose="020B0502020204020303" pitchFamily="34" charset="0"/>
              </a:rPr>
              <a:t>with the </a:t>
            </a:r>
            <a:r>
              <a:rPr lang="en-GB" sz="3000" b="1" dirty="0" smtClean="0">
                <a:latin typeface="Futura Std Book" panose="020B0502020204020303" pitchFamily="34" charset="0"/>
              </a:rPr>
              <a:t>free</a:t>
            </a:r>
            <a:r>
              <a:rPr lang="en-GB" sz="3000" b="1" dirty="0">
                <a:latin typeface="Futura Std Book" panose="020B0502020204020303" pitchFamily="34" charset="0"/>
              </a:rPr>
              <a:t>, informed consent </a:t>
            </a:r>
            <a:r>
              <a:rPr lang="en-GB" sz="3000" dirty="0">
                <a:latin typeface="Futura Std Book" panose="020B0502020204020303" pitchFamily="34" charset="0"/>
              </a:rPr>
              <a:t>of the individual</a:t>
            </a:r>
            <a:r>
              <a:rPr lang="en-US" sz="3000" dirty="0">
                <a:latin typeface="Futura Std Book" panose="020B0502020204020303" pitchFamily="34" charset="0"/>
              </a:rPr>
              <a:t> </a:t>
            </a:r>
            <a:endParaRPr lang="en-CA" sz="3000" b="1" i="1" dirty="0">
              <a:latin typeface="Futura Std Book" panose="020B0502020204020303" pitchFamily="34" charset="0"/>
            </a:endParaRPr>
          </a:p>
          <a:p>
            <a:pPr marL="688975" indent="-688975">
              <a:lnSpc>
                <a:spcPct val="100000"/>
              </a:lnSpc>
              <a:spcBef>
                <a:spcPts val="0"/>
              </a:spcBef>
              <a:spcAft>
                <a:spcPts val="600"/>
              </a:spcAft>
              <a:buNone/>
            </a:pPr>
            <a:r>
              <a:rPr lang="en-US" sz="3000" dirty="0" smtClean="0">
                <a:solidFill>
                  <a:srgbClr val="FF3399"/>
                </a:solidFill>
                <a:latin typeface="Futura Std Book" panose="020B0502020204020303" pitchFamily="34" charset="0"/>
                <a:sym typeface="Wingdings" panose="05000000000000000000" pitchFamily="2" charset="2"/>
              </a:rPr>
              <a:t>	</a:t>
            </a:r>
            <a:r>
              <a:rPr lang="en-US" sz="3000" b="1" dirty="0" smtClean="0">
                <a:latin typeface="Futura Std Book" panose="020B0502020204020303" pitchFamily="34" charset="0"/>
              </a:rPr>
              <a:t>Outside communication</a:t>
            </a:r>
          </a:p>
          <a:p>
            <a:pPr marL="457200" lvl="1" indent="0">
              <a:lnSpc>
                <a:spcPct val="100000"/>
              </a:lnSpc>
              <a:spcBef>
                <a:spcPts val="0"/>
              </a:spcBef>
              <a:spcAft>
                <a:spcPts val="600"/>
              </a:spcAft>
              <a:buNone/>
            </a:pPr>
            <a:r>
              <a:rPr lang="en-GB" sz="3000" b="1" dirty="0">
                <a:latin typeface="Futura Std Book" panose="020B0502020204020303" pitchFamily="34" charset="0"/>
                <a:sym typeface="Symbol" panose="05050102010706020507" pitchFamily="18" charset="2"/>
              </a:rPr>
              <a:t> </a:t>
            </a:r>
            <a:r>
              <a:rPr lang="en-GB" sz="3000" b="1" dirty="0">
                <a:solidFill>
                  <a:srgbClr val="0070C0"/>
                </a:solidFill>
                <a:latin typeface="Futura Std Book" panose="020B0502020204020303" pitchFamily="34" charset="0"/>
              </a:rPr>
              <a:t>	</a:t>
            </a:r>
            <a:r>
              <a:rPr lang="en-GB" sz="3000" b="1" dirty="0" smtClean="0">
                <a:latin typeface="Futura Std Book" panose="020B0502020204020303" pitchFamily="34" charset="0"/>
              </a:rPr>
              <a:t>Facilitate </a:t>
            </a:r>
            <a:r>
              <a:rPr lang="en-US" sz="3000" dirty="0" smtClean="0">
                <a:latin typeface="Futura Std Book" panose="020B0502020204020303" pitchFamily="34" charset="0"/>
              </a:rPr>
              <a:t>communication with the outside world, including by telephone or email, where possible</a:t>
            </a:r>
          </a:p>
          <a:p>
            <a:pPr marL="463550" indent="-463550">
              <a:lnSpc>
                <a:spcPct val="100000"/>
              </a:lnSpc>
              <a:spcBef>
                <a:spcPts val="0"/>
              </a:spcBef>
              <a:spcAft>
                <a:spcPts val="600"/>
              </a:spcAft>
              <a:buNone/>
            </a:pPr>
            <a:r>
              <a:rPr lang="en-US" sz="3000" dirty="0">
                <a:solidFill>
                  <a:srgbClr val="FF3399"/>
                </a:solidFill>
                <a:latin typeface="Futura Std Book" panose="020B0502020204020303" pitchFamily="34" charset="0"/>
                <a:sym typeface="Wingdings" panose="05000000000000000000" pitchFamily="2" charset="2"/>
              </a:rPr>
              <a:t>	</a:t>
            </a:r>
            <a:r>
              <a:rPr lang="en-US" sz="3000" b="1" dirty="0" smtClean="0">
                <a:latin typeface="Futura Std Book" panose="020B0502020204020303" pitchFamily="34" charset="0"/>
                <a:sym typeface="Wingdings" panose="05000000000000000000" pitchFamily="2" charset="2"/>
              </a:rPr>
              <a:t>Legal </a:t>
            </a:r>
            <a:r>
              <a:rPr lang="en-US" sz="3000" b="1" dirty="0">
                <a:latin typeface="Futura Std Book" panose="020B0502020204020303" pitchFamily="34" charset="0"/>
                <a:sym typeface="Wingdings" panose="05000000000000000000" pitchFamily="2" charset="2"/>
              </a:rPr>
              <a:t>counsel and guardians </a:t>
            </a:r>
            <a:r>
              <a:rPr lang="en-US" sz="3000" dirty="0">
                <a:latin typeface="Futura Std Book" panose="020B0502020204020303" pitchFamily="34" charset="0"/>
                <a:sym typeface="Wingdings" panose="05000000000000000000" pitchFamily="2" charset="2"/>
              </a:rPr>
              <a:t>appointed for unaccompanied </a:t>
            </a:r>
            <a:r>
              <a:rPr lang="en-US" sz="3000" dirty="0" smtClean="0">
                <a:latin typeface="Futura Std Book" panose="020B0502020204020303" pitchFamily="34" charset="0"/>
                <a:sym typeface="Wingdings" panose="05000000000000000000" pitchFamily="2" charset="2"/>
              </a:rPr>
              <a:t>children </a:t>
            </a:r>
            <a:r>
              <a:rPr lang="en-US" sz="3000" dirty="0">
                <a:latin typeface="Futura Std Book" panose="020B0502020204020303" pitchFamily="34" charset="0"/>
                <a:sym typeface="Wingdings" panose="05000000000000000000" pitchFamily="2" charset="2"/>
              </a:rPr>
              <a:t>in detention should be adequately trained</a:t>
            </a:r>
            <a:endParaRPr lang="en-CA" sz="3000" dirty="0">
              <a:latin typeface="Futura Std Book" panose="020B0502020204020303" pitchFamily="34" charset="0"/>
            </a:endParaRPr>
          </a:p>
        </p:txBody>
      </p:sp>
    </p:spTree>
    <p:extLst>
      <p:ext uri="{BB962C8B-B14F-4D97-AF65-F5344CB8AC3E}">
        <p14:creationId xmlns:p14="http://schemas.microsoft.com/office/powerpoint/2010/main" val="36696506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6795C-43EA-9244-807C-3CD82CABA463}"/>
              </a:ext>
            </a:extLst>
          </p:cNvPr>
          <p:cNvSpPr>
            <a:spLocks noGrp="1"/>
          </p:cNvSpPr>
          <p:nvPr>
            <p:ph type="title"/>
          </p:nvPr>
        </p:nvSpPr>
        <p:spPr>
          <a:xfrm>
            <a:off x="640080" y="129082"/>
            <a:ext cx="10515600" cy="805307"/>
          </a:xfrm>
        </p:spPr>
        <p:txBody>
          <a:bodyPr>
            <a:normAutofit/>
          </a:bodyPr>
          <a:lstStyle/>
          <a:p>
            <a:pPr>
              <a:tabLst>
                <a:tab pos="1377950" algn="l"/>
              </a:tabLst>
            </a:pPr>
            <a:r>
              <a:rPr lang="en-GB" sz="4000" b="1" dirty="0">
                <a:solidFill>
                  <a:srgbClr val="FF3399"/>
                </a:solidFill>
                <a:latin typeface="Futura Std Book" panose="020B0502020204020303" pitchFamily="34" charset="0"/>
              </a:rPr>
              <a:t>5.3.4.	Conditions of detention</a:t>
            </a:r>
            <a:endParaRPr lang="en-US" sz="4000" dirty="0">
              <a:solidFill>
                <a:srgbClr val="FF3399"/>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2D37E088-B7D5-6D44-88C9-977A33375607}"/>
              </a:ext>
            </a:extLst>
          </p:cNvPr>
          <p:cNvSpPr>
            <a:spLocks noGrp="1"/>
          </p:cNvSpPr>
          <p:nvPr>
            <p:ph idx="1"/>
          </p:nvPr>
        </p:nvSpPr>
        <p:spPr>
          <a:xfrm>
            <a:off x="640080" y="844062"/>
            <a:ext cx="11172692" cy="5831693"/>
          </a:xfrm>
        </p:spPr>
        <p:txBody>
          <a:bodyPr>
            <a:noAutofit/>
          </a:bodyPr>
          <a:lstStyle/>
          <a:p>
            <a:pPr marL="0" indent="0">
              <a:lnSpc>
                <a:spcPct val="100000"/>
              </a:lnSpc>
              <a:spcBef>
                <a:spcPts val="0"/>
              </a:spcBef>
              <a:spcAft>
                <a:spcPts val="600"/>
              </a:spcAft>
              <a:buNone/>
              <a:tabLst>
                <a:tab pos="576263" algn="l"/>
              </a:tabLst>
            </a:pPr>
            <a:r>
              <a:rPr lang="en-GB" b="1" dirty="0">
                <a:solidFill>
                  <a:srgbClr val="FF3399"/>
                </a:solidFill>
                <a:latin typeface="Futura Std Book" panose="020B0502020204020303" pitchFamily="34" charset="0"/>
              </a:rPr>
              <a:t>(a) 	Safe environment</a:t>
            </a:r>
            <a:endParaRPr lang="en-US" dirty="0">
              <a:solidFill>
                <a:srgbClr val="FF3399"/>
              </a:solidFill>
              <a:latin typeface="Futura Std Book" panose="020B0502020204020303" pitchFamily="34" charset="0"/>
            </a:endParaRPr>
          </a:p>
          <a:p>
            <a:pPr marL="631825" indent="-287338">
              <a:lnSpc>
                <a:spcPct val="100000"/>
              </a:lnSpc>
              <a:spcBef>
                <a:spcPts val="0"/>
              </a:spcBef>
              <a:spcAft>
                <a:spcPts val="600"/>
              </a:spcAft>
            </a:pPr>
            <a:r>
              <a:rPr lang="en-GB" dirty="0">
                <a:latin typeface="Futura Std Book" panose="020B0502020204020303" pitchFamily="34" charset="0"/>
              </a:rPr>
              <a:t>Ensure safety from violence, ill-treatment, physical, mental or sexual abuse</a:t>
            </a:r>
            <a:r>
              <a:rPr lang="en-US" dirty="0">
                <a:latin typeface="Futura Std Book" panose="020B0502020204020303" pitchFamily="34" charset="0"/>
              </a:rPr>
              <a:t> </a:t>
            </a:r>
          </a:p>
          <a:p>
            <a:pPr marL="631825" indent="-287338">
              <a:lnSpc>
                <a:spcPct val="100000"/>
              </a:lnSpc>
              <a:spcBef>
                <a:spcPts val="0"/>
              </a:spcBef>
              <a:spcAft>
                <a:spcPts val="600"/>
              </a:spcAft>
            </a:pPr>
            <a:r>
              <a:rPr lang="en-GB" dirty="0">
                <a:latin typeface="Futura Std Book" panose="020B0502020204020303" pitchFamily="34" charset="0"/>
              </a:rPr>
              <a:t>Provide alternatives to detention if physical and mental security cannot be guaranteed in detention</a:t>
            </a:r>
            <a:endParaRPr lang="en-US" b="1" dirty="0">
              <a:latin typeface="Futura Std Book" panose="020B0502020204020303" pitchFamily="34" charset="0"/>
            </a:endParaRPr>
          </a:p>
          <a:p>
            <a:pPr marL="0" indent="0">
              <a:lnSpc>
                <a:spcPct val="100000"/>
              </a:lnSpc>
              <a:spcBef>
                <a:spcPts val="0"/>
              </a:spcBef>
              <a:spcAft>
                <a:spcPts val="600"/>
              </a:spcAft>
              <a:buNone/>
              <a:tabLst>
                <a:tab pos="576263" algn="l"/>
              </a:tabLst>
            </a:pPr>
            <a:r>
              <a:rPr lang="en-GB" b="1" dirty="0">
                <a:solidFill>
                  <a:srgbClr val="FF3399"/>
                </a:solidFill>
                <a:latin typeface="Futura Std Book" panose="020B0502020204020303" pitchFamily="34" charset="0"/>
              </a:rPr>
              <a:t>(b) 	Adequate standard of living</a:t>
            </a:r>
            <a:endParaRPr lang="en-US" b="1" dirty="0">
              <a:solidFill>
                <a:srgbClr val="FF3399"/>
              </a:solidFill>
              <a:latin typeface="Futura Std Book" panose="020B0502020204020303" pitchFamily="34" charset="0"/>
            </a:endParaRPr>
          </a:p>
          <a:p>
            <a:pPr marL="631825" indent="-293688">
              <a:lnSpc>
                <a:spcPct val="100000"/>
              </a:lnSpc>
              <a:spcBef>
                <a:spcPts val="0"/>
              </a:spcBef>
              <a:spcAft>
                <a:spcPts val="600"/>
              </a:spcAft>
            </a:pPr>
            <a:r>
              <a:rPr lang="en-GB" dirty="0">
                <a:latin typeface="Futura Std Book" panose="020B0502020204020303" pitchFamily="34" charset="0"/>
              </a:rPr>
              <a:t>Ensure adequate sanitation,</a:t>
            </a:r>
            <a:r>
              <a:rPr lang="en-GB" baseline="30000" dirty="0">
                <a:latin typeface="Futura Std Book" panose="020B0502020204020303" pitchFamily="34" charset="0"/>
              </a:rPr>
              <a:t> </a:t>
            </a:r>
            <a:r>
              <a:rPr lang="en-GB" dirty="0">
                <a:latin typeface="Futura Std Book" panose="020B0502020204020303" pitchFamily="34" charset="0"/>
              </a:rPr>
              <a:t>food,</a:t>
            </a:r>
            <a:r>
              <a:rPr lang="en-GB" baseline="30000" dirty="0">
                <a:latin typeface="Futura Std Book" panose="020B0502020204020303" pitchFamily="34" charset="0"/>
              </a:rPr>
              <a:t> </a:t>
            </a:r>
            <a:r>
              <a:rPr lang="en-GB" dirty="0">
                <a:latin typeface="Futura Std Book" panose="020B0502020204020303" pitchFamily="34" charset="0"/>
              </a:rPr>
              <a:t>water,</a:t>
            </a:r>
            <a:r>
              <a:rPr lang="en-GB" baseline="30000" dirty="0">
                <a:latin typeface="Futura Std Book" panose="020B0502020204020303" pitchFamily="34" charset="0"/>
              </a:rPr>
              <a:t> </a:t>
            </a:r>
            <a:r>
              <a:rPr lang="en-GB" dirty="0">
                <a:latin typeface="Futura Std Book" panose="020B0502020204020303" pitchFamily="34" charset="0"/>
              </a:rPr>
              <a:t>bedding,</a:t>
            </a:r>
            <a:r>
              <a:rPr lang="en-GB" baseline="30000" dirty="0">
                <a:latin typeface="Futura Std Book" panose="020B0502020204020303" pitchFamily="34" charset="0"/>
              </a:rPr>
              <a:t> </a:t>
            </a:r>
            <a:r>
              <a:rPr lang="en-GB" dirty="0">
                <a:latin typeface="Futura Std Book" panose="020B0502020204020303" pitchFamily="34" charset="0"/>
              </a:rPr>
              <a:t>clothing, health care, space, light, heating and ventilation,</a:t>
            </a:r>
            <a:r>
              <a:rPr lang="en-GB" baseline="30000" dirty="0">
                <a:latin typeface="Futura Std Book" panose="020B0502020204020303" pitchFamily="34" charset="0"/>
              </a:rPr>
              <a:t> </a:t>
            </a:r>
            <a:r>
              <a:rPr lang="en-GB" dirty="0">
                <a:latin typeface="Futura Std Book" panose="020B0502020204020303" pitchFamily="34" charset="0"/>
              </a:rPr>
              <a:t>recreation and exercise, and facilities for religious practice</a:t>
            </a:r>
          </a:p>
          <a:p>
            <a:pPr marL="0" indent="0">
              <a:lnSpc>
                <a:spcPct val="100000"/>
              </a:lnSpc>
              <a:spcBef>
                <a:spcPts val="0"/>
              </a:spcBef>
              <a:spcAft>
                <a:spcPts val="600"/>
              </a:spcAft>
              <a:buNone/>
              <a:tabLst>
                <a:tab pos="576263" algn="l"/>
              </a:tabLst>
            </a:pPr>
            <a:r>
              <a:rPr lang="en-GB" b="1" dirty="0">
                <a:solidFill>
                  <a:srgbClr val="FF3399"/>
                </a:solidFill>
                <a:latin typeface="Futura Std Book" panose="020B0502020204020303" pitchFamily="34" charset="0"/>
              </a:rPr>
              <a:t>(c) 	Adequate medical and health care</a:t>
            </a:r>
            <a:endParaRPr lang="en-US" dirty="0">
              <a:solidFill>
                <a:srgbClr val="FF3399"/>
              </a:solidFill>
              <a:latin typeface="Futura Std Book" panose="020B0502020204020303" pitchFamily="34" charset="0"/>
            </a:endParaRPr>
          </a:p>
          <a:p>
            <a:pPr marL="631825" indent="-342900">
              <a:lnSpc>
                <a:spcPct val="100000"/>
              </a:lnSpc>
              <a:spcBef>
                <a:spcPts val="0"/>
              </a:spcBef>
              <a:spcAft>
                <a:spcPts val="600"/>
              </a:spcAft>
            </a:pPr>
            <a:r>
              <a:rPr lang="en-GB" dirty="0">
                <a:latin typeface="Futura Std Book" panose="020B0502020204020303" pitchFamily="34" charset="0"/>
              </a:rPr>
              <a:t>Provide unconditional access to adequate medical and health care that is age, gender, culturally appropriate to detained individuals</a:t>
            </a:r>
            <a:r>
              <a:rPr lang="en-US" dirty="0">
                <a:latin typeface="Futura Std Book" panose="020B0502020204020303" pitchFamily="34" charset="0"/>
              </a:rPr>
              <a:t> </a:t>
            </a:r>
          </a:p>
          <a:p>
            <a:pPr marL="0" indent="0">
              <a:buNone/>
            </a:pPr>
            <a:endParaRPr lang="en-US" dirty="0">
              <a:latin typeface="Futura Std Book" panose="020B0502020204020303" pitchFamily="34" charset="0"/>
            </a:endParaRPr>
          </a:p>
        </p:txBody>
      </p:sp>
    </p:spTree>
    <p:extLst>
      <p:ext uri="{BB962C8B-B14F-4D97-AF65-F5344CB8AC3E}">
        <p14:creationId xmlns:p14="http://schemas.microsoft.com/office/powerpoint/2010/main" val="9983681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D4298-6E54-644B-B030-45437C4E2A68}"/>
              </a:ext>
            </a:extLst>
          </p:cNvPr>
          <p:cNvSpPr>
            <a:spLocks noGrp="1"/>
          </p:cNvSpPr>
          <p:nvPr>
            <p:ph type="title"/>
          </p:nvPr>
        </p:nvSpPr>
        <p:spPr>
          <a:xfrm>
            <a:off x="591672" y="316180"/>
            <a:ext cx="10762128" cy="592574"/>
          </a:xfrm>
        </p:spPr>
        <p:txBody>
          <a:bodyPr>
            <a:noAutofit/>
          </a:bodyPr>
          <a:lstStyle/>
          <a:p>
            <a:r>
              <a:rPr lang="en-US" sz="4000" b="1" dirty="0">
                <a:solidFill>
                  <a:srgbClr val="FF3399"/>
                </a:solidFill>
                <a:latin typeface="Futura Std Book" panose="020B0502020204020303" pitchFamily="34" charset="0"/>
              </a:rPr>
              <a:t>Conditions of detention (contd.)</a:t>
            </a:r>
          </a:p>
        </p:txBody>
      </p:sp>
      <p:sp>
        <p:nvSpPr>
          <p:cNvPr id="3" name="Content Placeholder 2">
            <a:extLst>
              <a:ext uri="{FF2B5EF4-FFF2-40B4-BE49-F238E27FC236}">
                <a16:creationId xmlns:a16="http://schemas.microsoft.com/office/drawing/2014/main" id="{A60D1167-9882-524A-8208-DD5190123CF3}"/>
              </a:ext>
            </a:extLst>
          </p:cNvPr>
          <p:cNvSpPr>
            <a:spLocks noGrp="1"/>
          </p:cNvSpPr>
          <p:nvPr>
            <p:ph idx="1"/>
          </p:nvPr>
        </p:nvSpPr>
        <p:spPr>
          <a:xfrm>
            <a:off x="591672" y="1044220"/>
            <a:ext cx="10936940" cy="5565422"/>
          </a:xfrm>
        </p:spPr>
        <p:txBody>
          <a:bodyPr>
            <a:normAutofit/>
          </a:bodyPr>
          <a:lstStyle/>
          <a:p>
            <a:pPr marL="0" indent="0">
              <a:lnSpc>
                <a:spcPct val="100000"/>
              </a:lnSpc>
              <a:spcBef>
                <a:spcPts val="0"/>
              </a:spcBef>
              <a:spcAft>
                <a:spcPts val="600"/>
              </a:spcAft>
              <a:buNone/>
              <a:tabLst>
                <a:tab pos="688975" algn="l"/>
              </a:tabLst>
            </a:pPr>
            <a:r>
              <a:rPr lang="en-GB" sz="3000" b="1" dirty="0">
                <a:solidFill>
                  <a:srgbClr val="FF3399"/>
                </a:solidFill>
                <a:latin typeface="Futura Std Book" panose="020B0502020204020303" pitchFamily="34" charset="0"/>
              </a:rPr>
              <a:t>(d)  Complaint mechanism</a:t>
            </a:r>
            <a:endParaRPr lang="en-GB" sz="3000" dirty="0">
              <a:solidFill>
                <a:srgbClr val="FF3399"/>
              </a:solidFill>
              <a:latin typeface="Futura Std Book" panose="020B0502020204020303" pitchFamily="34" charset="0"/>
            </a:endParaRPr>
          </a:p>
          <a:p>
            <a:pPr marL="576263">
              <a:lnSpc>
                <a:spcPct val="100000"/>
              </a:lnSpc>
              <a:spcBef>
                <a:spcPts val="0"/>
              </a:spcBef>
              <a:spcAft>
                <a:spcPts val="600"/>
              </a:spcAft>
            </a:pPr>
            <a:r>
              <a:rPr lang="en-GB" dirty="0">
                <a:latin typeface="Futura Std Book" panose="020B0502020204020303" pitchFamily="34" charset="0"/>
              </a:rPr>
              <a:t>accessible, independent, non-discriminatory, confidential complaint mechanism, without reprisals</a:t>
            </a:r>
          </a:p>
          <a:p>
            <a:pPr marL="576263">
              <a:lnSpc>
                <a:spcPct val="100000"/>
              </a:lnSpc>
              <a:spcBef>
                <a:spcPts val="0"/>
              </a:spcBef>
              <a:spcAft>
                <a:spcPts val="600"/>
              </a:spcAft>
            </a:pPr>
            <a:r>
              <a:rPr lang="en-GB" dirty="0">
                <a:latin typeface="Futura Std Book" panose="020B0502020204020303" pitchFamily="34" charset="0"/>
              </a:rPr>
              <a:t>prompt, independent, thorough and impartial investigation into any information alleging ill-treatment of a detainee </a:t>
            </a:r>
          </a:p>
          <a:p>
            <a:pPr marL="688975" indent="-688975">
              <a:lnSpc>
                <a:spcPct val="100000"/>
              </a:lnSpc>
              <a:spcBef>
                <a:spcPts val="0"/>
              </a:spcBef>
              <a:spcAft>
                <a:spcPts val="600"/>
              </a:spcAft>
              <a:buNone/>
            </a:pPr>
            <a:r>
              <a:rPr lang="en-GB" sz="3000" b="1" dirty="0">
                <a:solidFill>
                  <a:srgbClr val="FF3399"/>
                </a:solidFill>
                <a:latin typeface="Futura Std Book" panose="020B0502020204020303" pitchFamily="34" charset="0"/>
              </a:rPr>
              <a:t>(e) Independent monitoring</a:t>
            </a:r>
          </a:p>
          <a:p>
            <a:pPr marL="576263">
              <a:lnSpc>
                <a:spcPct val="100000"/>
              </a:lnSpc>
              <a:spcBef>
                <a:spcPts val="0"/>
              </a:spcBef>
              <a:spcAft>
                <a:spcPts val="600"/>
              </a:spcAft>
            </a:pPr>
            <a:r>
              <a:rPr lang="en-GB" dirty="0">
                <a:latin typeface="Futura Std Book" panose="020B0502020204020303" pitchFamily="34" charset="0"/>
              </a:rPr>
              <a:t>Facilitate independent monitoring and evaluation of places of immigration detention by civil society, international organizations</a:t>
            </a:r>
          </a:p>
          <a:p>
            <a:pPr marL="576263">
              <a:lnSpc>
                <a:spcPct val="100000"/>
              </a:lnSpc>
              <a:spcBef>
                <a:spcPts val="0"/>
              </a:spcBef>
              <a:spcAft>
                <a:spcPts val="600"/>
              </a:spcAft>
            </a:pPr>
            <a:r>
              <a:rPr lang="en-GB" dirty="0">
                <a:latin typeface="Futura Std Book" panose="020B0502020204020303" pitchFamily="34" charset="0"/>
              </a:rPr>
              <a:t>Detainees can communicate freely and in full confidentiality with monitors and report any violence or discrimination </a:t>
            </a:r>
          </a:p>
          <a:p>
            <a:pPr marL="576263">
              <a:lnSpc>
                <a:spcPct val="100000"/>
              </a:lnSpc>
              <a:spcBef>
                <a:spcPts val="0"/>
              </a:spcBef>
              <a:spcAft>
                <a:spcPts val="600"/>
              </a:spcAft>
            </a:pPr>
            <a:r>
              <a:rPr lang="en-GB" dirty="0">
                <a:latin typeface="Futura Std Book" panose="020B0502020204020303" pitchFamily="34" charset="0"/>
              </a:rPr>
              <a:t>Inform detainees of their right to contact monitoring organizations </a:t>
            </a:r>
          </a:p>
        </p:txBody>
      </p:sp>
    </p:spTree>
    <p:extLst>
      <p:ext uri="{BB962C8B-B14F-4D97-AF65-F5344CB8AC3E}">
        <p14:creationId xmlns:p14="http://schemas.microsoft.com/office/powerpoint/2010/main" val="1929544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8B0AF6-B1BF-4386-82A9-DB84303F863C}"/>
              </a:ext>
            </a:extLst>
          </p:cNvPr>
          <p:cNvSpPr>
            <a:spLocks noGrp="1"/>
          </p:cNvSpPr>
          <p:nvPr>
            <p:ph idx="1"/>
          </p:nvPr>
        </p:nvSpPr>
        <p:spPr>
          <a:xfrm>
            <a:off x="838200" y="1016000"/>
            <a:ext cx="10515600" cy="4182533"/>
          </a:xfrm>
        </p:spPr>
        <p:txBody>
          <a:bodyPr/>
          <a:lstStyle/>
          <a:p>
            <a:pPr algn="ctr"/>
            <a:endParaRPr lang="en-US" dirty="0"/>
          </a:p>
          <a:p>
            <a:pPr algn="ctr"/>
            <a:endParaRPr lang="en-US" dirty="0"/>
          </a:p>
          <a:p>
            <a:pPr algn="ctr"/>
            <a:endParaRPr lang="en-US" dirty="0"/>
          </a:p>
          <a:p>
            <a:pPr marL="0" indent="0" algn="ctr">
              <a:buNone/>
            </a:pPr>
            <a:r>
              <a:rPr lang="en-US" sz="5400" b="1" dirty="0">
                <a:solidFill>
                  <a:srgbClr val="0070C0"/>
                </a:solidFill>
                <a:latin typeface="Futura Std Book" panose="020B0502020204020303" pitchFamily="34" charset="0"/>
                <a:cs typeface="Arial" panose="020B0604020202020204" pitchFamily="34" charset="0"/>
              </a:rPr>
              <a:t>Questions?</a:t>
            </a:r>
          </a:p>
        </p:txBody>
      </p:sp>
    </p:spTree>
    <p:extLst>
      <p:ext uri="{BB962C8B-B14F-4D97-AF65-F5344CB8AC3E}">
        <p14:creationId xmlns:p14="http://schemas.microsoft.com/office/powerpoint/2010/main" val="1849460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40268"/>
            <a:ext cx="9144000" cy="745066"/>
          </a:xfrm>
        </p:spPr>
        <p:txBody>
          <a:bodyPr>
            <a:normAutofit/>
          </a:bodyPr>
          <a:lstStyle/>
          <a:p>
            <a:r>
              <a:rPr lang="en-US" sz="4000" b="1" dirty="0">
                <a:solidFill>
                  <a:srgbClr val="FF3399"/>
                </a:solidFill>
                <a:latin typeface="Futura Std Book" panose="020B0502020204020303" pitchFamily="34" charset="0"/>
              </a:rPr>
              <a:t>Session 5 content</a:t>
            </a:r>
          </a:p>
        </p:txBody>
      </p:sp>
      <p:sp>
        <p:nvSpPr>
          <p:cNvPr id="3" name="Subtitle 2"/>
          <p:cNvSpPr>
            <a:spLocks noGrp="1"/>
          </p:cNvSpPr>
          <p:nvPr>
            <p:ph type="subTitle" idx="1"/>
          </p:nvPr>
        </p:nvSpPr>
        <p:spPr>
          <a:xfrm>
            <a:off x="914399" y="1595718"/>
            <a:ext cx="10222173" cy="3747247"/>
          </a:xfrm>
        </p:spPr>
        <p:txBody>
          <a:bodyPr>
            <a:noAutofit/>
          </a:bodyPr>
          <a:lstStyle/>
          <a:p>
            <a:pPr algn="l">
              <a:lnSpc>
                <a:spcPct val="100000"/>
              </a:lnSpc>
              <a:spcBef>
                <a:spcPts val="1600"/>
              </a:spcBef>
            </a:pPr>
            <a:r>
              <a:rPr lang="en-US" sz="3200" dirty="0" smtClean="0">
                <a:latin typeface="Futura Std Book" panose="020B0502020204020303" pitchFamily="34" charset="0"/>
              </a:rPr>
              <a:t>5.1	Immigration </a:t>
            </a:r>
            <a:r>
              <a:rPr lang="en-US" sz="3200" dirty="0">
                <a:latin typeface="Futura Std Book" panose="020B0502020204020303" pitchFamily="34" charset="0"/>
              </a:rPr>
              <a:t>detention </a:t>
            </a:r>
          </a:p>
          <a:p>
            <a:pPr algn="l">
              <a:lnSpc>
                <a:spcPct val="100000"/>
              </a:lnSpc>
              <a:spcBef>
                <a:spcPts val="1600"/>
              </a:spcBef>
            </a:pPr>
            <a:r>
              <a:rPr lang="en-US" sz="3200" dirty="0" smtClean="0">
                <a:latin typeface="Futura Std Book" panose="020B0502020204020303" pitchFamily="34" charset="0"/>
              </a:rPr>
              <a:t>5.2</a:t>
            </a:r>
            <a:r>
              <a:rPr lang="en-US" sz="3200" dirty="0">
                <a:latin typeface="Futura Std Book" panose="020B0502020204020303" pitchFamily="34" charset="0"/>
              </a:rPr>
              <a:t>	Key human rights considerations </a:t>
            </a:r>
            <a:r>
              <a:rPr lang="en-US" sz="3200" dirty="0" smtClean="0">
                <a:latin typeface="Futura Std Book" panose="020B0502020204020303" pitchFamily="34" charset="0"/>
              </a:rPr>
              <a:t>regarding 	immigration </a:t>
            </a:r>
            <a:r>
              <a:rPr lang="en-US" sz="3200" dirty="0">
                <a:latin typeface="Futura Std Book" panose="020B0502020204020303" pitchFamily="34" charset="0"/>
              </a:rPr>
              <a:t>detention</a:t>
            </a:r>
          </a:p>
          <a:p>
            <a:pPr algn="l">
              <a:lnSpc>
                <a:spcPct val="100000"/>
              </a:lnSpc>
              <a:spcBef>
                <a:spcPts val="1600"/>
              </a:spcBef>
            </a:pPr>
            <a:r>
              <a:rPr lang="en-US" sz="3200" dirty="0" smtClean="0">
                <a:latin typeface="Futura Std Book" panose="020B0502020204020303" pitchFamily="34" charset="0"/>
              </a:rPr>
              <a:t>5.3</a:t>
            </a:r>
            <a:r>
              <a:rPr lang="en-US" sz="3200" dirty="0">
                <a:latin typeface="Futura Std Book" panose="020B0502020204020303" pitchFamily="34" charset="0"/>
              </a:rPr>
              <a:t>	</a:t>
            </a:r>
            <a:r>
              <a:rPr lang="en-US" sz="3200" dirty="0" smtClean="0">
                <a:latin typeface="Futura Std Book" panose="020B0502020204020303" pitchFamily="34" charset="0"/>
              </a:rPr>
              <a:t>Protecting </a:t>
            </a:r>
            <a:r>
              <a:rPr lang="en-US" sz="3200" dirty="0">
                <a:latin typeface="Futura Std Book" panose="020B0502020204020303" pitchFamily="34" charset="0"/>
              </a:rPr>
              <a:t>human </a:t>
            </a:r>
            <a:r>
              <a:rPr lang="en-US" sz="3200" dirty="0" smtClean="0">
                <a:latin typeface="Futura Std Book" panose="020B0502020204020303" pitchFamily="34" charset="0"/>
              </a:rPr>
              <a:t>rights in the event of </a:t>
            </a:r>
            <a:r>
              <a:rPr lang="en-US" sz="3200" dirty="0">
                <a:latin typeface="Futura Std Book" panose="020B0502020204020303" pitchFamily="34" charset="0"/>
              </a:rPr>
              <a:t>immigration 	</a:t>
            </a:r>
            <a:r>
              <a:rPr lang="en-US" sz="3200" dirty="0" smtClean="0">
                <a:latin typeface="Futura Std Book" panose="020B0502020204020303" pitchFamily="34" charset="0"/>
              </a:rPr>
              <a:t>detention</a:t>
            </a:r>
            <a:endParaRPr lang="en-US" sz="3200" dirty="0">
              <a:latin typeface="Futura Std Book" panose="020B0502020204020303" pitchFamily="34" charset="0"/>
            </a:endParaRPr>
          </a:p>
          <a:p>
            <a:pPr algn="l">
              <a:lnSpc>
                <a:spcPct val="100000"/>
              </a:lnSpc>
              <a:spcBef>
                <a:spcPts val="1600"/>
              </a:spcBef>
            </a:pPr>
            <a:r>
              <a:rPr lang="en-US" sz="3200" dirty="0" smtClean="0">
                <a:latin typeface="Futura Std Book" panose="020B0502020204020303" pitchFamily="34" charset="0"/>
              </a:rPr>
              <a:t>5.4</a:t>
            </a:r>
            <a:r>
              <a:rPr lang="en-US" sz="3200" dirty="0">
                <a:latin typeface="Futura Std Book" panose="020B0502020204020303" pitchFamily="34" charset="0"/>
              </a:rPr>
              <a:t>	Situations of vulnerability </a:t>
            </a:r>
            <a:r>
              <a:rPr lang="en-US" sz="3200" dirty="0" smtClean="0">
                <a:latin typeface="Futura Std Book" panose="020B0502020204020303" pitchFamily="34" charset="0"/>
              </a:rPr>
              <a:t>and immigration detention</a:t>
            </a:r>
            <a:r>
              <a:rPr lang="en-US" sz="3200" dirty="0">
                <a:latin typeface="Futura Std Book" panose="020B0502020204020303" pitchFamily="34" charset="0"/>
              </a:rPr>
              <a:t> </a:t>
            </a:r>
            <a:r>
              <a:rPr lang="en-US" sz="3200" dirty="0"/>
              <a:t> </a:t>
            </a:r>
          </a:p>
        </p:txBody>
      </p:sp>
    </p:spTree>
    <p:extLst>
      <p:ext uri="{BB962C8B-B14F-4D97-AF65-F5344CB8AC3E}">
        <p14:creationId xmlns:p14="http://schemas.microsoft.com/office/powerpoint/2010/main" val="810195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133548"/>
          </a:xfrm>
        </p:spPr>
        <p:txBody>
          <a:bodyPr>
            <a:normAutofit/>
          </a:bodyPr>
          <a:lstStyle/>
          <a:p>
            <a:r>
              <a:rPr lang="en-US" sz="4800" b="1" dirty="0">
                <a:solidFill>
                  <a:srgbClr val="FF3399"/>
                </a:solidFill>
                <a:latin typeface="Futura Std Book" panose="020B0502020204020303" pitchFamily="34" charset="0"/>
              </a:rPr>
              <a:t>5.4</a:t>
            </a:r>
            <a:br>
              <a:rPr lang="en-US" sz="4800" b="1" dirty="0">
                <a:solidFill>
                  <a:srgbClr val="FF3399"/>
                </a:solidFill>
                <a:latin typeface="Futura Std Book" panose="020B0502020204020303" pitchFamily="34" charset="0"/>
              </a:rPr>
            </a:br>
            <a:r>
              <a:rPr lang="en-GB" sz="4800" b="1" dirty="0">
                <a:solidFill>
                  <a:srgbClr val="FF3399"/>
                </a:solidFill>
                <a:latin typeface="Futura Std Book" panose="020B0502020204020303" pitchFamily="34" charset="0"/>
              </a:rPr>
              <a:t>Situations of vulnerability and immigration detention</a:t>
            </a:r>
            <a:r>
              <a:rPr lang="en-US" sz="5400" b="1" dirty="0">
                <a:solidFill>
                  <a:srgbClr val="0070C0"/>
                </a:solidFill>
                <a:latin typeface="Futura Std Book" panose="020B0502020204020303" pitchFamily="34" charset="0"/>
              </a:rPr>
              <a:t/>
            </a:r>
            <a:br>
              <a:rPr lang="en-US" sz="5400" b="1" dirty="0">
                <a:solidFill>
                  <a:srgbClr val="0070C0"/>
                </a:solidFill>
                <a:latin typeface="Futura Std Book" panose="020B0502020204020303" pitchFamily="34" charset="0"/>
              </a:rPr>
            </a:br>
            <a:endParaRPr lang="en-US" sz="5400" b="1" dirty="0">
              <a:solidFill>
                <a:srgbClr val="0070C0"/>
              </a:solidFill>
              <a:latin typeface="Futura Std Book" panose="020B0502020204020303" pitchFamily="34" charset="0"/>
            </a:endParaRPr>
          </a:p>
        </p:txBody>
      </p:sp>
    </p:spTree>
    <p:extLst>
      <p:ext uri="{BB962C8B-B14F-4D97-AF65-F5344CB8AC3E}">
        <p14:creationId xmlns:p14="http://schemas.microsoft.com/office/powerpoint/2010/main" val="5193390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166" y="138223"/>
            <a:ext cx="10433589" cy="1244664"/>
          </a:xfrm>
        </p:spPr>
        <p:txBody>
          <a:bodyPr>
            <a:noAutofit/>
          </a:bodyPr>
          <a:lstStyle/>
          <a:p>
            <a:pPr algn="l">
              <a:tabLst>
                <a:tab pos="1377950" algn="l"/>
              </a:tabLst>
            </a:pPr>
            <a:r>
              <a:rPr lang="en-US" sz="4000" b="1" dirty="0">
                <a:solidFill>
                  <a:srgbClr val="FF3399"/>
                </a:solidFill>
                <a:latin typeface="Futura Std Book" panose="020B0502020204020303" pitchFamily="34" charset="0"/>
              </a:rPr>
              <a:t>5.4.1.	Exercise: Situations of vulnerability </a:t>
            </a:r>
            <a:r>
              <a:rPr lang="en-US" sz="4000" b="1" dirty="0" smtClean="0">
                <a:solidFill>
                  <a:srgbClr val="FF3399"/>
                </a:solidFill>
                <a:latin typeface="Futura Std Book" panose="020B0502020204020303" pitchFamily="34" charset="0"/>
              </a:rPr>
              <a:t>in </a:t>
            </a:r>
            <a:r>
              <a:rPr lang="en-US" sz="4000" b="1" dirty="0">
                <a:solidFill>
                  <a:srgbClr val="FF3399"/>
                </a:solidFill>
                <a:latin typeface="Futura Std Book" panose="020B0502020204020303" pitchFamily="34" charset="0"/>
              </a:rPr>
              <a:t>detention</a:t>
            </a:r>
          </a:p>
        </p:txBody>
      </p:sp>
      <p:sp>
        <p:nvSpPr>
          <p:cNvPr id="3" name="Subtitle 2"/>
          <p:cNvSpPr>
            <a:spLocks noGrp="1"/>
          </p:cNvSpPr>
          <p:nvPr>
            <p:ph type="subTitle" idx="1"/>
          </p:nvPr>
        </p:nvSpPr>
        <p:spPr>
          <a:xfrm>
            <a:off x="525166" y="1382887"/>
            <a:ext cx="10958768" cy="5156136"/>
          </a:xfrm>
        </p:spPr>
        <p:txBody>
          <a:bodyPr>
            <a:noAutofit/>
          </a:bodyPr>
          <a:lstStyle/>
          <a:p>
            <a:pPr algn="l">
              <a:lnSpc>
                <a:spcPct val="100000"/>
              </a:lnSpc>
              <a:spcBef>
                <a:spcPts val="1200"/>
              </a:spcBef>
              <a:spcAft>
                <a:spcPts val="600"/>
              </a:spcAft>
            </a:pPr>
            <a:r>
              <a:rPr lang="en-US" sz="3000" dirty="0">
                <a:latin typeface="Futura Std Book" panose="020B0502020204020303" pitchFamily="34" charset="0"/>
              </a:rPr>
              <a:t>Read </a:t>
            </a:r>
            <a:r>
              <a:rPr lang="en-US" sz="3000" dirty="0" smtClean="0">
                <a:latin typeface="Futura Std Book" panose="020B0502020204020303" pitchFamily="34" charset="0"/>
              </a:rPr>
              <a:t>the </a:t>
            </a:r>
            <a:r>
              <a:rPr lang="en-US" sz="3000" dirty="0">
                <a:latin typeface="Futura Std Book" panose="020B0502020204020303" pitchFamily="34" charset="0"/>
              </a:rPr>
              <a:t>case assigned to your group, briefly discuss it and write your responses to the following questions on the flip chart. </a:t>
            </a:r>
            <a:r>
              <a:rPr lang="en-US" sz="3000" dirty="0" smtClean="0">
                <a:latin typeface="Futura Std Book" panose="020B0502020204020303" pitchFamily="34" charset="0"/>
              </a:rPr>
              <a:t>Nominate </a:t>
            </a:r>
            <a:r>
              <a:rPr lang="en-US" sz="3000" dirty="0">
                <a:latin typeface="Futura Std Book" panose="020B0502020204020303" pitchFamily="34" charset="0"/>
              </a:rPr>
              <a:t>a </a:t>
            </a:r>
            <a:r>
              <a:rPr lang="en-US" sz="3000" dirty="0" smtClean="0">
                <a:latin typeface="Futura Std Book" panose="020B0502020204020303" pitchFamily="34" charset="0"/>
              </a:rPr>
              <a:t>rapporteur to present on behalf of the group.</a:t>
            </a:r>
            <a:endParaRPr lang="en-US" sz="3000" dirty="0">
              <a:latin typeface="Futura Std Book" panose="020B0502020204020303" pitchFamily="34" charset="0"/>
            </a:endParaRPr>
          </a:p>
          <a:p>
            <a:pPr marL="463550" indent="-463550" algn="l">
              <a:lnSpc>
                <a:spcPct val="100000"/>
              </a:lnSpc>
              <a:spcBef>
                <a:spcPts val="1200"/>
              </a:spcBef>
              <a:spcAft>
                <a:spcPts val="600"/>
              </a:spcAft>
            </a:pPr>
            <a:r>
              <a:rPr lang="en-US" sz="3000" dirty="0">
                <a:latin typeface="Futura Std Book" panose="020B0502020204020303" pitchFamily="34" charset="0"/>
              </a:rPr>
              <a:t>1.  What human rights issues can you identify in the case? </a:t>
            </a:r>
            <a:br>
              <a:rPr lang="en-US" sz="3000" dirty="0">
                <a:latin typeface="Futura Std Book" panose="020B0502020204020303" pitchFamily="34" charset="0"/>
              </a:rPr>
            </a:br>
            <a:r>
              <a:rPr lang="en-US" sz="3000" dirty="0">
                <a:latin typeface="Futura Std Book" panose="020B0502020204020303" pitchFamily="34" charset="0"/>
              </a:rPr>
              <a:t>List at least four.</a:t>
            </a:r>
          </a:p>
          <a:p>
            <a:pPr marL="463550" indent="-463550" algn="l">
              <a:lnSpc>
                <a:spcPct val="100000"/>
              </a:lnSpc>
              <a:spcBef>
                <a:spcPts val="1200"/>
              </a:spcBef>
              <a:spcAft>
                <a:spcPts val="600"/>
              </a:spcAft>
            </a:pPr>
            <a:r>
              <a:rPr lang="en-US" sz="3000" dirty="0">
                <a:latin typeface="Futura Std Book" panose="020B0502020204020303" pitchFamily="34" charset="0"/>
              </a:rPr>
              <a:t>2.  What should/could have been done differently </a:t>
            </a:r>
            <a:r>
              <a:rPr lang="en-GB" sz="3000" dirty="0">
                <a:latin typeface="Futura Std Book" panose="020B0502020204020303" pitchFamily="34" charset="0"/>
              </a:rPr>
              <a:t>to take the situations of vulnerability into account</a:t>
            </a:r>
            <a:r>
              <a:rPr lang="en-US" sz="3000" dirty="0">
                <a:latin typeface="Futura Std Book" panose="020B0502020204020303" pitchFamily="34" charset="0"/>
              </a:rPr>
              <a:t>? </a:t>
            </a:r>
          </a:p>
          <a:p>
            <a:pPr marL="463550" indent="-463550" algn="l">
              <a:lnSpc>
                <a:spcPct val="100000"/>
              </a:lnSpc>
              <a:spcBef>
                <a:spcPts val="1200"/>
              </a:spcBef>
              <a:spcAft>
                <a:spcPts val="600"/>
              </a:spcAft>
            </a:pPr>
            <a:r>
              <a:rPr lang="en-GB" sz="3000" dirty="0">
                <a:latin typeface="Futura Std Book" panose="020B0502020204020303" pitchFamily="34" charset="0"/>
              </a:rPr>
              <a:t>3.  What gender-specific concerns can you identify in the case? </a:t>
            </a:r>
            <a:endParaRPr lang="en-US" sz="3000" dirty="0">
              <a:latin typeface="Futura Std Book" panose="020B0502020204020303" pitchFamily="34" charset="0"/>
            </a:endParaRPr>
          </a:p>
          <a:p>
            <a:pPr marL="463550" indent="-463550" algn="l">
              <a:lnSpc>
                <a:spcPct val="100000"/>
              </a:lnSpc>
              <a:spcBef>
                <a:spcPts val="1200"/>
              </a:spcBef>
              <a:spcAft>
                <a:spcPts val="600"/>
              </a:spcAft>
            </a:pPr>
            <a:r>
              <a:rPr lang="en-US" sz="3000" dirty="0">
                <a:latin typeface="Futura Std Book" panose="020B0502020204020303" pitchFamily="34" charset="0"/>
              </a:rPr>
              <a:t>4.  What steps could officials take to mitigate the issues? </a:t>
            </a:r>
          </a:p>
        </p:txBody>
      </p:sp>
    </p:spTree>
    <p:extLst>
      <p:ext uri="{BB962C8B-B14F-4D97-AF65-F5344CB8AC3E}">
        <p14:creationId xmlns:p14="http://schemas.microsoft.com/office/powerpoint/2010/main" val="4030988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0CE3-4DE0-6D4C-9123-68607D08D68D}"/>
              </a:ext>
            </a:extLst>
          </p:cNvPr>
          <p:cNvSpPr>
            <a:spLocks noGrp="1"/>
          </p:cNvSpPr>
          <p:nvPr>
            <p:ph type="title"/>
          </p:nvPr>
        </p:nvSpPr>
        <p:spPr>
          <a:xfrm>
            <a:off x="604282" y="139151"/>
            <a:ext cx="10515600" cy="887941"/>
          </a:xfrm>
        </p:spPr>
        <p:txBody>
          <a:bodyPr>
            <a:normAutofit fontScale="90000"/>
          </a:bodyPr>
          <a:lstStyle/>
          <a:p>
            <a:r>
              <a:rPr lang="en-GB" sz="3600" b="1" dirty="0">
                <a:solidFill>
                  <a:srgbClr val="FF3399"/>
                </a:solidFill>
                <a:latin typeface="Futura Std Book" panose="020B0502020204020303" pitchFamily="34" charset="0"/>
              </a:rPr>
              <a:t>CASE A</a:t>
            </a:r>
            <a:r>
              <a:rPr lang="en-GB" sz="3600" b="1" dirty="0">
                <a:solidFill>
                  <a:srgbClr val="0070C0"/>
                </a:solidFill>
                <a:latin typeface="Futura Std Book" panose="020B0502020204020303" pitchFamily="34" charset="0"/>
              </a:rPr>
              <a:t/>
            </a:r>
            <a:br>
              <a:rPr lang="en-GB" sz="3600" b="1" dirty="0">
                <a:solidFill>
                  <a:srgbClr val="0070C0"/>
                </a:solidFill>
                <a:latin typeface="Futura Std Book" panose="020B0502020204020303" pitchFamily="34" charset="0"/>
              </a:rPr>
            </a:br>
            <a:r>
              <a:rPr lang="en-GB" sz="3600" b="1" dirty="0">
                <a:solidFill>
                  <a:srgbClr val="0070C0"/>
                </a:solidFill>
                <a:latin typeface="Futura Std Book" panose="020B0502020204020303" pitchFamily="34" charset="0"/>
              </a:rPr>
              <a:t>Kai, 17 years old, and Sammy, 22 years old</a:t>
            </a:r>
            <a:endParaRPr lang="en-US" sz="3600" b="1" dirty="0">
              <a:solidFill>
                <a:srgbClr val="0070C0"/>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476335DA-AAA0-B444-9913-D3FF1FF3A524}"/>
              </a:ext>
            </a:extLst>
          </p:cNvPr>
          <p:cNvSpPr>
            <a:spLocks noGrp="1"/>
          </p:cNvSpPr>
          <p:nvPr>
            <p:ph idx="1"/>
          </p:nvPr>
        </p:nvSpPr>
        <p:spPr>
          <a:xfrm>
            <a:off x="498947" y="1205155"/>
            <a:ext cx="10726271" cy="4851514"/>
          </a:xfrm>
        </p:spPr>
        <p:txBody>
          <a:bodyPr>
            <a:noAutofit/>
          </a:bodyPr>
          <a:lstStyle/>
          <a:p>
            <a:pPr marL="357188" indent="-357188">
              <a:lnSpc>
                <a:spcPct val="100000"/>
              </a:lnSpc>
              <a:spcBef>
                <a:spcPts val="0"/>
              </a:spcBef>
              <a:spcAft>
                <a:spcPts val="600"/>
              </a:spcAft>
            </a:pPr>
            <a:r>
              <a:rPr lang="en-US" dirty="0">
                <a:latin typeface="Futura Std Book" panose="020B0502020204020303" pitchFamily="34" charset="0"/>
              </a:rPr>
              <a:t>Kai and Sammy are smuggled into </a:t>
            </a:r>
            <a:r>
              <a:rPr lang="en-GB" dirty="0" err="1">
                <a:latin typeface="Futura Std Book" panose="020B0502020204020303" pitchFamily="34" charset="0"/>
              </a:rPr>
              <a:t>Syldavia</a:t>
            </a:r>
            <a:r>
              <a:rPr lang="en-GB" dirty="0">
                <a:latin typeface="Futura Std Book" panose="020B0502020204020303" pitchFamily="34" charset="0"/>
              </a:rPr>
              <a:t>. However, they were intercepted by immigration officers and immediately taken to an immigration detention centre.</a:t>
            </a:r>
          </a:p>
          <a:p>
            <a:pPr marL="357188" indent="-357188">
              <a:lnSpc>
                <a:spcPct val="100000"/>
              </a:lnSpc>
              <a:spcBef>
                <a:spcPts val="0"/>
              </a:spcBef>
              <a:spcAft>
                <a:spcPts val="600"/>
              </a:spcAft>
            </a:pPr>
            <a:r>
              <a:rPr lang="en-US" dirty="0">
                <a:latin typeface="Futura Std Book" panose="020B0502020204020303" pitchFamily="34" charset="0"/>
              </a:rPr>
              <a:t>They were held in a crowded, dirty and hot cell; many detainees are ill, and most are older, and they harass them. Sammy was detained before and cannot sleep at night and has lost weight. He is gay and they do not feel safe.</a:t>
            </a:r>
          </a:p>
          <a:p>
            <a:pPr marL="357188" indent="-357188">
              <a:lnSpc>
                <a:spcPct val="100000"/>
              </a:lnSpc>
              <a:spcBef>
                <a:spcPts val="0"/>
              </a:spcBef>
              <a:spcAft>
                <a:spcPts val="600"/>
              </a:spcAft>
            </a:pPr>
            <a:r>
              <a:rPr lang="en-GB" dirty="0">
                <a:latin typeface="Futura Std Book" panose="020B0502020204020303" pitchFamily="34" charset="0"/>
              </a:rPr>
              <a:t>They saw a judge, who only asked how they had crossed the border. He did not ask their ages nor why they were migrating. Kai wants to get advice but does not know how or who to contact. Some men tried to assault Sammy and when they sought help, the guards just laughed at them.</a:t>
            </a:r>
            <a:endParaRPr lang="en-US" dirty="0">
              <a:latin typeface="Futura Std Book" panose="020B0502020204020303" pitchFamily="34" charset="0"/>
            </a:endParaRPr>
          </a:p>
        </p:txBody>
      </p:sp>
    </p:spTree>
    <p:extLst>
      <p:ext uri="{BB962C8B-B14F-4D97-AF65-F5344CB8AC3E}">
        <p14:creationId xmlns:p14="http://schemas.microsoft.com/office/powerpoint/2010/main" val="39565277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73D24-9306-374A-A6E1-6015BEB132A9}"/>
              </a:ext>
            </a:extLst>
          </p:cNvPr>
          <p:cNvSpPr>
            <a:spLocks noGrp="1"/>
          </p:cNvSpPr>
          <p:nvPr>
            <p:ph type="title"/>
          </p:nvPr>
        </p:nvSpPr>
        <p:spPr>
          <a:xfrm>
            <a:off x="838200" y="372532"/>
            <a:ext cx="10515600" cy="778935"/>
          </a:xfrm>
        </p:spPr>
        <p:txBody>
          <a:bodyPr>
            <a:normAutofit fontScale="90000"/>
          </a:bodyPr>
          <a:lstStyle/>
          <a:p>
            <a:r>
              <a:rPr lang="en-GB" sz="3600" b="1" dirty="0">
                <a:solidFill>
                  <a:srgbClr val="FF3399"/>
                </a:solidFill>
                <a:latin typeface="Futura Std Book" panose="020B0502020204020303" pitchFamily="34" charset="0"/>
              </a:rPr>
              <a:t>CASE B</a:t>
            </a:r>
            <a:r>
              <a:rPr lang="en-GB" sz="3600" b="1" dirty="0">
                <a:solidFill>
                  <a:srgbClr val="0070C0"/>
                </a:solidFill>
                <a:latin typeface="Futura Std Book" panose="020B0502020204020303" pitchFamily="34" charset="0"/>
              </a:rPr>
              <a:t/>
            </a:r>
            <a:br>
              <a:rPr lang="en-GB" sz="3600" b="1" dirty="0">
                <a:solidFill>
                  <a:srgbClr val="0070C0"/>
                </a:solidFill>
                <a:latin typeface="Futura Std Book" panose="020B0502020204020303" pitchFamily="34" charset="0"/>
              </a:rPr>
            </a:br>
            <a:r>
              <a:rPr lang="en-GB" sz="3600" b="1" dirty="0" err="1">
                <a:solidFill>
                  <a:srgbClr val="0070C0"/>
                </a:solidFill>
                <a:latin typeface="Futura Std Book" panose="020B0502020204020303" pitchFamily="34" charset="0"/>
              </a:rPr>
              <a:t>Amodita</a:t>
            </a:r>
            <a:r>
              <a:rPr lang="en-GB" sz="3600" b="1" dirty="0">
                <a:solidFill>
                  <a:srgbClr val="0070C0"/>
                </a:solidFill>
                <a:latin typeface="Futura Std Book" panose="020B0502020204020303" pitchFamily="34" charset="0"/>
              </a:rPr>
              <a:t>, 20 years old, and </a:t>
            </a:r>
            <a:r>
              <a:rPr lang="en-GB" sz="3600" b="1" dirty="0" err="1">
                <a:solidFill>
                  <a:srgbClr val="0070C0"/>
                </a:solidFill>
                <a:latin typeface="Futura Std Book" panose="020B0502020204020303" pitchFamily="34" charset="0"/>
              </a:rPr>
              <a:t>Ichanga</a:t>
            </a:r>
            <a:r>
              <a:rPr lang="en-GB" sz="3600" b="1" dirty="0">
                <a:solidFill>
                  <a:srgbClr val="0070C0"/>
                </a:solidFill>
                <a:latin typeface="Futura Std Book" panose="020B0502020204020303" pitchFamily="34" charset="0"/>
              </a:rPr>
              <a:t>, 23 years old</a:t>
            </a:r>
            <a:endParaRPr lang="en-US" sz="3600" dirty="0">
              <a:solidFill>
                <a:srgbClr val="0070C0"/>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32270450-F70A-3849-883B-7968B7BFA841}"/>
              </a:ext>
            </a:extLst>
          </p:cNvPr>
          <p:cNvSpPr>
            <a:spLocks noGrp="1"/>
          </p:cNvSpPr>
          <p:nvPr>
            <p:ph idx="1"/>
          </p:nvPr>
        </p:nvSpPr>
        <p:spPr>
          <a:xfrm>
            <a:off x="138223" y="1506403"/>
            <a:ext cx="11589489" cy="5351597"/>
          </a:xfrm>
        </p:spPr>
        <p:txBody>
          <a:bodyPr>
            <a:noAutofit/>
          </a:bodyPr>
          <a:lstStyle/>
          <a:p>
            <a:pPr marL="357188" indent="-357188">
              <a:lnSpc>
                <a:spcPct val="100000"/>
              </a:lnSpc>
              <a:spcBef>
                <a:spcPts val="0"/>
              </a:spcBef>
              <a:spcAft>
                <a:spcPts val="600"/>
              </a:spcAft>
            </a:pPr>
            <a:r>
              <a:rPr lang="en-GB" sz="2600" i="1" dirty="0" err="1">
                <a:latin typeface="Futura Std Book" panose="020B0502020204020303" pitchFamily="34" charset="0"/>
              </a:rPr>
              <a:t>Ichanga</a:t>
            </a:r>
            <a:r>
              <a:rPr lang="en-GB" sz="2600" i="1" dirty="0">
                <a:latin typeface="Futura Std Book" panose="020B0502020204020303" pitchFamily="34" charset="0"/>
              </a:rPr>
              <a:t> </a:t>
            </a:r>
            <a:r>
              <a:rPr lang="en-GB" sz="2600" dirty="0">
                <a:latin typeface="Futura Std Book" panose="020B0502020204020303" pitchFamily="34" charset="0"/>
              </a:rPr>
              <a:t>was</a:t>
            </a:r>
            <a:r>
              <a:rPr lang="en-GB" sz="2600" i="1" dirty="0">
                <a:latin typeface="Futura Std Book" panose="020B0502020204020303" pitchFamily="34" charset="0"/>
              </a:rPr>
              <a:t> </a:t>
            </a:r>
            <a:r>
              <a:rPr lang="en-GB" sz="2600" dirty="0">
                <a:latin typeface="Futura Std Book" panose="020B0502020204020303" pitchFamily="34" charset="0"/>
              </a:rPr>
              <a:t>taken by immigration officials and aggressively questioned about a terrorist cell. When he did not provide satisfactory answers, they shouted at him then took him to another room where he was interrogated by men who appeared to be military officers. They were very intimidating, threatened to lock him up for life if he did not admit his terrorist connections. After several hours of threats and shouting, he was locked in the room for a few days with just a thin mattress on the floor, some food and water once a day. He could not call anyone, and he was worrying about </a:t>
            </a:r>
            <a:r>
              <a:rPr lang="en-GB" sz="2600" dirty="0" err="1">
                <a:latin typeface="Futura Std Book" panose="020B0502020204020303" pitchFamily="34" charset="0"/>
              </a:rPr>
              <a:t>Amodita</a:t>
            </a:r>
            <a:r>
              <a:rPr lang="en-GB" sz="2600" dirty="0">
                <a:latin typeface="Futura Std Book" panose="020B0502020204020303" pitchFamily="34" charset="0"/>
              </a:rPr>
              <a:t>.</a:t>
            </a:r>
          </a:p>
          <a:p>
            <a:pPr marL="357188" indent="-357188">
              <a:lnSpc>
                <a:spcPct val="100000"/>
              </a:lnSpc>
              <a:spcBef>
                <a:spcPts val="0"/>
              </a:spcBef>
              <a:spcAft>
                <a:spcPts val="600"/>
              </a:spcAft>
            </a:pPr>
            <a:r>
              <a:rPr lang="en-US" sz="2600" i="1" dirty="0" err="1">
                <a:latin typeface="Futura Std Book" panose="020B0502020204020303" pitchFamily="34" charset="0"/>
              </a:rPr>
              <a:t>Amodita</a:t>
            </a:r>
            <a:r>
              <a:rPr lang="en-US" sz="2600" i="1" dirty="0">
                <a:latin typeface="Futura Std Book" panose="020B0502020204020303" pitchFamily="34" charset="0"/>
              </a:rPr>
              <a:t> </a:t>
            </a:r>
            <a:r>
              <a:rPr lang="en-US" sz="2600" dirty="0">
                <a:latin typeface="Futura Std Book" panose="020B0502020204020303" pitchFamily="34" charset="0"/>
              </a:rPr>
              <a:t>was told that she would be arrested and prosecuted for entering </a:t>
            </a:r>
            <a:r>
              <a:rPr lang="en-US" sz="2600" dirty="0" err="1">
                <a:latin typeface="Futura Std Book" panose="020B0502020204020303" pitchFamily="34" charset="0"/>
              </a:rPr>
              <a:t>Elbonia</a:t>
            </a:r>
            <a:r>
              <a:rPr lang="en-US" sz="2600" dirty="0">
                <a:latin typeface="Futura Std Book" panose="020B0502020204020303" pitchFamily="34" charset="0"/>
              </a:rPr>
              <a:t> irregularly as it was a criminal offence under the law. She was transferred to a holding facility by private security guards.</a:t>
            </a:r>
            <a:endParaRPr lang="en-GB" sz="2600" dirty="0">
              <a:latin typeface="Futura Std Book" panose="020B0502020204020303" pitchFamily="34" charset="0"/>
            </a:endParaRPr>
          </a:p>
          <a:p>
            <a:pPr marL="0" indent="0">
              <a:lnSpc>
                <a:spcPct val="100000"/>
              </a:lnSpc>
              <a:spcBef>
                <a:spcPts val="0"/>
              </a:spcBef>
              <a:spcAft>
                <a:spcPts val="600"/>
              </a:spcAft>
              <a:buNone/>
            </a:pPr>
            <a:r>
              <a:rPr lang="en-US" sz="2600" dirty="0">
                <a:latin typeface="Futura Std Book" panose="020B0502020204020303" pitchFamily="34" charset="0"/>
                <a:sym typeface="Wingdings" pitchFamily="2" charset="2"/>
              </a:rPr>
              <a:t>									 continued</a:t>
            </a:r>
            <a:endParaRPr lang="en-GB" sz="2600" dirty="0">
              <a:latin typeface="Futura Std Book" panose="020B0502020204020303" pitchFamily="34" charset="0"/>
            </a:endParaRPr>
          </a:p>
        </p:txBody>
      </p:sp>
    </p:spTree>
    <p:extLst>
      <p:ext uri="{BB962C8B-B14F-4D97-AF65-F5344CB8AC3E}">
        <p14:creationId xmlns:p14="http://schemas.microsoft.com/office/powerpoint/2010/main" val="27441553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D6F3F6-775E-7C4A-BCEA-EF7E32A4BEFE}"/>
              </a:ext>
            </a:extLst>
          </p:cNvPr>
          <p:cNvSpPr>
            <a:spLocks noGrp="1"/>
          </p:cNvSpPr>
          <p:nvPr>
            <p:ph idx="1"/>
          </p:nvPr>
        </p:nvSpPr>
        <p:spPr>
          <a:xfrm>
            <a:off x="838200" y="347472"/>
            <a:ext cx="10515600" cy="5974306"/>
          </a:xfrm>
        </p:spPr>
        <p:txBody>
          <a:bodyPr>
            <a:noAutofit/>
          </a:bodyPr>
          <a:lstStyle/>
          <a:p>
            <a:pPr marL="357188" indent="-357188">
              <a:lnSpc>
                <a:spcPct val="100000"/>
              </a:lnSpc>
              <a:spcBef>
                <a:spcPts val="0"/>
              </a:spcBef>
              <a:spcAft>
                <a:spcPts val="600"/>
              </a:spcAft>
            </a:pPr>
            <a:r>
              <a:rPr lang="en-US" sz="2600" i="1" dirty="0" err="1">
                <a:latin typeface="Futura Std Book" panose="020B0502020204020303" pitchFamily="34" charset="0"/>
              </a:rPr>
              <a:t>Amodita</a:t>
            </a:r>
            <a:r>
              <a:rPr lang="en-US" sz="2600" i="1" dirty="0">
                <a:latin typeface="Futura Std Book" panose="020B0502020204020303" pitchFamily="34" charset="0"/>
              </a:rPr>
              <a:t> </a:t>
            </a:r>
            <a:r>
              <a:rPr lang="en-US" sz="2600" dirty="0">
                <a:latin typeface="Futura Std Book" panose="020B0502020204020303" pitchFamily="34" charset="0"/>
              </a:rPr>
              <a:t>felt weak and was in pain; she told the officers that she was pregnant and asked to see a doctor, but they refused. A male officer did the security check, although she asked for a woman; they said borders were not places for women. </a:t>
            </a:r>
          </a:p>
          <a:p>
            <a:pPr marL="357188" indent="-357188">
              <a:lnSpc>
                <a:spcPct val="100000"/>
              </a:lnSpc>
              <a:spcBef>
                <a:spcPts val="0"/>
              </a:spcBef>
              <a:spcAft>
                <a:spcPts val="600"/>
              </a:spcAft>
            </a:pPr>
            <a:r>
              <a:rPr lang="en-US" sz="2600" dirty="0">
                <a:latin typeface="Futura Std Book" panose="020B0502020204020303" pitchFamily="34" charset="0"/>
              </a:rPr>
              <a:t>She was shackled at the hands, legs and around her belly; she was sweating, but was not given any water. She was taken to a large detention facility and put in an overcrowded cell with many women and girls, some of whom were convicted of criminal activities, and told that she could lie down on a mattress on the floor. </a:t>
            </a:r>
          </a:p>
          <a:p>
            <a:pPr marL="357188" indent="-357188">
              <a:lnSpc>
                <a:spcPct val="100000"/>
              </a:lnSpc>
              <a:spcBef>
                <a:spcPts val="0"/>
              </a:spcBef>
              <a:spcAft>
                <a:spcPts val="600"/>
              </a:spcAft>
            </a:pPr>
            <a:r>
              <a:rPr lang="en-US" sz="2600" dirty="0">
                <a:latin typeface="Futura Std Book" panose="020B0502020204020303" pitchFamily="34" charset="0"/>
              </a:rPr>
              <a:t>She started bleeding heavily that night, and was finally allowed to see a doctor, who said the bleeding was normal and dismissed her.</a:t>
            </a:r>
          </a:p>
          <a:p>
            <a:pPr marL="357188" indent="-357188">
              <a:lnSpc>
                <a:spcPct val="100000"/>
              </a:lnSpc>
              <a:spcBef>
                <a:spcPts val="0"/>
              </a:spcBef>
              <a:spcAft>
                <a:spcPts val="600"/>
              </a:spcAft>
            </a:pPr>
            <a:r>
              <a:rPr lang="en-US" sz="2600" dirty="0">
                <a:latin typeface="Futura Std Book" panose="020B0502020204020303" pitchFamily="34" charset="0"/>
              </a:rPr>
              <a:t>Guards told her she would have to buy more sanitary towels. After three days of heavy bleeding, she fainted and was taken to a clinic. The doctor informed her that she had had a miscarriage. </a:t>
            </a:r>
          </a:p>
        </p:txBody>
      </p:sp>
    </p:spTree>
    <p:extLst>
      <p:ext uri="{BB962C8B-B14F-4D97-AF65-F5344CB8AC3E}">
        <p14:creationId xmlns:p14="http://schemas.microsoft.com/office/powerpoint/2010/main" val="4562861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947" y="348499"/>
            <a:ext cx="10515600" cy="791679"/>
          </a:xfrm>
        </p:spPr>
        <p:txBody>
          <a:bodyPr>
            <a:noAutofit/>
          </a:bodyPr>
          <a:lstStyle/>
          <a:p>
            <a:pPr>
              <a:tabLst>
                <a:tab pos="1377950" algn="l"/>
              </a:tabLst>
            </a:pPr>
            <a:r>
              <a:rPr lang="en-US" sz="4000" b="1" dirty="0">
                <a:solidFill>
                  <a:srgbClr val="FF3399"/>
                </a:solidFill>
                <a:latin typeface="Futura Std Book" panose="020B0502020204020303" pitchFamily="34" charset="0"/>
              </a:rPr>
              <a:t>5.4.2. 	Situations of vulnerability in </a:t>
            </a:r>
            <a:r>
              <a:rPr lang="en-US" sz="4000" b="1" dirty="0" smtClean="0">
                <a:solidFill>
                  <a:srgbClr val="FF3399"/>
                </a:solidFill>
                <a:latin typeface="Futura Std Book" panose="020B0502020204020303" pitchFamily="34" charset="0"/>
              </a:rPr>
              <a:t>immigration</a:t>
            </a:r>
            <a:r>
              <a:rPr lang="en-US" sz="4000" b="1" dirty="0">
                <a:solidFill>
                  <a:srgbClr val="FF3399"/>
                </a:solidFill>
                <a:latin typeface="Futura Std Book" panose="020B0502020204020303" pitchFamily="34" charset="0"/>
              </a:rPr>
              <a:t> </a:t>
            </a:r>
            <a:r>
              <a:rPr lang="en-US" sz="4000" b="1" dirty="0" smtClean="0">
                <a:solidFill>
                  <a:srgbClr val="FF3399"/>
                </a:solidFill>
                <a:latin typeface="Futura Std Book" panose="020B0502020204020303" pitchFamily="34" charset="0"/>
              </a:rPr>
              <a:t>detention</a:t>
            </a:r>
            <a:endParaRPr lang="en-US" sz="4000" b="1" dirty="0">
              <a:solidFill>
                <a:srgbClr val="FF3399"/>
              </a:solidFill>
              <a:latin typeface="Futura Std Book" panose="020B0502020204020303" pitchFamily="34" charset="0"/>
            </a:endParaRPr>
          </a:p>
        </p:txBody>
      </p:sp>
      <p:sp>
        <p:nvSpPr>
          <p:cNvPr id="3" name="Content Placeholder 2"/>
          <p:cNvSpPr>
            <a:spLocks noGrp="1"/>
          </p:cNvSpPr>
          <p:nvPr>
            <p:ph idx="1"/>
          </p:nvPr>
        </p:nvSpPr>
        <p:spPr>
          <a:xfrm>
            <a:off x="1019695" y="1405466"/>
            <a:ext cx="10761179" cy="5452533"/>
          </a:xfrm>
        </p:spPr>
        <p:txBody>
          <a:bodyPr>
            <a:normAutofit fontScale="92500" lnSpcReduction="10000"/>
          </a:bodyPr>
          <a:lstStyle/>
          <a:p>
            <a:pPr marL="0" indent="0">
              <a:lnSpc>
                <a:spcPct val="110000"/>
              </a:lnSpc>
              <a:spcBef>
                <a:spcPts val="600"/>
              </a:spcBef>
              <a:spcAft>
                <a:spcPts val="600"/>
              </a:spcAft>
              <a:buNone/>
            </a:pPr>
            <a:r>
              <a:rPr lang="en-US" sz="3200" dirty="0" smtClean="0">
                <a:latin typeface="Futura Std Book" panose="020B0502020204020303" pitchFamily="34" charset="0"/>
              </a:rPr>
              <a:t>Immigration detention can render individuals, who would not usually be considered at risk, vulnerable to human rights violations </a:t>
            </a:r>
          </a:p>
          <a:p>
            <a:pPr marL="463550" lvl="1" indent="0">
              <a:lnSpc>
                <a:spcPct val="110000"/>
              </a:lnSpc>
              <a:spcBef>
                <a:spcPts val="600"/>
              </a:spcBef>
              <a:spcAft>
                <a:spcPts val="600"/>
              </a:spcAft>
              <a:buNone/>
            </a:pPr>
            <a:r>
              <a:rPr lang="en-US" sz="2800" dirty="0" smtClean="0">
                <a:latin typeface="Futura Std Book" panose="020B0502020204020303" pitchFamily="34" charset="0"/>
              </a:rPr>
              <a:t>e.g.,  owing to degradation of their physical and mental health, particularly in prolonged or indefinite detention</a:t>
            </a:r>
          </a:p>
          <a:p>
            <a:pPr marL="688975" indent="-688975">
              <a:lnSpc>
                <a:spcPct val="110000"/>
              </a:lnSpc>
              <a:spcBef>
                <a:spcPts val="600"/>
              </a:spcBef>
              <a:spcAft>
                <a:spcPts val="600"/>
              </a:spcAft>
              <a:buNone/>
            </a:pPr>
            <a:r>
              <a:rPr lang="en-US" sz="3200" dirty="0" smtClean="0">
                <a:solidFill>
                  <a:srgbClr val="FF3399"/>
                </a:solidFill>
                <a:latin typeface="Futura Std Book" panose="020B0502020204020303" pitchFamily="34" charset="0"/>
                <a:sym typeface="Wingdings" panose="05000000000000000000" pitchFamily="2" charset="2"/>
              </a:rPr>
              <a:t> </a:t>
            </a:r>
            <a:r>
              <a:rPr lang="en-GB" sz="3200" dirty="0" smtClean="0">
                <a:latin typeface="Futura Std Book" panose="020B0502020204020303" pitchFamily="34" charset="0"/>
                <a:sym typeface="Wingdings" panose="05000000000000000000" pitchFamily="2" charset="2"/>
              </a:rPr>
              <a:t>	V</a:t>
            </a:r>
            <a:r>
              <a:rPr lang="en-GB" sz="3200" dirty="0" smtClean="0">
                <a:latin typeface="Futura Std Book" panose="020B0502020204020303" pitchFamily="34" charset="0"/>
              </a:rPr>
              <a:t>ulnerability will often be contextual</a:t>
            </a:r>
          </a:p>
          <a:p>
            <a:pPr marL="57150" lvl="1" indent="0">
              <a:lnSpc>
                <a:spcPct val="110000"/>
              </a:lnSpc>
              <a:spcBef>
                <a:spcPts val="600"/>
              </a:spcBef>
              <a:spcAft>
                <a:spcPts val="600"/>
              </a:spcAft>
              <a:buNone/>
            </a:pPr>
            <a:r>
              <a:rPr lang="en-GB" sz="3200" dirty="0" smtClean="0">
                <a:latin typeface="Futura Std Book" panose="020B0502020204020303" pitchFamily="34" charset="0"/>
              </a:rPr>
              <a:t>Border official should therefore:</a:t>
            </a:r>
          </a:p>
          <a:p>
            <a:pPr marL="463550" lvl="1" indent="0">
              <a:lnSpc>
                <a:spcPct val="110000"/>
              </a:lnSpc>
              <a:spcBef>
                <a:spcPts val="600"/>
              </a:spcBef>
              <a:spcAft>
                <a:spcPts val="600"/>
              </a:spcAft>
              <a:buNone/>
            </a:pPr>
            <a:r>
              <a:rPr lang="en-US" sz="3200" dirty="0">
                <a:solidFill>
                  <a:srgbClr val="FF3399"/>
                </a:solidFill>
                <a:latin typeface="Futura Std Book" panose="020B0502020204020303" pitchFamily="34" charset="0"/>
                <a:sym typeface="Wingdings" panose="05000000000000000000" pitchFamily="2" charset="2"/>
              </a:rPr>
              <a:t> </a:t>
            </a:r>
            <a:r>
              <a:rPr lang="en-GB" sz="3200" dirty="0" smtClean="0">
                <a:latin typeface="Futura Std Book" panose="020B0502020204020303" pitchFamily="34" charset="0"/>
              </a:rPr>
              <a:t>Avoid detention as a general rule </a:t>
            </a:r>
          </a:p>
          <a:p>
            <a:pPr marL="463550" lvl="1" indent="0">
              <a:lnSpc>
                <a:spcPct val="110000"/>
              </a:lnSpc>
              <a:spcBef>
                <a:spcPts val="600"/>
              </a:spcBef>
              <a:spcAft>
                <a:spcPts val="600"/>
              </a:spcAft>
              <a:buNone/>
              <a:tabLst>
                <a:tab pos="922338" algn="l"/>
              </a:tabLst>
            </a:pPr>
            <a:r>
              <a:rPr lang="en-US" sz="3200" dirty="0">
                <a:solidFill>
                  <a:srgbClr val="FF3399"/>
                </a:solidFill>
                <a:latin typeface="Futura Std Book" panose="020B0502020204020303" pitchFamily="34" charset="0"/>
                <a:sym typeface="Wingdings" panose="05000000000000000000" pitchFamily="2" charset="2"/>
              </a:rPr>
              <a:t> </a:t>
            </a:r>
            <a:r>
              <a:rPr lang="en-GB" sz="3200" dirty="0" smtClean="0">
                <a:latin typeface="Futura Std Book" panose="020B0502020204020303" pitchFamily="34" charset="0"/>
              </a:rPr>
              <a:t>Reconsider decisions to detain migrants and consider 	alternatives to detention</a:t>
            </a:r>
            <a:endParaRPr lang="en-US" sz="3200" dirty="0">
              <a:latin typeface="Futura Std Book" panose="020B0502020204020303" pitchFamily="34" charset="0"/>
            </a:endParaRPr>
          </a:p>
        </p:txBody>
      </p:sp>
    </p:spTree>
    <p:extLst>
      <p:ext uri="{BB962C8B-B14F-4D97-AF65-F5344CB8AC3E}">
        <p14:creationId xmlns:p14="http://schemas.microsoft.com/office/powerpoint/2010/main" val="15515220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8B0AF6-B1BF-4386-82A9-DB84303F863C}"/>
              </a:ext>
            </a:extLst>
          </p:cNvPr>
          <p:cNvSpPr>
            <a:spLocks noGrp="1"/>
          </p:cNvSpPr>
          <p:nvPr>
            <p:ph idx="1"/>
          </p:nvPr>
        </p:nvSpPr>
        <p:spPr>
          <a:xfrm>
            <a:off x="838200" y="1016000"/>
            <a:ext cx="10515600" cy="4182533"/>
          </a:xfrm>
        </p:spPr>
        <p:txBody>
          <a:bodyPr/>
          <a:lstStyle/>
          <a:p>
            <a:pPr algn="ctr"/>
            <a:endParaRPr lang="en-US" dirty="0"/>
          </a:p>
          <a:p>
            <a:pPr algn="ctr"/>
            <a:endParaRPr lang="en-US" dirty="0"/>
          </a:p>
          <a:p>
            <a:pPr algn="ctr"/>
            <a:endParaRPr lang="en-US" dirty="0"/>
          </a:p>
          <a:p>
            <a:pPr marL="0" indent="0" algn="ctr">
              <a:buNone/>
            </a:pPr>
            <a:r>
              <a:rPr lang="en-US" sz="5400" b="1" dirty="0">
                <a:solidFill>
                  <a:srgbClr val="0070C0"/>
                </a:solidFill>
                <a:latin typeface="Futura Std Book" panose="020B0502020204020303" pitchFamily="34" charset="0"/>
                <a:cs typeface="Arial" panose="020B0604020202020204" pitchFamily="34" charset="0"/>
              </a:rPr>
              <a:t>Questions?</a:t>
            </a:r>
          </a:p>
        </p:txBody>
      </p:sp>
    </p:spTree>
    <p:extLst>
      <p:ext uri="{BB962C8B-B14F-4D97-AF65-F5344CB8AC3E}">
        <p14:creationId xmlns:p14="http://schemas.microsoft.com/office/powerpoint/2010/main" val="877833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0584"/>
            <a:ext cx="9144000" cy="794537"/>
          </a:xfrm>
        </p:spPr>
        <p:txBody>
          <a:bodyPr>
            <a:noAutofit/>
          </a:bodyPr>
          <a:lstStyle/>
          <a:p>
            <a:r>
              <a:rPr lang="en-US" sz="4000" b="1" dirty="0">
                <a:solidFill>
                  <a:srgbClr val="FF3399"/>
                </a:solidFill>
                <a:latin typeface="Futura Std Book" panose="020B0502020204020303" pitchFamily="34" charset="0"/>
              </a:rPr>
              <a:t>Session 5 learning objectives</a:t>
            </a:r>
          </a:p>
        </p:txBody>
      </p:sp>
      <p:sp>
        <p:nvSpPr>
          <p:cNvPr id="3" name="Subtitle 2"/>
          <p:cNvSpPr>
            <a:spLocks noGrp="1"/>
          </p:cNvSpPr>
          <p:nvPr>
            <p:ph type="subTitle" idx="1"/>
          </p:nvPr>
        </p:nvSpPr>
        <p:spPr>
          <a:xfrm>
            <a:off x="396640" y="1206787"/>
            <a:ext cx="11398719" cy="5286088"/>
          </a:xfrm>
        </p:spPr>
        <p:txBody>
          <a:bodyPr>
            <a:noAutofit/>
          </a:bodyPr>
          <a:lstStyle/>
          <a:p>
            <a:pPr algn="l">
              <a:lnSpc>
                <a:spcPct val="100000"/>
              </a:lnSpc>
              <a:spcBef>
                <a:spcPts val="0"/>
              </a:spcBef>
              <a:spcAft>
                <a:spcPts val="600"/>
              </a:spcAft>
            </a:pPr>
            <a:r>
              <a:rPr lang="en-US" sz="3200" b="1" dirty="0">
                <a:latin typeface="Futura Std Book" panose="020B0502020204020303" pitchFamily="34" charset="0"/>
              </a:rPr>
              <a:t>After this session, learners will be able to:</a:t>
            </a:r>
          </a:p>
          <a:p>
            <a:pPr marL="363538" indent="-363538" algn="l">
              <a:lnSpc>
                <a:spcPct val="100000"/>
              </a:lnSpc>
              <a:spcBef>
                <a:spcPts val="0"/>
              </a:spcBef>
              <a:spcAft>
                <a:spcPts val="600"/>
              </a:spcAft>
              <a:buFont typeface="Arial" charset="0"/>
              <a:buChar char="•"/>
            </a:pPr>
            <a:r>
              <a:rPr lang="en-GB" sz="3200" dirty="0">
                <a:latin typeface="Futura Std Book" panose="020B0502020204020303" pitchFamily="34" charset="0"/>
              </a:rPr>
              <a:t>Describe the right to liberty and the exceptional circumstances when it is permissible to detain someone</a:t>
            </a:r>
            <a:endParaRPr lang="en-US" sz="3200" dirty="0">
              <a:latin typeface="Futura Std Book" panose="020B0502020204020303" pitchFamily="34" charset="0"/>
            </a:endParaRPr>
          </a:p>
          <a:p>
            <a:pPr marL="363538" indent="-363538" algn="l">
              <a:lnSpc>
                <a:spcPct val="100000"/>
              </a:lnSpc>
              <a:spcBef>
                <a:spcPts val="0"/>
              </a:spcBef>
              <a:spcAft>
                <a:spcPts val="600"/>
              </a:spcAft>
              <a:buFont typeface="Arial" charset="0"/>
              <a:buChar char="•"/>
            </a:pPr>
            <a:r>
              <a:rPr lang="en-GB" sz="3200" dirty="0">
                <a:latin typeface="Futura Std Book" panose="020B0502020204020303" pitchFamily="34" charset="0"/>
              </a:rPr>
              <a:t>Describe possible alternative measures to detention</a:t>
            </a:r>
            <a:endParaRPr lang="en-US" sz="3200" dirty="0">
              <a:latin typeface="Futura Std Book" panose="020B0502020204020303" pitchFamily="34" charset="0"/>
            </a:endParaRPr>
          </a:p>
          <a:p>
            <a:pPr marL="363538" indent="-363538" algn="l">
              <a:lnSpc>
                <a:spcPct val="100000"/>
              </a:lnSpc>
              <a:spcBef>
                <a:spcPts val="0"/>
              </a:spcBef>
              <a:spcAft>
                <a:spcPts val="600"/>
              </a:spcAft>
              <a:buFont typeface="Arial" charset="0"/>
              <a:buChar char="•"/>
            </a:pPr>
            <a:r>
              <a:rPr lang="en-GB" sz="3200" dirty="0">
                <a:latin typeface="Futura Std Book" panose="020B0502020204020303" pitchFamily="34" charset="0"/>
              </a:rPr>
              <a:t>Identify the rights of persons who are in immigration detention and corresponding obligations of border officers and other relevant personnel, including private security companies</a:t>
            </a:r>
            <a:endParaRPr lang="en-US" sz="3200" dirty="0">
              <a:latin typeface="Futura Std Book" panose="020B0502020204020303" pitchFamily="34" charset="0"/>
            </a:endParaRPr>
          </a:p>
          <a:p>
            <a:pPr marL="363538" indent="-363538" algn="l">
              <a:lnSpc>
                <a:spcPct val="100000"/>
              </a:lnSpc>
              <a:spcBef>
                <a:spcPts val="0"/>
              </a:spcBef>
              <a:spcAft>
                <a:spcPts val="600"/>
              </a:spcAft>
              <a:buFont typeface="Arial" charset="0"/>
              <a:buChar char="•"/>
            </a:pPr>
            <a:r>
              <a:rPr lang="en-GB" sz="3200" dirty="0">
                <a:latin typeface="Futura Std Book" panose="020B0502020204020303" pitchFamily="34" charset="0"/>
              </a:rPr>
              <a:t>Be aware of special considerations that might be required for certain migrants in situations of vulnerability</a:t>
            </a:r>
            <a:endParaRPr lang="en-US" sz="3200" dirty="0">
              <a:latin typeface="Futura Std Book" panose="020B0502020204020303" pitchFamily="34" charset="0"/>
            </a:endParaRPr>
          </a:p>
        </p:txBody>
      </p:sp>
    </p:spTree>
    <p:extLst>
      <p:ext uri="{BB962C8B-B14F-4D97-AF65-F5344CB8AC3E}">
        <p14:creationId xmlns:p14="http://schemas.microsoft.com/office/powerpoint/2010/main" val="1209750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22CF2-2811-4FF6-B914-517CCC3DB3FC}"/>
              </a:ext>
            </a:extLst>
          </p:cNvPr>
          <p:cNvSpPr>
            <a:spLocks noGrp="1"/>
          </p:cNvSpPr>
          <p:nvPr>
            <p:ph type="title"/>
          </p:nvPr>
        </p:nvSpPr>
        <p:spPr>
          <a:xfrm>
            <a:off x="1512711" y="2099734"/>
            <a:ext cx="8850490" cy="1603022"/>
          </a:xfrm>
        </p:spPr>
        <p:txBody>
          <a:bodyPr/>
          <a:lstStyle/>
          <a:p>
            <a:pPr algn="ctr"/>
            <a:r>
              <a:rPr lang="en-US" b="1" dirty="0">
                <a:solidFill>
                  <a:srgbClr val="FF3399"/>
                </a:solidFill>
                <a:latin typeface="Futura Std Book" panose="020B0502020204020303" pitchFamily="34" charset="0"/>
              </a:rPr>
              <a:t>5.1</a:t>
            </a:r>
            <a:br>
              <a:rPr lang="en-US" b="1" dirty="0">
                <a:solidFill>
                  <a:srgbClr val="FF3399"/>
                </a:solidFill>
                <a:latin typeface="Futura Std Book" panose="020B0502020204020303" pitchFamily="34" charset="0"/>
              </a:rPr>
            </a:br>
            <a:r>
              <a:rPr lang="en-US" b="1" dirty="0">
                <a:solidFill>
                  <a:srgbClr val="FF3399"/>
                </a:solidFill>
                <a:latin typeface="Futura Std Book" panose="020B0502020204020303" pitchFamily="34" charset="0"/>
              </a:rPr>
              <a:t>Immigration detention</a:t>
            </a:r>
          </a:p>
        </p:txBody>
      </p:sp>
    </p:spTree>
    <p:extLst>
      <p:ext uri="{BB962C8B-B14F-4D97-AF65-F5344CB8AC3E}">
        <p14:creationId xmlns:p14="http://schemas.microsoft.com/office/powerpoint/2010/main" val="2516230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4A1767A-5DC0-B542-92E9-BC69021873E0}"/>
              </a:ext>
            </a:extLst>
          </p:cNvPr>
          <p:cNvSpPr>
            <a:spLocks noGrp="1"/>
          </p:cNvSpPr>
          <p:nvPr>
            <p:ph type="title"/>
          </p:nvPr>
        </p:nvSpPr>
        <p:spPr>
          <a:xfrm>
            <a:off x="838200" y="309141"/>
            <a:ext cx="10515600" cy="941161"/>
          </a:xfrm>
        </p:spPr>
        <p:txBody>
          <a:bodyPr>
            <a:normAutofit/>
          </a:bodyPr>
          <a:lstStyle/>
          <a:p>
            <a:r>
              <a:rPr lang="en-US" sz="4000" b="1" dirty="0">
                <a:solidFill>
                  <a:srgbClr val="FF3399"/>
                </a:solidFill>
                <a:latin typeface="Futura Std Book" panose="020B0502020204020303" pitchFamily="34" charset="0"/>
              </a:rPr>
              <a:t>5.1.1  What is immigration detention?</a:t>
            </a:r>
            <a:endParaRPr lang="en-US" sz="4000" dirty="0">
              <a:solidFill>
                <a:srgbClr val="FF3399"/>
              </a:solidFill>
              <a:latin typeface="Futura Std Book" panose="020B0502020204020303" pitchFamily="34" charset="0"/>
            </a:endParaRPr>
          </a:p>
        </p:txBody>
      </p:sp>
      <p:sp>
        <p:nvSpPr>
          <p:cNvPr id="6" name="Content Placeholder 5">
            <a:extLst>
              <a:ext uri="{FF2B5EF4-FFF2-40B4-BE49-F238E27FC236}">
                <a16:creationId xmlns:a16="http://schemas.microsoft.com/office/drawing/2014/main" id="{0F73692E-A939-7A4E-8C06-B4F2D7DF7186}"/>
              </a:ext>
            </a:extLst>
          </p:cNvPr>
          <p:cNvSpPr>
            <a:spLocks noGrp="1"/>
          </p:cNvSpPr>
          <p:nvPr>
            <p:ph idx="1"/>
          </p:nvPr>
        </p:nvSpPr>
        <p:spPr>
          <a:xfrm>
            <a:off x="838200" y="1250302"/>
            <a:ext cx="10515600" cy="5448210"/>
          </a:xfrm>
        </p:spPr>
        <p:txBody>
          <a:bodyPr>
            <a:normAutofit fontScale="92500"/>
          </a:bodyPr>
          <a:lstStyle/>
          <a:p>
            <a:pPr marL="688975" indent="-688975">
              <a:lnSpc>
                <a:spcPct val="100000"/>
              </a:lnSpc>
              <a:spcBef>
                <a:spcPts val="0"/>
              </a:spcBef>
              <a:spcAft>
                <a:spcPts val="600"/>
              </a:spcAft>
              <a:buNone/>
            </a:pPr>
            <a:r>
              <a:rPr lang="en-GB" sz="3200" b="1" dirty="0">
                <a:solidFill>
                  <a:srgbClr val="FF3399"/>
                </a:solidFill>
                <a:latin typeface="Futura Std Book" panose="020B0502020204020303" pitchFamily="34" charset="0"/>
                <a:sym typeface="Wingdings" pitchFamily="2" charset="2"/>
              </a:rPr>
              <a:t></a:t>
            </a:r>
            <a:r>
              <a:rPr lang="en-GB" sz="3200" b="1" dirty="0">
                <a:solidFill>
                  <a:schemeClr val="accent1"/>
                </a:solidFill>
                <a:latin typeface="Futura Std Book" panose="020B0502020204020303" pitchFamily="34" charset="0"/>
                <a:sym typeface="Wingdings" pitchFamily="2" charset="2"/>
              </a:rPr>
              <a:t> 	</a:t>
            </a:r>
            <a:r>
              <a:rPr lang="en-GB" sz="3200" dirty="0">
                <a:latin typeface="Futura Std Book" panose="020B0502020204020303" pitchFamily="34" charset="0"/>
              </a:rPr>
              <a:t>Any deprivation of liberty for the purposes of border governance and immigration enforcement</a:t>
            </a:r>
            <a:r>
              <a:rPr lang="en-US" sz="3200" dirty="0">
                <a:latin typeface="Futura Std Book" panose="020B0502020204020303" pitchFamily="34" charset="0"/>
              </a:rPr>
              <a:t>.  </a:t>
            </a:r>
          </a:p>
          <a:p>
            <a:pPr marL="463550" indent="-463550">
              <a:lnSpc>
                <a:spcPct val="100000"/>
              </a:lnSpc>
              <a:spcBef>
                <a:spcPts val="0"/>
              </a:spcBef>
              <a:spcAft>
                <a:spcPts val="600"/>
              </a:spcAft>
              <a:buNone/>
            </a:pPr>
            <a:r>
              <a:rPr lang="en-GB" sz="3200" dirty="0">
                <a:latin typeface="Futura Std Book" panose="020B0502020204020303" pitchFamily="34" charset="0"/>
                <a:sym typeface="Symbol" panose="05050102010706020507" pitchFamily="18" charset="2"/>
              </a:rPr>
              <a:t></a:t>
            </a:r>
            <a:r>
              <a:rPr lang="en-GB" sz="3200" dirty="0">
                <a:latin typeface="Futura Std Book" panose="020B0502020204020303" pitchFamily="34" charset="0"/>
                <a:sym typeface="Wingdings" pitchFamily="2" charset="2"/>
              </a:rPr>
              <a:t>	</a:t>
            </a:r>
            <a:r>
              <a:rPr lang="en-GB" sz="3200" i="1" dirty="0">
                <a:latin typeface="Futura Std Book" panose="020B0502020204020303" pitchFamily="34" charset="0"/>
              </a:rPr>
              <a:t>Deprivation of liberty </a:t>
            </a:r>
            <a:r>
              <a:rPr lang="en-GB" sz="3200" dirty="0">
                <a:latin typeface="Futura Std Book" panose="020B0502020204020303" pitchFamily="34" charset="0"/>
              </a:rPr>
              <a:t>is any form of detention or imprisonment or the placement of a person in a public or private custodial setting, which that person is not permitted to leave at will </a:t>
            </a:r>
            <a:r>
              <a:rPr lang="en-GB" sz="3200" dirty="0">
                <a:latin typeface="Futura Std Book" panose="020B0502020204020303" pitchFamily="34" charset="0"/>
                <a:sym typeface="Symbol" panose="05050102010706020507" pitchFamily="18" charset="2"/>
              </a:rPr>
              <a:t> </a:t>
            </a:r>
            <a:r>
              <a:rPr lang="en-GB" sz="3200" dirty="0">
                <a:latin typeface="Futura Std Book" panose="020B0502020204020303" pitchFamily="34" charset="0"/>
              </a:rPr>
              <a:t>either by virtue of an order given by a public authority, or with its consent or acquiescence.</a:t>
            </a:r>
            <a:endParaRPr lang="en-US" sz="3200" dirty="0">
              <a:latin typeface="Futura Std Book" panose="020B0502020204020303" pitchFamily="34" charset="0"/>
            </a:endParaRPr>
          </a:p>
          <a:p>
            <a:pPr marL="463550" indent="-463550">
              <a:lnSpc>
                <a:spcPct val="100000"/>
              </a:lnSpc>
              <a:spcBef>
                <a:spcPts val="0"/>
              </a:spcBef>
              <a:spcAft>
                <a:spcPts val="600"/>
              </a:spcAft>
              <a:buNone/>
            </a:pPr>
            <a:r>
              <a:rPr lang="en-GB" sz="3200" dirty="0">
                <a:latin typeface="Futura Std Book" panose="020B0502020204020303" pitchFamily="34" charset="0"/>
                <a:sym typeface="Symbol" panose="05050102010706020507" pitchFamily="18" charset="2"/>
              </a:rPr>
              <a:t> </a:t>
            </a:r>
            <a:r>
              <a:rPr lang="en-GB" sz="3200" b="1" dirty="0">
                <a:latin typeface="Futura Std Book" panose="020B0502020204020303" pitchFamily="34" charset="0"/>
              </a:rPr>
              <a:t>	</a:t>
            </a:r>
            <a:r>
              <a:rPr lang="en-GB" sz="3200" dirty="0">
                <a:latin typeface="Futura Std Book" panose="020B0502020204020303" pitchFamily="34" charset="0"/>
              </a:rPr>
              <a:t>Such detention could occur in various places: land and sea borders, “international zones” at airports, islands, boats, prisons, police lock-ups, closed camps, shelters, extraterritorially…</a:t>
            </a:r>
            <a:endParaRPr lang="en-US" sz="3200" dirty="0">
              <a:latin typeface="Futura Std Book" panose="020B0502020204020303" pitchFamily="34" charset="0"/>
            </a:endParaRPr>
          </a:p>
        </p:txBody>
      </p:sp>
    </p:spTree>
    <p:extLst>
      <p:ext uri="{BB962C8B-B14F-4D97-AF65-F5344CB8AC3E}">
        <p14:creationId xmlns:p14="http://schemas.microsoft.com/office/powerpoint/2010/main" val="1519786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02431"/>
          </a:xfrm>
        </p:spPr>
        <p:txBody>
          <a:bodyPr>
            <a:noAutofit/>
          </a:bodyPr>
          <a:lstStyle/>
          <a:p>
            <a:pPr>
              <a:tabLst>
                <a:tab pos="1377950" algn="l"/>
              </a:tabLst>
            </a:pPr>
            <a:r>
              <a:rPr lang="en-US" sz="4000" b="1" dirty="0">
                <a:solidFill>
                  <a:srgbClr val="FF3399"/>
                </a:solidFill>
                <a:latin typeface="Futura Std Book" panose="020B0502020204020303" pitchFamily="34" charset="0"/>
              </a:rPr>
              <a:t>5.1.2	Human rights particularly at risk in </a:t>
            </a:r>
            <a:r>
              <a:rPr lang="en-US" sz="4000" b="1" dirty="0" smtClean="0">
                <a:solidFill>
                  <a:srgbClr val="FF3399"/>
                </a:solidFill>
                <a:latin typeface="Futura Std Book" panose="020B0502020204020303" pitchFamily="34" charset="0"/>
              </a:rPr>
              <a:t>immigration </a:t>
            </a:r>
            <a:r>
              <a:rPr lang="en-US" sz="4000" b="1" dirty="0">
                <a:solidFill>
                  <a:srgbClr val="FF3399"/>
                </a:solidFill>
                <a:latin typeface="Futura Std Book" panose="020B0502020204020303" pitchFamily="34" charset="0"/>
              </a:rPr>
              <a:t>detention</a:t>
            </a:r>
          </a:p>
        </p:txBody>
      </p:sp>
      <p:sp>
        <p:nvSpPr>
          <p:cNvPr id="3" name="Subtitle 2"/>
          <p:cNvSpPr>
            <a:spLocks noGrp="1"/>
          </p:cNvSpPr>
          <p:nvPr>
            <p:ph sz="half" idx="1"/>
          </p:nvPr>
        </p:nvSpPr>
        <p:spPr>
          <a:xfrm>
            <a:off x="838200" y="1704623"/>
            <a:ext cx="5181600" cy="4131734"/>
          </a:xfrm>
        </p:spPr>
        <p:txBody>
          <a:bodyPr>
            <a:noAutofit/>
          </a:bodyPr>
          <a:lstStyle/>
          <a:p>
            <a:pPr marL="688975" lvl="0" indent="-688975" algn="l">
              <a:lnSpc>
                <a:spcPct val="100000"/>
              </a:lnSpc>
              <a:spcBef>
                <a:spcPts val="0"/>
              </a:spcBef>
              <a:spcAft>
                <a:spcPts val="600"/>
              </a:spcAft>
              <a:buAutoNum type="alphaLcParenBoth"/>
            </a:pPr>
            <a:r>
              <a:rPr lang="en-GB" sz="3200" dirty="0">
                <a:latin typeface="Futura Std Book" panose="020B0502020204020303" pitchFamily="34" charset="0"/>
              </a:rPr>
              <a:t>Right to liberty and security of person, including the right not to be arbitrarily detained</a:t>
            </a:r>
          </a:p>
          <a:p>
            <a:pPr marL="688975" lvl="0" indent="-688975" algn="l">
              <a:lnSpc>
                <a:spcPct val="100000"/>
              </a:lnSpc>
              <a:spcBef>
                <a:spcPts val="0"/>
              </a:spcBef>
              <a:spcAft>
                <a:spcPts val="600"/>
              </a:spcAft>
              <a:buAutoNum type="alphaLcParenBoth"/>
            </a:pPr>
            <a:r>
              <a:rPr lang="en-GB" sz="3200" dirty="0">
                <a:latin typeface="Futura Std Book" panose="020B0502020204020303" pitchFamily="34" charset="0"/>
              </a:rPr>
              <a:t>Right to due process and a fair trial</a:t>
            </a:r>
            <a:endParaRPr lang="en-US" sz="3200" dirty="0">
              <a:latin typeface="Futura Std Book" panose="020B0502020204020303" pitchFamily="34" charset="0"/>
            </a:endParaRPr>
          </a:p>
          <a:p>
            <a:pPr marL="688975" lvl="0" indent="-688975" algn="l">
              <a:lnSpc>
                <a:spcPct val="100000"/>
              </a:lnSpc>
              <a:spcBef>
                <a:spcPts val="0"/>
              </a:spcBef>
              <a:spcAft>
                <a:spcPts val="600"/>
              </a:spcAft>
              <a:buAutoNum type="alphaLcParenBoth"/>
            </a:pPr>
            <a:r>
              <a:rPr lang="en-GB" sz="3200" dirty="0">
                <a:latin typeface="Futura Std Book" panose="020B0502020204020303" pitchFamily="34" charset="0"/>
              </a:rPr>
              <a:t>Right to health</a:t>
            </a:r>
          </a:p>
        </p:txBody>
      </p:sp>
      <p:sp>
        <p:nvSpPr>
          <p:cNvPr id="4" name="Content Placeholder 3">
            <a:extLst>
              <a:ext uri="{FF2B5EF4-FFF2-40B4-BE49-F238E27FC236}">
                <a16:creationId xmlns:a16="http://schemas.microsoft.com/office/drawing/2014/main" id="{8E80E78E-D128-DA4D-A2F2-B48DE2829F02}"/>
              </a:ext>
            </a:extLst>
          </p:cNvPr>
          <p:cNvSpPr>
            <a:spLocks noGrp="1"/>
          </p:cNvSpPr>
          <p:nvPr>
            <p:ph sz="half" idx="2"/>
          </p:nvPr>
        </p:nvSpPr>
        <p:spPr>
          <a:xfrm>
            <a:off x="6172200" y="1704623"/>
            <a:ext cx="5181600" cy="4131734"/>
          </a:xfrm>
        </p:spPr>
        <p:txBody>
          <a:bodyPr>
            <a:normAutofit lnSpcReduction="10000"/>
          </a:bodyPr>
          <a:lstStyle/>
          <a:p>
            <a:pPr marL="688975" lvl="0" indent="-688975">
              <a:lnSpc>
                <a:spcPct val="100000"/>
              </a:lnSpc>
              <a:spcBef>
                <a:spcPts val="0"/>
              </a:spcBef>
              <a:spcAft>
                <a:spcPts val="600"/>
              </a:spcAft>
              <a:buAutoNum type="alphaLcParenBoth" startAt="4"/>
            </a:pPr>
            <a:r>
              <a:rPr lang="en-GB" sz="3200" dirty="0">
                <a:latin typeface="Futura Std Book" panose="020B0502020204020303" pitchFamily="34" charset="0"/>
              </a:rPr>
              <a:t>Right to food, water and sanitation</a:t>
            </a:r>
          </a:p>
          <a:p>
            <a:pPr marL="688975" lvl="0" indent="-688975">
              <a:lnSpc>
                <a:spcPct val="100000"/>
              </a:lnSpc>
              <a:spcBef>
                <a:spcPts val="0"/>
              </a:spcBef>
              <a:spcAft>
                <a:spcPts val="600"/>
              </a:spcAft>
              <a:buAutoNum type="alphaLcParenBoth" startAt="4"/>
            </a:pPr>
            <a:r>
              <a:rPr lang="en-GB" sz="3200" dirty="0">
                <a:latin typeface="Futura Std Book" panose="020B0502020204020303" pitchFamily="34" charset="0"/>
              </a:rPr>
              <a:t>Right to education</a:t>
            </a:r>
          </a:p>
          <a:p>
            <a:pPr marL="688975" lvl="0" indent="-688975">
              <a:lnSpc>
                <a:spcPct val="100000"/>
              </a:lnSpc>
              <a:spcBef>
                <a:spcPts val="0"/>
              </a:spcBef>
              <a:spcAft>
                <a:spcPts val="600"/>
              </a:spcAft>
              <a:buAutoNum type="alphaLcParenBoth" startAt="4"/>
            </a:pPr>
            <a:r>
              <a:rPr lang="en-GB" sz="3200" dirty="0">
                <a:latin typeface="Futura Std Book" panose="020B0502020204020303" pitchFamily="34" charset="0"/>
              </a:rPr>
              <a:t>Right to adequate shelter</a:t>
            </a:r>
          </a:p>
          <a:p>
            <a:pPr marL="688975" lvl="0" indent="-688975">
              <a:lnSpc>
                <a:spcPct val="100000"/>
              </a:lnSpc>
              <a:spcBef>
                <a:spcPts val="0"/>
              </a:spcBef>
              <a:spcAft>
                <a:spcPts val="600"/>
              </a:spcAft>
              <a:buAutoNum type="alphaLcParenBoth" startAt="4"/>
            </a:pPr>
            <a:r>
              <a:rPr lang="en-GB" sz="3200" dirty="0">
                <a:latin typeface="Futura Std Book" panose="020B0502020204020303" pitchFamily="34" charset="0"/>
              </a:rPr>
              <a:t>Right to freedom of religion or belief</a:t>
            </a:r>
          </a:p>
          <a:p>
            <a:pPr marL="688975" lvl="0" indent="-688975">
              <a:lnSpc>
                <a:spcPct val="100000"/>
              </a:lnSpc>
              <a:spcBef>
                <a:spcPts val="0"/>
              </a:spcBef>
              <a:spcAft>
                <a:spcPts val="600"/>
              </a:spcAft>
              <a:buAutoNum type="alphaLcParenBoth" startAt="4"/>
            </a:pPr>
            <a:r>
              <a:rPr lang="en-GB" sz="3200" dirty="0">
                <a:latin typeface="Futura Std Book" panose="020B0502020204020303" pitchFamily="34" charset="0"/>
              </a:rPr>
              <a:t>Right to family unity</a:t>
            </a:r>
            <a:endParaRPr lang="en-US" sz="3200" dirty="0">
              <a:latin typeface="Futura Std Book" panose="020B0502020204020303" pitchFamily="34" charset="0"/>
            </a:endParaRPr>
          </a:p>
          <a:p>
            <a:endParaRPr lang="en-US" dirty="0"/>
          </a:p>
        </p:txBody>
      </p:sp>
    </p:spTree>
    <p:extLst>
      <p:ext uri="{BB962C8B-B14F-4D97-AF65-F5344CB8AC3E}">
        <p14:creationId xmlns:p14="http://schemas.microsoft.com/office/powerpoint/2010/main" val="213038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8B0AF6-B1BF-4386-82A9-DB84303F863C}"/>
              </a:ext>
            </a:extLst>
          </p:cNvPr>
          <p:cNvSpPr>
            <a:spLocks noGrp="1"/>
          </p:cNvSpPr>
          <p:nvPr>
            <p:ph idx="1"/>
          </p:nvPr>
        </p:nvSpPr>
        <p:spPr>
          <a:xfrm>
            <a:off x="838200" y="1016000"/>
            <a:ext cx="10515600" cy="4182533"/>
          </a:xfrm>
        </p:spPr>
        <p:txBody>
          <a:bodyPr/>
          <a:lstStyle/>
          <a:p>
            <a:pPr algn="ctr"/>
            <a:endParaRPr lang="en-US" dirty="0"/>
          </a:p>
          <a:p>
            <a:pPr algn="ctr"/>
            <a:endParaRPr lang="en-US" dirty="0"/>
          </a:p>
          <a:p>
            <a:pPr algn="ctr"/>
            <a:endParaRPr lang="en-US" dirty="0"/>
          </a:p>
          <a:p>
            <a:pPr marL="0" indent="0" algn="ctr">
              <a:buNone/>
            </a:pPr>
            <a:r>
              <a:rPr lang="en-US" sz="5400" b="1" dirty="0">
                <a:solidFill>
                  <a:srgbClr val="0070C0"/>
                </a:solidFill>
                <a:latin typeface="Futura Std Book" panose="020B0502020204020303" pitchFamily="34" charset="0"/>
                <a:cs typeface="Arial" panose="020B0604020202020204" pitchFamily="34" charset="0"/>
              </a:rPr>
              <a:t>Questions?</a:t>
            </a:r>
          </a:p>
        </p:txBody>
      </p:sp>
    </p:spTree>
    <p:extLst>
      <p:ext uri="{BB962C8B-B14F-4D97-AF65-F5344CB8AC3E}">
        <p14:creationId xmlns:p14="http://schemas.microsoft.com/office/powerpoint/2010/main" val="1074478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4633" y="1255889"/>
            <a:ext cx="9144000" cy="2630311"/>
          </a:xfrm>
        </p:spPr>
        <p:txBody>
          <a:bodyPr>
            <a:noAutofit/>
          </a:bodyPr>
          <a:lstStyle/>
          <a:p>
            <a:r>
              <a:rPr lang="en-US" sz="4800" b="1" dirty="0">
                <a:solidFill>
                  <a:srgbClr val="FF3399"/>
                </a:solidFill>
                <a:latin typeface="Futura Std Book" panose="020B0502020204020303" pitchFamily="34" charset="0"/>
              </a:rPr>
              <a:t>5.2</a:t>
            </a:r>
            <a:br>
              <a:rPr lang="en-US" sz="4800" b="1" dirty="0">
                <a:solidFill>
                  <a:srgbClr val="FF3399"/>
                </a:solidFill>
                <a:latin typeface="Futura Std Book" panose="020B0502020204020303" pitchFamily="34" charset="0"/>
              </a:rPr>
            </a:br>
            <a:r>
              <a:rPr lang="en-US" sz="4800" b="1" dirty="0">
                <a:solidFill>
                  <a:srgbClr val="FF3399"/>
                </a:solidFill>
                <a:latin typeface="Futura Std Book" panose="020B0502020204020303" pitchFamily="34" charset="0"/>
              </a:rPr>
              <a:t>Key human rights considerations regarding immigration detention</a:t>
            </a:r>
          </a:p>
        </p:txBody>
      </p:sp>
    </p:spTree>
    <p:extLst>
      <p:ext uri="{BB962C8B-B14F-4D97-AF65-F5344CB8AC3E}">
        <p14:creationId xmlns:p14="http://schemas.microsoft.com/office/powerpoint/2010/main" val="264620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66E6D3-7868-4B14-9C68-B429ED3841AB}">
  <ds:schemaRefs>
    <ds:schemaRef ds:uri="http://schemas.microsoft.com/sharepoint/v3/contenttype/forms"/>
  </ds:schemaRefs>
</ds:datastoreItem>
</file>

<file path=customXml/itemProps2.xml><?xml version="1.0" encoding="utf-8"?>
<ds:datastoreItem xmlns:ds="http://schemas.openxmlformats.org/officeDocument/2006/customXml" ds:itemID="{CDD29EA1-BF96-4757-8708-31E7ED20B00F}">
  <ds:schemaRefs>
    <ds:schemaRef ds:uri="http://purl.org/dc/elements/1.1/"/>
    <ds:schemaRef ds:uri="http://schemas.microsoft.com/office/2006/metadata/properties"/>
    <ds:schemaRef ds:uri="9c050d51-998a-44d3-81a1-5629e8b14d86"/>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ea0ec693-b112-41c0-8629-e3b04af4f42e"/>
    <ds:schemaRef ds:uri="http://www.w3.org/XML/1998/namespace"/>
  </ds:schemaRefs>
</ds:datastoreItem>
</file>

<file path=customXml/itemProps3.xml><?xml version="1.0" encoding="utf-8"?>
<ds:datastoreItem xmlns:ds="http://schemas.openxmlformats.org/officeDocument/2006/customXml" ds:itemID="{6E3E8E43-7666-4416-A12C-8FBF76C5CD1A}"/>
</file>

<file path=docProps/app.xml><?xml version="1.0" encoding="utf-8"?>
<Properties xmlns="http://schemas.openxmlformats.org/officeDocument/2006/extended-properties" xmlns:vt="http://schemas.openxmlformats.org/officeDocument/2006/docPropsVTypes">
  <TotalTime>20240</TotalTime>
  <Words>2603</Words>
  <Application>Microsoft Office PowerPoint</Application>
  <PresentationFormat>Widescreen</PresentationFormat>
  <Paragraphs>190</Paragraphs>
  <Slides>36</Slides>
  <Notes>28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游ゴシック Light</vt:lpstr>
      <vt:lpstr>Arial</vt:lpstr>
      <vt:lpstr>Calibri</vt:lpstr>
      <vt:lpstr>Calibri Light</vt:lpstr>
      <vt:lpstr>Futura Std Book</vt:lpstr>
      <vt:lpstr>Symbol</vt:lpstr>
      <vt:lpstr>Times New Roman</vt:lpstr>
      <vt:lpstr>Wingdings</vt:lpstr>
      <vt:lpstr>Office Theme</vt:lpstr>
      <vt:lpstr>                Training course  on Human Rights  at International Borders   </vt:lpstr>
      <vt:lpstr> Session 5 Avoiding detention and inadequate conditions of detention</vt:lpstr>
      <vt:lpstr>Session 5 content</vt:lpstr>
      <vt:lpstr>Session 5 learning objectives</vt:lpstr>
      <vt:lpstr>5.1 Immigration detention</vt:lpstr>
      <vt:lpstr>5.1.1  What is immigration detention?</vt:lpstr>
      <vt:lpstr>5.1.2 Human rights particularly at risk in immigration detention</vt:lpstr>
      <vt:lpstr>PowerPoint Presentation</vt:lpstr>
      <vt:lpstr>5.2 Key human rights considerations regarding immigration detention</vt:lpstr>
      <vt:lpstr>5.2.1.  Immigration detention should be a measure of last resort</vt:lpstr>
      <vt:lpstr>Immigration detention should be a  measure of last resort (contd.)</vt:lpstr>
      <vt:lpstr>5.2.2.  Immigration detention should not be mandatory or arbitrary</vt:lpstr>
      <vt:lpstr>5.2.3.  Immigration detention of children is prohibited</vt:lpstr>
      <vt:lpstr>5.2.4. So-called “protective” detention is not appropriate</vt:lpstr>
      <vt:lpstr>5.2.5. Adequate detention conditions and dignity of the person</vt:lpstr>
      <vt:lpstr>PowerPoint Presentation</vt:lpstr>
      <vt:lpstr>5.3 Protecting human rights in the event of immigration detention </vt:lpstr>
      <vt:lpstr>5.3.1. Exercise: What constitutes detention</vt:lpstr>
      <vt:lpstr>SCENARIO A – Arcadia </vt:lpstr>
      <vt:lpstr>SCENARIO B – Elbonia</vt:lpstr>
      <vt:lpstr>SCENARIO C – Zuy</vt:lpstr>
      <vt:lpstr>Reminder: What is immigration detention?</vt:lpstr>
      <vt:lpstr>5.3.2. Alternatives to detention</vt:lpstr>
      <vt:lpstr>5.3.3. Procedural safeguards</vt:lpstr>
      <vt:lpstr>Procedural safeguards (contd.)</vt:lpstr>
      <vt:lpstr>Procedural safeguards (contd.)</vt:lpstr>
      <vt:lpstr>5.3.4. Conditions of detention</vt:lpstr>
      <vt:lpstr>Conditions of detention (contd.)</vt:lpstr>
      <vt:lpstr>PowerPoint Presentation</vt:lpstr>
      <vt:lpstr>5.4 Situations of vulnerability and immigration detention </vt:lpstr>
      <vt:lpstr>5.4.1. Exercise: Situations of vulnerability in detention</vt:lpstr>
      <vt:lpstr>CASE A Kai, 17 years old, and Sammy, 22 years old</vt:lpstr>
      <vt:lpstr>CASE B Amodita, 20 years old, and Ichanga, 23 years old</vt:lpstr>
      <vt:lpstr>PowerPoint Presentation</vt:lpstr>
      <vt:lpstr>5.4.2.  Situations of vulnerability in immigration detention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4: Ensuring human rights in interview and referral</dc:title>
  <dc:creator>OHCHR</dc:creator>
  <cp:lastModifiedBy>OHCHR</cp:lastModifiedBy>
  <cp:revision>487</cp:revision>
  <dcterms:created xsi:type="dcterms:W3CDTF">2018-06-01T19:48:43Z</dcterms:created>
  <dcterms:modified xsi:type="dcterms:W3CDTF">2021-08-26T17:07:43Z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