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A8184B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54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8931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913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6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7992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875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740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13935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728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7486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4525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7239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D9E40-02CE-48D0-883B-8686190F5252}" type="datetimeFigureOut">
              <a:rPr lang="en-GB" smtClean="0"/>
              <a:pPr/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C3B8-3861-426F-84F2-CB1643EDF0B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5812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136904" cy="1296143"/>
          </a:xfrm>
          <a:ln w="57150">
            <a:noFill/>
          </a:ln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0000"/>
                </a:solidFill>
              </a:rPr>
              <a:t>Ods1: </a:t>
            </a:r>
            <a:r>
              <a:rPr lang="es-CL" sz="5000" b="1" dirty="0" smtClean="0">
                <a:solidFill>
                  <a:srgbClr val="FF0000"/>
                </a:solidFill>
              </a:rPr>
              <a:t>fin de la pobreza</a:t>
            </a:r>
            <a:endParaRPr lang="es-CL" sz="5000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CL" sz="11100" b="1" i="1" u="sng" dirty="0" smtClean="0">
                <a:solidFill>
                  <a:schemeClr val="tx1"/>
                </a:solidFill>
              </a:rPr>
              <a:t>Poner fin a la pobreza en todas sus formas y en todo el mundo</a:t>
            </a:r>
          </a:p>
          <a:p>
            <a:pPr algn="just"/>
            <a:r>
              <a:rPr lang="es-CL" sz="11100" i="1" dirty="0" smtClean="0">
                <a:solidFill>
                  <a:schemeClr val="tx1"/>
                </a:solidFill>
              </a:rPr>
              <a:t>Las metas incluyen erradicar la extrema pobreza; implementar sistemas y medidas de protección social; y garantizar el acceso igualitario </a:t>
            </a:r>
            <a:r>
              <a:rPr lang="es-CL" sz="11100" i="1" dirty="0" smtClean="0">
                <a:solidFill>
                  <a:schemeClr val="tx1"/>
                </a:solidFill>
              </a:rPr>
              <a:t>de</a:t>
            </a:r>
            <a:r>
              <a:rPr lang="es-CL" sz="11100" i="1" dirty="0" smtClean="0">
                <a:solidFill>
                  <a:schemeClr val="tx1"/>
                </a:solidFill>
              </a:rPr>
              <a:t> los hombres y mujeres a los recursos económicos. </a:t>
            </a:r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969638"/>
            <a:ext cx="644420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b="1" u="sng" dirty="0" smtClean="0"/>
              <a:t>Derechos humanos relacionados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 a un nivel de vida adecuado</a:t>
            </a:r>
          </a:p>
          <a:p>
            <a:pPr algn="just"/>
            <a:r>
              <a:rPr lang="es-CL" sz="2200" dirty="0" smtClean="0"/>
              <a:t>[UDHR art. 25; ICESCR art. 11; CRC art. 27]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2200" b="1" dirty="0" smtClean="0"/>
              <a:t> Derecho a la seguridad social</a:t>
            </a:r>
          </a:p>
          <a:p>
            <a:pPr algn="just"/>
            <a:r>
              <a:rPr lang="es-CL" sz="2200" dirty="0" smtClean="0"/>
              <a:t>[UDHR art. 22; ICESCR art. 9; CRPD art. 28; CRC art. 26]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Derechos igualitarios de las mujeres en la vida económica</a:t>
            </a:r>
          </a:p>
          <a:p>
            <a:pPr algn="just"/>
            <a:r>
              <a:rPr lang="es-CL" sz="2200" dirty="0" smtClean="0"/>
              <a:t>[CEDAW arts. 11, 13, 14(2)(g), 15(2), 16(1)]</a:t>
            </a:r>
            <a:endParaRPr lang="es-CL" sz="2200" dirty="0" smtClean="0"/>
          </a:p>
        </p:txBody>
      </p:sp>
      <p:pic>
        <p:nvPicPr>
          <p:cNvPr id="1026" name="Picture 2" descr="SDG_E_Individual Ic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917" y="4077072"/>
            <a:ext cx="2492875" cy="24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533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FF3399"/>
                </a:solidFill>
              </a:rPr>
              <a:t>SDG 10: Reduce Inequalities</a:t>
            </a:r>
            <a:endParaRPr lang="en-US" sz="5000" b="1" dirty="0">
              <a:solidFill>
                <a:srgbClr val="FF3399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365156"/>
            <a:ext cx="9036496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0500" b="1" i="1" u="sng" dirty="0" smtClean="0">
                <a:solidFill>
                  <a:schemeClr val="tx1"/>
                </a:solidFill>
              </a:rPr>
              <a:t>Reduce inequality within and among countries </a:t>
            </a:r>
          </a:p>
          <a:p>
            <a:pPr algn="just"/>
            <a:r>
              <a:rPr lang="en-US" sz="10400" i="1" dirty="0" smtClean="0">
                <a:solidFill>
                  <a:schemeClr val="tx1"/>
                </a:solidFill>
              </a:rPr>
              <a:t>Targets include promoting higher growth rates for the bottom 40 per cent; promoting social, economic and political inclusion; reducing inequalities in opportunities and outcomes; ensuring social protection for all; securing participation in economic decision making; facilitating migration, and reducing transaction costs for migrant remittances</a:t>
            </a:r>
            <a:r>
              <a:rPr lang="en-US" sz="9600" i="1" dirty="0" smtClean="0">
                <a:solidFill>
                  <a:schemeClr val="tx1"/>
                </a:solidFill>
              </a:rPr>
              <a:t>. </a:t>
            </a:r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4077072"/>
            <a:ext cx="6444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Right to equality and non-discrimination </a:t>
            </a:r>
            <a:r>
              <a:rPr lang="en-US" sz="1600" dirty="0"/>
              <a:t>[UDHR art. 2; ICESCR art. 2(2); ICCPR arts. 2(1), 26; CERD art. 2(2); CEDAW art. 2; CRC art. 2; CRPD art. 5; CMW art. 7; </a:t>
            </a:r>
            <a:r>
              <a:rPr lang="en-US" sz="1600" dirty="0" err="1"/>
              <a:t>DRtD</a:t>
            </a:r>
            <a:r>
              <a:rPr lang="en-US" sz="1600" dirty="0"/>
              <a:t> art. 8(1)]</a:t>
            </a:r>
            <a:r>
              <a:rPr lang="en-US" sz="16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participate in public affairs </a:t>
            </a:r>
            <a:r>
              <a:rPr lang="en-US" sz="1600" dirty="0"/>
              <a:t>[UDHR art. 21; ICCPR art. 25; CEDAW art. 7; ICERD art. 5; CRPD art. 29; </a:t>
            </a:r>
            <a:r>
              <a:rPr lang="en-US" sz="1600" dirty="0" err="1"/>
              <a:t>DRtD</a:t>
            </a:r>
            <a:r>
              <a:rPr lang="en-US" sz="1600" dirty="0"/>
              <a:t> art. 8(2)] </a:t>
            </a:r>
            <a:r>
              <a:rPr lang="en-US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social security </a:t>
            </a:r>
            <a:r>
              <a:rPr lang="en-US" sz="1600" dirty="0"/>
              <a:t>[UDHR art. 22; ICESCR arts. 9-10; CRPD art. 28] 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Promotion </a:t>
            </a:r>
            <a:r>
              <a:rPr lang="en-US" sz="1600" b="1" dirty="0"/>
              <a:t>of conditions for international migration </a:t>
            </a:r>
            <a:r>
              <a:rPr lang="en-US" sz="1600" dirty="0"/>
              <a:t>[CMW art. 64] </a:t>
            </a:r>
            <a:r>
              <a:rPr lang="en-US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of migrants to transfer their earnings and savings </a:t>
            </a:r>
            <a:r>
              <a:rPr lang="en-US" sz="1600" dirty="0"/>
              <a:t>[CMW art. 47(1)]</a:t>
            </a:r>
            <a:endParaRPr lang="en-GB" sz="1600" dirty="0" smtClean="0"/>
          </a:p>
        </p:txBody>
      </p:sp>
      <p:pic>
        <p:nvPicPr>
          <p:cNvPr id="1026" name="Picture 2" descr="\\fshq.ad.ohchr.org\redirected$\UHRI Intern\Desktop\global-goals_10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72463"/>
            <a:ext cx="2592287" cy="25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11: Sustainable Cities and Communities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100" b="1" i="1" u="sng" dirty="0">
                <a:solidFill>
                  <a:schemeClr val="tx1"/>
                </a:solidFill>
              </a:rPr>
              <a:t>Make cities and human settlements inclusive, safe, resilient and </a:t>
            </a:r>
            <a:r>
              <a:rPr lang="en-US" sz="11100" b="1" i="1" u="sng" dirty="0" smtClean="0">
                <a:solidFill>
                  <a:schemeClr val="tx1"/>
                </a:solidFill>
              </a:rPr>
              <a:t>sustainable</a:t>
            </a:r>
            <a:endParaRPr lang="en-US" sz="11100" b="1" i="1" dirty="0">
              <a:solidFill>
                <a:schemeClr val="tx1"/>
              </a:solidFill>
            </a:endParaRP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Targets </a:t>
            </a:r>
            <a:r>
              <a:rPr lang="en-US" sz="11100" i="1" dirty="0">
                <a:solidFill>
                  <a:schemeClr val="tx1"/>
                </a:solidFill>
              </a:rPr>
              <a:t>include ensuring access to housing, basic services and public transport for all; participatory planning of human settlements; safeguarding cultural and natural heritage; and strengthening resilience to disasters.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70130" y="4101459"/>
            <a:ext cx="6444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Right to adequate housing, including land and resources </a:t>
            </a:r>
            <a:r>
              <a:rPr lang="en-US" dirty="0"/>
              <a:t>[UDHR art. 25; ICESCR art. 11] 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</a:t>
            </a:r>
            <a:r>
              <a:rPr lang="en-US" b="1" dirty="0"/>
              <a:t>to participate in cultural life </a:t>
            </a:r>
            <a:r>
              <a:rPr lang="en-US" dirty="0"/>
              <a:t>[UDHR art. 25; ICESCR art. 15; ICERD arts. 5, 7; CRPD art. 30; CRC art. 31]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Accessibility </a:t>
            </a:r>
            <a:r>
              <a:rPr lang="en-US" b="1" dirty="0"/>
              <a:t>of transportation, facilities and services </a:t>
            </a:r>
            <a:r>
              <a:rPr lang="en-US" dirty="0"/>
              <a:t>particularly of persons with disabilities [CRPD art. 9(1)], children [CRC art. 23], and rural women [CEDAW art. 14(2)]</a:t>
            </a:r>
            <a:r>
              <a:rPr lang="en-US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Protection </a:t>
            </a:r>
            <a:r>
              <a:rPr lang="en-US" b="1" dirty="0"/>
              <a:t>from natural disasters </a:t>
            </a:r>
            <a:r>
              <a:rPr lang="en-US" dirty="0"/>
              <a:t>[CRPD art. 11]</a:t>
            </a:r>
            <a:endParaRPr lang="en-GB" dirty="0" smtClean="0"/>
          </a:p>
        </p:txBody>
      </p:sp>
      <p:pic>
        <p:nvPicPr>
          <p:cNvPr id="2050" name="Picture 2" descr="\\fshq.ad.ohchr.org\redirected$\UHRI Intern\Desktop\global-goals_11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09111"/>
            <a:ext cx="2562626" cy="255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12: Responsible Consumption and Production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568952" cy="2736304"/>
          </a:xfrm>
        </p:spPr>
        <p:txBody>
          <a:bodyPr>
            <a:normAutofit/>
          </a:bodyPr>
          <a:lstStyle/>
          <a:p>
            <a:pPr algn="just"/>
            <a:r>
              <a:rPr lang="en-US" sz="2600" b="1" i="1" u="sng" dirty="0">
                <a:solidFill>
                  <a:schemeClr val="tx1"/>
                </a:solidFill>
              </a:rPr>
              <a:t>Ensure sustainable consumption and production </a:t>
            </a:r>
            <a:r>
              <a:rPr lang="en-US" sz="2600" b="1" i="1" u="sng" dirty="0" smtClean="0">
                <a:solidFill>
                  <a:schemeClr val="tx1"/>
                </a:solidFill>
              </a:rPr>
              <a:t>patterns</a:t>
            </a:r>
          </a:p>
          <a:p>
            <a:pPr algn="just"/>
            <a:r>
              <a:rPr lang="en-US" sz="2600" i="1" dirty="0">
                <a:solidFill>
                  <a:schemeClr val="tx1"/>
                </a:solidFill>
              </a:rPr>
              <a:t>Targets include achieving sustainable management </a:t>
            </a:r>
            <a:r>
              <a:rPr lang="en-US" sz="2600" i="1" dirty="0" smtClean="0">
                <a:solidFill>
                  <a:schemeClr val="tx1"/>
                </a:solidFill>
              </a:rPr>
              <a:t>and efficient </a:t>
            </a:r>
            <a:r>
              <a:rPr lang="en-US" sz="2600" i="1" dirty="0">
                <a:solidFill>
                  <a:schemeClr val="tx1"/>
                </a:solidFill>
              </a:rPr>
              <a:t>use of natural resources; improving </a:t>
            </a:r>
            <a:r>
              <a:rPr lang="en-US" sz="2600" i="1" dirty="0" smtClean="0">
                <a:solidFill>
                  <a:schemeClr val="tx1"/>
                </a:solidFill>
              </a:rPr>
              <a:t>waste management</a:t>
            </a:r>
            <a:r>
              <a:rPr lang="en-US" sz="2600" i="1" dirty="0">
                <a:solidFill>
                  <a:schemeClr val="tx1"/>
                </a:solidFill>
              </a:rPr>
              <a:t>; promoting sustainable public procurement; ensuring access to information; and building capacity </a:t>
            </a:r>
            <a:r>
              <a:rPr lang="en-US" sz="2600" i="1" dirty="0" smtClean="0">
                <a:solidFill>
                  <a:schemeClr val="tx1"/>
                </a:solidFill>
              </a:rPr>
              <a:t>for sustainable </a:t>
            </a:r>
            <a:r>
              <a:rPr lang="en-US" sz="2600" i="1" dirty="0">
                <a:solidFill>
                  <a:schemeClr val="tx1"/>
                </a:solidFill>
              </a:rPr>
              <a:t>development.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72008" y="4158954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Right to health </a:t>
            </a:r>
            <a:r>
              <a:rPr lang="en-US" sz="2000" dirty="0"/>
              <a:t>including the right to safe, clean, healthy and sustainable environment [UDHR art. 25(1); ICESCR art. 12] 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and the right to safe drinking water </a:t>
            </a:r>
            <a:r>
              <a:rPr lang="en-US" sz="2000" dirty="0"/>
              <a:t>[UDHR art. 25(1); ICESCR art. 11</a:t>
            </a:r>
            <a:r>
              <a:rPr lang="en-US" sz="2000" dirty="0" smtClean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3074" name="Picture 2" descr="\\fshq.ad.ohchr.org\redirected$\UHRI Intern\Desktop\12-sdg-responsible-consumption-and-productio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/>
          <a:stretch/>
        </p:blipFill>
        <p:spPr bwMode="auto">
          <a:xfrm>
            <a:off x="6516216" y="4254775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9900"/>
                </a:solidFill>
              </a:rPr>
              <a:t>SDG 13: Climate Action</a:t>
            </a:r>
            <a:endParaRPr lang="en-US" sz="5000" b="1" dirty="0">
              <a:solidFill>
                <a:srgbClr val="0099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7640" y="1365156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800" b="1" i="1" u="sng" dirty="0">
                <a:solidFill>
                  <a:schemeClr val="tx1"/>
                </a:solidFill>
              </a:rPr>
              <a:t>Take urgent action to combat climate change and its </a:t>
            </a:r>
            <a:r>
              <a:rPr lang="en-US" sz="2800" b="1" i="1" u="sng" dirty="0" smtClean="0">
                <a:solidFill>
                  <a:schemeClr val="tx1"/>
                </a:solidFill>
              </a:rPr>
              <a:t>impacts</a:t>
            </a:r>
          </a:p>
          <a:p>
            <a:pPr algn="just"/>
            <a:r>
              <a:rPr lang="en-US" sz="2800" i="1" dirty="0">
                <a:solidFill>
                  <a:schemeClr val="tx1"/>
                </a:solidFill>
              </a:rPr>
              <a:t>Targets include strengthening resilience and adaptation to climate change and natural disasters, including </a:t>
            </a:r>
            <a:r>
              <a:rPr lang="en-US" sz="2800" i="1" dirty="0" smtClean="0">
                <a:solidFill>
                  <a:schemeClr val="tx1"/>
                </a:solidFill>
              </a:rPr>
              <a:t>in </a:t>
            </a:r>
            <a:r>
              <a:rPr lang="en-US" sz="2800" i="1" dirty="0" err="1" smtClean="0">
                <a:solidFill>
                  <a:schemeClr val="tx1"/>
                </a:solidFill>
              </a:rPr>
              <a:t>marginalised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communities; implementation of the Green Climate fund.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101460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Right to health including the right to safe, clean, healthy and sustainable environment </a:t>
            </a:r>
            <a:r>
              <a:rPr lang="en-US" sz="2000" dirty="0"/>
              <a:t>[UDHR art. 25(1); ICESCR art. 12; CRC art. 24; CEDAW art. 12; CMW art. 28]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&amp; right to safe drinking water </a:t>
            </a:r>
            <a:r>
              <a:rPr lang="en-US" sz="2000" dirty="0"/>
              <a:t>[UDHR art. 25(1); ICESCR art. 11]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wealth and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4098" name="Picture 2" descr="\\fshq.ad.ohchr.org\redirected$\UHRI Intern\Desktop\13-sdg-climate-actio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/>
          <a:stretch/>
        </p:blipFill>
        <p:spPr bwMode="auto">
          <a:xfrm>
            <a:off x="297640" y="4267209"/>
            <a:ext cx="2402152" cy="240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B0F0"/>
                </a:solidFill>
              </a:rPr>
              <a:t>SDG 14: Life below Water</a:t>
            </a:r>
            <a:endParaRPr lang="en-US" sz="5000" b="1" dirty="0">
              <a:solidFill>
                <a:srgbClr val="00B0F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399809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800" b="1" i="1" u="sng" dirty="0">
                <a:solidFill>
                  <a:schemeClr val="tx1"/>
                </a:solidFill>
              </a:rPr>
              <a:t>Conserve and sustainably use the oceans, seas and marine resources for sustainable </a:t>
            </a:r>
            <a:r>
              <a:rPr lang="en-US" sz="2800" b="1" i="1" u="sng" dirty="0" smtClean="0">
                <a:solidFill>
                  <a:schemeClr val="tx1"/>
                </a:solidFill>
              </a:rPr>
              <a:t>development</a:t>
            </a:r>
          </a:p>
          <a:p>
            <a:pPr algn="just"/>
            <a:r>
              <a:rPr lang="en-US" sz="2800" i="1" dirty="0">
                <a:solidFill>
                  <a:schemeClr val="tx1"/>
                </a:solidFill>
              </a:rPr>
              <a:t>Targets include reducing marine pollution; conserving costal ecosystems, costal marine areas and fish stock; securing market access for small scale fishers; protection of marine biodiversity.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6453" y="4161932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health </a:t>
            </a:r>
            <a:r>
              <a:rPr lang="en-US" sz="2000" dirty="0"/>
              <a:t>including the right to safe, clean, healthy and sustainable environment [UDHR art. 25(1); ICESCR art. 12; CRC art. 24; CEDAW art. 12; CMW art. 28]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&amp; right to safe drinking water </a:t>
            </a:r>
            <a:r>
              <a:rPr lang="en-US" sz="2000" dirty="0"/>
              <a:t>[UDHR art. 25(1); ICESCR art. 11]</a:t>
            </a:r>
            <a:r>
              <a:rPr lang="en-US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wealth and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5122" name="Picture 2" descr="\\fshq.ad.ohchr.org\redirected$\UHRI Intern\Desktop\global-goals_14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0661" y="4205777"/>
            <a:ext cx="2535014" cy="252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00B050"/>
                </a:solidFill>
              </a:rPr>
              <a:t>ODS 15: </a:t>
            </a:r>
            <a:r>
              <a:rPr lang="es-CL" sz="5000" b="1" dirty="0" smtClean="0">
                <a:solidFill>
                  <a:srgbClr val="00B050"/>
                </a:solidFill>
              </a:rPr>
              <a:t>Vida de ecosistemas terrestres</a:t>
            </a:r>
            <a:endParaRPr lang="es-CL" sz="5000" b="1" dirty="0">
              <a:solidFill>
                <a:srgbClr val="00B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s-CL" sz="2100" b="1" i="1" u="sng" dirty="0" smtClean="0">
                <a:solidFill>
                  <a:schemeClr val="tx1"/>
                </a:solidFill>
              </a:rPr>
              <a:t>Proteger, restablecer y promover el uso sostenible de los ecosistemas terrestres, gestionar sosteniblemente los bosques, luchar contra la desertificación, detener y invertir la degradación de las tierras y detener la pérdida de biodiversidad</a:t>
            </a:r>
          </a:p>
          <a:p>
            <a:pPr algn="just"/>
            <a:r>
              <a:rPr lang="es-CL" sz="2100" i="1" dirty="0" smtClean="0">
                <a:solidFill>
                  <a:schemeClr val="tx1"/>
                </a:solidFill>
              </a:rPr>
              <a:t>Las m</a:t>
            </a:r>
            <a:r>
              <a:rPr lang="es-CL" sz="2100" i="1" dirty="0" smtClean="0">
                <a:solidFill>
                  <a:schemeClr val="tx1"/>
                </a:solidFill>
              </a:rPr>
              <a:t>etas incluyen la gestión sostenible del agua dulce, ecosistemas montañosos y bosques; luchar contra la desertificación;  detener la perdida de biodiversidad; poner fin a la caza furtiva y el tráfico de especies protegidas.</a:t>
            </a:r>
            <a:endParaRPr lang="es-CL" sz="21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934123"/>
            <a:ext cx="644420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000" b="1" dirty="0" smtClean="0"/>
              <a:t>Derecho a la salud, </a:t>
            </a:r>
            <a:r>
              <a:rPr lang="es-CL" sz="2000" dirty="0" smtClean="0"/>
              <a:t>incluyendo el derecho a un medio ambiente seguro, limpio, saludable y sostenible. [UDHR art. 25(1); ICESCR art. 12; CRC art. 24; CEDAW art. 12; CMW art. 28] </a:t>
            </a:r>
            <a:r>
              <a:rPr lang="es-CL" sz="20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000" b="1" dirty="0" smtClean="0"/>
              <a:t>Derecho a una alimentación adecuada &amp; derecho al agua potable saludable </a:t>
            </a:r>
            <a:r>
              <a:rPr lang="es-CL" sz="2000" dirty="0" smtClean="0"/>
              <a:t>[UDHR art. 25(1); ICESCR art. 11] </a:t>
            </a:r>
            <a:endParaRPr lang="es-CL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000" b="1" dirty="0" smtClean="0"/>
              <a:t>Derecho de los pueblos a disponer de su riqueza y recursos naturales </a:t>
            </a:r>
            <a:r>
              <a:rPr lang="es-CL" sz="2000" dirty="0" smtClean="0"/>
              <a:t>[ICCPR, ICESCR art. 1(2)]</a:t>
            </a:r>
            <a:endParaRPr lang="es-CL" sz="2000" dirty="0" smtClean="0"/>
          </a:p>
        </p:txBody>
      </p:sp>
      <p:pic>
        <p:nvPicPr>
          <p:cNvPr id="8194" name="Picture 2" descr="S_SDG_Icons-01-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4221086"/>
            <a:ext cx="252028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856984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chemeClr val="accent1">
                    <a:lumMod val="75000"/>
                  </a:schemeClr>
                </a:solidFill>
              </a:rPr>
              <a:t>ODS 16: </a:t>
            </a:r>
            <a:r>
              <a:rPr lang="es-CL" sz="5400" b="1" dirty="0" smtClean="0">
                <a:solidFill>
                  <a:schemeClr val="accent1">
                    <a:lumMod val="75000"/>
                  </a:schemeClr>
                </a:solidFill>
              </a:rPr>
              <a:t>Paz, justicia e instituciones sólidas</a:t>
            </a:r>
            <a:endParaRPr lang="es-CL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521976"/>
            <a:ext cx="9144000" cy="2736304"/>
          </a:xfrm>
        </p:spPr>
        <p:txBody>
          <a:bodyPr>
            <a:noAutofit/>
          </a:bodyPr>
          <a:lstStyle/>
          <a:p>
            <a:pPr algn="just"/>
            <a:r>
              <a:rPr lang="es-CL" sz="1900" b="1" i="1" u="sng" dirty="0" smtClean="0">
                <a:solidFill>
                  <a:schemeClr val="tx1"/>
                </a:solidFill>
              </a:rPr>
              <a:t>Promover sociedades pacíficas e inclusivas para el </a:t>
            </a:r>
            <a:r>
              <a:rPr lang="es-CL" sz="1900" b="1" i="1" u="sng" dirty="0" err="1" smtClean="0">
                <a:solidFill>
                  <a:schemeClr val="tx1"/>
                </a:solidFill>
              </a:rPr>
              <a:t>desarollo</a:t>
            </a:r>
            <a:r>
              <a:rPr lang="es-CL" sz="1900" b="1" i="1" u="sng" dirty="0" smtClean="0">
                <a:solidFill>
                  <a:schemeClr val="tx1"/>
                </a:solidFill>
              </a:rPr>
              <a:t> sostenible, facilitar el acceso a la justicia para todos y construir a todos los niveles instituciones eficaces y inclusivas que rindan cuentas</a:t>
            </a:r>
          </a:p>
          <a:p>
            <a:pPr algn="just"/>
            <a:r>
              <a:rPr lang="es-CL" sz="1900" i="1" dirty="0" smtClean="0">
                <a:solidFill>
                  <a:schemeClr val="tx1"/>
                </a:solidFill>
              </a:rPr>
              <a:t>Las m</a:t>
            </a:r>
            <a:r>
              <a:rPr lang="es-CL" sz="1900" i="1" dirty="0" smtClean="0">
                <a:solidFill>
                  <a:schemeClr val="tx1"/>
                </a:solidFill>
              </a:rPr>
              <a:t>etas incluyen reducir todas las formas de violencia; poner fin a la trata y a la violencia contra los niños; promover el estado de derecho y la justicia para todos; reducir las corrientes financieras y de armas ilícitas, corrupción y el soborno; crear instituciones eficaces; garantizar la participación en la toma de decisiones en todos los niveles; identidad jurídica para todos</a:t>
            </a:r>
            <a:r>
              <a:rPr lang="es-CL" sz="2000" i="1" dirty="0" smtClean="0">
                <a:solidFill>
                  <a:schemeClr val="tx1"/>
                </a:solidFill>
              </a:rPr>
              <a:t>.</a:t>
            </a:r>
            <a:r>
              <a:rPr lang="es-CL" sz="2000" b="1" dirty="0" smtClean="0"/>
              <a:t> </a:t>
            </a:r>
            <a:endParaRPr lang="es-CL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27944" y="3918734"/>
            <a:ext cx="6444208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Derecho a la vida, la libertad y seguridad personal </a:t>
            </a:r>
            <a:r>
              <a:rPr lang="es-CL" sz="1500" dirty="0" smtClean="0"/>
              <a:t>[UDHR art. 3; ICCPR arts. 6(1), 9(1); ICPED art. 1] incluyendo  la no tortura [UDHR art. 5; ICCPR art. 7; CAT art. 2; CRC art. 37(a)]</a:t>
            </a:r>
            <a:r>
              <a:rPr lang="es-CL" sz="15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Protección de los niños de todas las formas de violencia, abuso o explotación </a:t>
            </a:r>
            <a:r>
              <a:rPr lang="es-CL" sz="1500" dirty="0" smtClean="0"/>
              <a:t>[CRC arts. 19, 37(a)), incluyendo la trata (CRC arts. 34-36; CRC–OP1)]</a:t>
            </a:r>
            <a:r>
              <a:rPr lang="es-CL" sz="15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Derecho de acceso a la justicia y al debido proceso </a:t>
            </a:r>
            <a:r>
              <a:rPr lang="es-CL" sz="1500" dirty="0" smtClean="0"/>
              <a:t>[UDHR arts. 8, 10; ICCPR arts. 2(3), 14-15; CEDAW art. 2(c)]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Derecho a la personalidad jurídica </a:t>
            </a:r>
            <a:r>
              <a:rPr lang="es-CL" sz="1500" dirty="0" smtClean="0"/>
              <a:t>[UDHR art. 6; ICCPR art. 16; CRPD art. 12] </a:t>
            </a:r>
            <a:endParaRPr lang="es-CL" sz="15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Derecho a participar en asuntos </a:t>
            </a:r>
            <a:r>
              <a:rPr lang="es-CL" sz="1500" b="1" dirty="0" err="1" smtClean="0"/>
              <a:t>publicos</a:t>
            </a:r>
            <a:r>
              <a:rPr lang="es-CL" sz="1500" dirty="0" smtClean="0"/>
              <a:t>[UDHR art. 21; ICCPR art. 25] </a:t>
            </a:r>
            <a:endParaRPr lang="es-CL" sz="15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500" b="1" dirty="0" smtClean="0"/>
              <a:t>Derecho de acceso a la información </a:t>
            </a:r>
            <a:r>
              <a:rPr lang="es-CL" sz="1500" dirty="0" smtClean="0"/>
              <a:t>[UDHR art. 19; ICCPR art. 19(1)]</a:t>
            </a:r>
            <a:endParaRPr lang="es-CL" sz="1500" dirty="0" smtClean="0"/>
          </a:p>
        </p:txBody>
      </p:sp>
      <p:pic>
        <p:nvPicPr>
          <p:cNvPr id="9218" name="Picture 2" descr="S_SDG_Icons-01-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05065"/>
            <a:ext cx="2538311" cy="253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496" y="188640"/>
            <a:ext cx="91085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1">
                    <a:lumMod val="75000"/>
                  </a:schemeClr>
                </a:solidFill>
              </a:rPr>
              <a:t>ODS 17: </a:t>
            </a:r>
            <a:r>
              <a:rPr lang="es-CL" sz="5000" b="1" dirty="0" smtClean="0">
                <a:solidFill>
                  <a:schemeClr val="accent1">
                    <a:lumMod val="75000"/>
                  </a:schemeClr>
                </a:solidFill>
              </a:rPr>
              <a:t>Alianzas para lograr los objetivos</a:t>
            </a:r>
            <a:endParaRPr lang="es-CL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s-CL" sz="1900" b="1" i="1" u="sng" dirty="0" smtClean="0">
                <a:solidFill>
                  <a:schemeClr val="tx1"/>
                </a:solidFill>
              </a:rPr>
              <a:t>Fortalecer los medios de implementación y revitalizar la Alianza Mundial para el Desarrollo Sostenible </a:t>
            </a:r>
          </a:p>
          <a:p>
            <a:pPr algn="just"/>
            <a:r>
              <a:rPr lang="es-CL" sz="1900" i="1" dirty="0" smtClean="0">
                <a:solidFill>
                  <a:schemeClr val="tx1"/>
                </a:solidFill>
              </a:rPr>
              <a:t>Las metas incluyen fortalecer la movilización de recursos internos e internacionales; sostenibilidad de la deuda; transferencia de tecnología y creación de capacidad; promover el comercio; mejorar la coherencia institucional y de las políticas; respetar el espacio de cada país para establecer sus políticas; promover alianzas de participación múltiple; medidas para el progreso, datos desglosados. </a:t>
            </a:r>
            <a:endParaRPr lang="es-CL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811012"/>
            <a:ext cx="64442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Derechos de los pueblos a la autodeterminación </a:t>
            </a:r>
            <a:r>
              <a:rPr lang="es-CL" sz="1600" dirty="0" smtClean="0"/>
              <a:t>[ICCPR, ICESCR art. 1(1); </a:t>
            </a:r>
            <a:r>
              <a:rPr lang="es-CL" sz="1600" dirty="0" err="1" smtClean="0"/>
              <a:t>DRtD</a:t>
            </a:r>
            <a:r>
              <a:rPr lang="es-CL" sz="1600" dirty="0" smtClean="0"/>
              <a:t> art. 1(1)]</a:t>
            </a:r>
            <a:r>
              <a:rPr lang="es-CL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de los pueblos al desarrollo y cooperación internacional </a:t>
            </a:r>
            <a:r>
              <a:rPr lang="es-CL" sz="1600" dirty="0" smtClean="0"/>
              <a:t>[UDHR art. 28; ICESCR art. 2(1); CRC art. 4; CRPD art. 32(1); </a:t>
            </a:r>
            <a:r>
              <a:rPr lang="es-CL" sz="1600" dirty="0" err="1" smtClean="0"/>
              <a:t>DRtD</a:t>
            </a:r>
            <a:r>
              <a:rPr lang="es-CL" sz="1600" dirty="0" smtClean="0"/>
              <a:t> arts. 3-5] </a:t>
            </a:r>
            <a:endParaRPr lang="es-CL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gozar de los beneficios del progreso científico y sus aplicaciones, </a:t>
            </a:r>
            <a:r>
              <a:rPr lang="es-CL" sz="1600" dirty="0" smtClean="0"/>
              <a:t>incluyendo cooperación internacional en el campo de la ciencia [UDHR art. 27(1); ICESCR art. 15(1)]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la privacidad </a:t>
            </a:r>
            <a:r>
              <a:rPr lang="es-CL" sz="1600" dirty="0" smtClean="0"/>
              <a:t>[UDHR art. 12; ICCPR art. 17], incluyendo el respeto a los derechos humanos y principios éticos </a:t>
            </a:r>
            <a:r>
              <a:rPr lang="es-CL" sz="1600" smtClean="0"/>
              <a:t>al colectar </a:t>
            </a:r>
            <a:r>
              <a:rPr lang="es-CL" sz="1600" dirty="0" smtClean="0"/>
              <a:t>y usar datos estadísticos [CRPD art. 31(1)]</a:t>
            </a:r>
            <a:endParaRPr lang="es-CL" sz="1600" dirty="0"/>
          </a:p>
        </p:txBody>
      </p:sp>
      <p:pic>
        <p:nvPicPr>
          <p:cNvPr id="10242" name="Picture 2" descr="S_SDG_Icons-01-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2609489" cy="260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ODS 2: </a:t>
            </a:r>
            <a:r>
              <a:rPr lang="es-CL" sz="5000" b="1" dirty="0" smtClean="0">
                <a:solidFill>
                  <a:srgbClr val="FFC000"/>
                </a:solidFill>
              </a:rPr>
              <a:t>hambre cero</a:t>
            </a:r>
            <a:endParaRPr lang="es-CL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6759" y="1386390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CL" sz="12000" b="1" i="1" u="sng" dirty="0" smtClean="0">
                <a:solidFill>
                  <a:schemeClr val="tx1"/>
                </a:solidFill>
              </a:rPr>
              <a:t>Poner fin al hambre, lograr la seguridad alimentaria y la mejora de la nutrición y promover la agricultura sostenible</a:t>
            </a:r>
          </a:p>
          <a:p>
            <a:pPr algn="just"/>
            <a:r>
              <a:rPr lang="es-CL" sz="10000" i="1" dirty="0" smtClean="0">
                <a:solidFill>
                  <a:schemeClr val="tx1"/>
                </a:solidFill>
              </a:rPr>
              <a:t>Las metas incluyen poner fin al hambre y malnutrición;</a:t>
            </a:r>
          </a:p>
          <a:p>
            <a:pPr algn="just"/>
            <a:r>
              <a:rPr lang="es-CL" sz="10000" i="1" dirty="0" smtClean="0">
                <a:solidFill>
                  <a:schemeClr val="tx1"/>
                </a:solidFill>
              </a:rPr>
              <a:t>mejorar la producción agrícola; asegurar la sostenibilidad y </a:t>
            </a:r>
            <a:r>
              <a:rPr lang="es-CL" sz="10000" i="1" dirty="0" err="1" smtClean="0">
                <a:solidFill>
                  <a:schemeClr val="tx1"/>
                </a:solidFill>
              </a:rPr>
              <a:t>resiliencia</a:t>
            </a:r>
            <a:r>
              <a:rPr lang="es-CL" sz="10000" i="1" dirty="0" smtClean="0">
                <a:solidFill>
                  <a:schemeClr val="tx1"/>
                </a:solidFill>
              </a:rPr>
              <a:t> de la producción de alimentos;  corregir distorsiones comerciales y asegurar el funcionamiento de los mercados de productos alimentarios básicos. </a:t>
            </a:r>
            <a:r>
              <a:rPr lang="en-US" sz="10000" i="1" dirty="0" smtClean="0">
                <a:solidFill>
                  <a:schemeClr val="tx1"/>
                </a:solidFill>
              </a:rPr>
              <a:t>.</a:t>
            </a:r>
            <a:endParaRPr lang="en-GB" sz="100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268569"/>
            <a:ext cx="59766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 a una alimentación adecuada </a:t>
            </a:r>
            <a:r>
              <a:rPr lang="es-CL" sz="2200" dirty="0" smtClean="0"/>
              <a:t>[UDHR art. 25; ICESCR art. 11; CRC art. 24(2)(c)]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Cooperación internacional, </a:t>
            </a:r>
            <a:r>
              <a:rPr lang="es-CL" sz="2200" dirty="0" smtClean="0"/>
              <a:t>incluyendo garantizar la distribución igualitaria del abastecimiento de alimentos del mundo [UDHR art. 28; ICESCR arts. 2(1), 11(2)]</a:t>
            </a:r>
            <a:endParaRPr lang="es-CL" sz="2200" dirty="0" smtClean="0"/>
          </a:p>
        </p:txBody>
      </p:sp>
      <p:pic>
        <p:nvPicPr>
          <p:cNvPr id="2" name="Picture 2" descr="S_SDG_Icons-01-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5" y="4077072"/>
            <a:ext cx="252027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04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1470025"/>
          </a:xfrm>
        </p:spPr>
        <p:txBody>
          <a:bodyPr>
            <a:noAutofit/>
          </a:bodyPr>
          <a:lstStyle/>
          <a:p>
            <a:pPr algn="l"/>
            <a:r>
              <a:rPr lang="es-CL" sz="5000" b="1" dirty="0" smtClean="0">
                <a:solidFill>
                  <a:srgbClr val="92D050"/>
                </a:solidFill>
              </a:rPr>
              <a:t>ODS 3: Salud y bien estar</a:t>
            </a:r>
            <a:endParaRPr lang="es-CL" sz="5000" b="1" dirty="0">
              <a:solidFill>
                <a:srgbClr val="92D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440" y="1700808"/>
            <a:ext cx="9006560" cy="201622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CL" sz="9200" b="1" i="1" u="sng" dirty="0" smtClean="0">
                <a:solidFill>
                  <a:schemeClr val="tx1"/>
                </a:solidFill>
              </a:rPr>
              <a:t>Garantizar una vida sana y promover el bien estar de todos a todas las edades</a:t>
            </a:r>
          </a:p>
          <a:p>
            <a:pPr algn="just"/>
            <a:r>
              <a:rPr lang="es-CL" sz="9200" i="1" dirty="0" smtClean="0">
                <a:solidFill>
                  <a:schemeClr val="tx1"/>
                </a:solidFill>
              </a:rPr>
              <a:t>Las metas incluyen </a:t>
            </a:r>
            <a:r>
              <a:rPr lang="es-CL" sz="9200" i="1" dirty="0" err="1" smtClean="0">
                <a:solidFill>
                  <a:schemeClr val="tx1"/>
                </a:solidFill>
              </a:rPr>
              <a:t>reduzir</a:t>
            </a:r>
            <a:r>
              <a:rPr lang="es-CL" sz="9200" i="1" dirty="0" smtClean="0">
                <a:solidFill>
                  <a:schemeClr val="tx1"/>
                </a:solidFill>
              </a:rPr>
              <a:t> la mortalidad materna; poner fin a las muertes evitables de niños; poner fin a las epidemias del SIDA y otras </a:t>
            </a:r>
            <a:r>
              <a:rPr lang="es-CL" sz="9200" i="1" dirty="0" err="1" smtClean="0">
                <a:solidFill>
                  <a:schemeClr val="tx1"/>
                </a:solidFill>
              </a:rPr>
              <a:t>enfermidades</a:t>
            </a:r>
            <a:r>
              <a:rPr lang="es-CL" sz="9200" i="1" dirty="0" smtClean="0">
                <a:solidFill>
                  <a:schemeClr val="tx1"/>
                </a:solidFill>
              </a:rPr>
              <a:t>; cobertura sanitaria universal; medicamentos esenciales asequibles; servicios de salud sexual y reproductiva; investigación y </a:t>
            </a:r>
            <a:r>
              <a:rPr lang="es-CL" sz="9200" i="1" dirty="0" err="1" smtClean="0">
                <a:solidFill>
                  <a:schemeClr val="tx1"/>
                </a:solidFill>
              </a:rPr>
              <a:t>desarrolo</a:t>
            </a:r>
            <a:r>
              <a:rPr lang="es-CL" sz="9200" i="1" dirty="0" smtClean="0">
                <a:solidFill>
                  <a:schemeClr val="tx1"/>
                </a:solidFill>
              </a:rPr>
              <a:t> de vacunos y acceso a medicamentos. </a:t>
            </a:r>
          </a:p>
          <a:p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2705340" y="3958959"/>
            <a:ext cx="644420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la vida </a:t>
            </a:r>
            <a:r>
              <a:rPr lang="es-CL" sz="1600" dirty="0" smtClean="0"/>
              <a:t>[UDHR art. 3; ICCPR art. 6], especialmente de las mujeres [CEDAW art.12] y de los niños [CRC art. 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la salud </a:t>
            </a:r>
            <a:r>
              <a:rPr lang="es-CL" sz="1600" dirty="0" smtClean="0"/>
              <a:t>[UDHR art. 25; ICESCR art. 12], especialmente de las mujeres [CEDAW art. 12]; y de los niños [CRC art.24]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Protección Especial de las madres y de los niños </a:t>
            </a:r>
            <a:r>
              <a:rPr lang="es-CL" sz="1600" dirty="0" smtClean="0"/>
              <a:t>[ICESCR art.10]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gozar de los beneficios del progreso </a:t>
            </a:r>
            <a:r>
              <a:rPr lang="es-CL" sz="1600" b="1" dirty="0" err="1" smtClean="0"/>
              <a:t>cientifico</a:t>
            </a:r>
            <a:r>
              <a:rPr lang="es-CL" sz="1600" b="1" dirty="0" smtClean="0"/>
              <a:t> y sus aplicaciones </a:t>
            </a:r>
            <a:r>
              <a:rPr lang="es-CL" sz="1600" dirty="0" smtClean="0"/>
              <a:t>[UDHR art. 27; ICESCR art. 15(1)(b)]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Cooperación internacional </a:t>
            </a:r>
            <a:r>
              <a:rPr lang="es-CL" sz="1600" dirty="0" smtClean="0"/>
              <a:t>[UDHR art. 28, </a:t>
            </a:r>
            <a:r>
              <a:rPr lang="es-CL" sz="1600" dirty="0" err="1" smtClean="0"/>
              <a:t>DRtD</a:t>
            </a:r>
            <a:r>
              <a:rPr lang="es-CL" sz="1600" dirty="0" smtClean="0"/>
              <a:t> arts. 3-4],        particularmente en relación al derecho a la salud y los derechos de los niños [ICESCR art. 2(1); CRC art. 4]</a:t>
            </a:r>
            <a:endParaRPr lang="es-CL" sz="1600" dirty="0" smtClean="0"/>
          </a:p>
        </p:txBody>
      </p:sp>
      <p:pic>
        <p:nvPicPr>
          <p:cNvPr id="2" name="Picture 2" descr="S_SDG_Icons-01-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79"/>
            <a:ext cx="2440987" cy="244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4094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0000"/>
                </a:solidFill>
              </a:rPr>
              <a:t>ODS 4: </a:t>
            </a:r>
            <a:r>
              <a:rPr lang="es-CL" sz="5000" b="1" dirty="0" smtClean="0">
                <a:solidFill>
                  <a:srgbClr val="FF0000"/>
                </a:solidFill>
              </a:rPr>
              <a:t>Educación de calidad</a:t>
            </a:r>
            <a:endParaRPr lang="es-CL" sz="5000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291748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s-CL" sz="2400" b="1" i="1" u="sng" dirty="0" smtClean="0">
                <a:solidFill>
                  <a:schemeClr val="tx1"/>
                </a:solidFill>
              </a:rPr>
              <a:t>Garantizar una educación inclusiva y equitativa de calidad y promover oportunidades de aprendizaje permanente para todos</a:t>
            </a:r>
          </a:p>
          <a:p>
            <a:pPr algn="just"/>
            <a:r>
              <a:rPr lang="es-CL" sz="2400" i="1" dirty="0" smtClean="0">
                <a:solidFill>
                  <a:schemeClr val="tx1"/>
                </a:solidFill>
              </a:rPr>
              <a:t>Las metas incluyen acceso universal a una educación preescolar, primaria y secundaria de calidad y gratuita; acceso igualitario a la educación; aumentar considerablemente las instalaciones escolares, becas y formación de docentes. </a:t>
            </a:r>
            <a:endParaRPr lang="es-CL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3194" y="3721687"/>
            <a:ext cx="65818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>
                <a:solidFill>
                  <a:prstClr val="black"/>
                </a:solidFill>
              </a:rPr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>
                <a:solidFill>
                  <a:prstClr val="black"/>
                </a:solidFill>
              </a:rPr>
              <a:t>Derecho a la educación </a:t>
            </a:r>
            <a:r>
              <a:rPr lang="es-CL" sz="1600" dirty="0" smtClean="0">
                <a:solidFill>
                  <a:prstClr val="black"/>
                </a:solidFill>
              </a:rPr>
              <a:t>[UDHR art. 26; ICESCR art. 13], especialmente relacionados con los niños [CRC arts. 28, 29];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>
                <a:solidFill>
                  <a:prstClr val="black"/>
                </a:solidFill>
              </a:rPr>
              <a:t>Personas con discapacidad </a:t>
            </a:r>
            <a:r>
              <a:rPr lang="es-CL" sz="1600" dirty="0" smtClean="0">
                <a:solidFill>
                  <a:prstClr val="black"/>
                </a:solidFill>
              </a:rPr>
              <a:t>[CRC art. 23(3), CRPD art. 24]; y indígenas [UNDRIP art. 14]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>
                <a:solidFill>
                  <a:prstClr val="black"/>
                </a:solidFill>
              </a:rPr>
              <a:t>Derechos iguales para mujeres y niñas en el campo de la educación </a:t>
            </a:r>
            <a:r>
              <a:rPr lang="es-CL" sz="1600" dirty="0" smtClean="0">
                <a:solidFill>
                  <a:prstClr val="black"/>
                </a:solidFill>
              </a:rPr>
              <a:t>[CEDAW art. 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>
                <a:solidFill>
                  <a:prstClr val="black"/>
                </a:solidFill>
              </a:rPr>
              <a:t>Derecho al trabajo, </a:t>
            </a:r>
            <a:r>
              <a:rPr lang="es-CL" sz="1600" b="1" dirty="0" err="1" smtClean="0">
                <a:solidFill>
                  <a:prstClr val="black"/>
                </a:solidFill>
              </a:rPr>
              <a:t>incluyiendo</a:t>
            </a:r>
            <a:r>
              <a:rPr lang="es-CL" sz="1600" b="1" dirty="0" smtClean="0">
                <a:solidFill>
                  <a:prstClr val="black"/>
                </a:solidFill>
              </a:rPr>
              <a:t> entrenamiento técnico y vocacional </a:t>
            </a:r>
            <a:r>
              <a:rPr lang="es-CL" sz="1600" dirty="0" smtClean="0">
                <a:solidFill>
                  <a:prstClr val="black"/>
                </a:solidFill>
              </a:rPr>
              <a:t>[ICESCR art. 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>
                <a:solidFill>
                  <a:prstClr val="black"/>
                </a:solidFill>
              </a:rPr>
              <a:t>Cooperación internacional </a:t>
            </a:r>
            <a:r>
              <a:rPr lang="es-CL" sz="1600" dirty="0" smtClean="0">
                <a:solidFill>
                  <a:prstClr val="black"/>
                </a:solidFill>
              </a:rPr>
              <a:t>[UDHR art. 28; </a:t>
            </a:r>
            <a:r>
              <a:rPr lang="es-CL" sz="1600" dirty="0" err="1" smtClean="0">
                <a:solidFill>
                  <a:prstClr val="black"/>
                </a:solidFill>
              </a:rPr>
              <a:t>DRtD</a:t>
            </a:r>
            <a:r>
              <a:rPr lang="es-CL" sz="1600" dirty="0" smtClean="0">
                <a:solidFill>
                  <a:prstClr val="black"/>
                </a:solidFill>
              </a:rPr>
              <a:t> arts. 3-4], especialmente relacionado </a:t>
            </a:r>
            <a:r>
              <a:rPr lang="es-CL" sz="1600" dirty="0" err="1" smtClean="0">
                <a:solidFill>
                  <a:prstClr val="black"/>
                </a:solidFill>
              </a:rPr>
              <a:t>com</a:t>
            </a:r>
            <a:r>
              <a:rPr lang="es-CL" sz="1600" dirty="0" smtClean="0">
                <a:solidFill>
                  <a:prstClr val="black"/>
                </a:solidFill>
              </a:rPr>
              <a:t> niños [CRC arts. 23(4), 28(3)], personas con discapacidad [CRPD art. 32], e indígenas[UNDRIP art.39]</a:t>
            </a:r>
            <a:endParaRPr lang="es-CL" sz="1600" dirty="0">
              <a:solidFill>
                <a:prstClr val="black"/>
              </a:solidFill>
            </a:endParaRPr>
          </a:p>
        </p:txBody>
      </p:sp>
      <p:pic>
        <p:nvPicPr>
          <p:cNvPr id="2" name="Picture 2" descr="S_SDG_Icons-01-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6251" y="393305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8497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6">
                    <a:lumMod val="75000"/>
                  </a:schemeClr>
                </a:solidFill>
              </a:rPr>
              <a:t>ODS 5: </a:t>
            </a:r>
            <a:r>
              <a:rPr lang="es-CL" sz="5000" b="1" dirty="0" smtClean="0">
                <a:solidFill>
                  <a:schemeClr val="accent6">
                    <a:lumMod val="75000"/>
                  </a:schemeClr>
                </a:solidFill>
              </a:rPr>
              <a:t>Igualdad de género</a:t>
            </a:r>
            <a:endParaRPr lang="es-CL" sz="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928992" cy="285660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CL" sz="10400" b="1" i="1" u="sng" dirty="0" smtClean="0">
                <a:solidFill>
                  <a:schemeClr val="tx1"/>
                </a:solidFill>
              </a:rPr>
              <a:t>Lograr la igualdad de género y empoderar a todas las mujeres y las niñas</a:t>
            </a:r>
          </a:p>
          <a:p>
            <a:pPr algn="just"/>
            <a:r>
              <a:rPr lang="es-CL" sz="10400" i="1" dirty="0" smtClean="0">
                <a:solidFill>
                  <a:schemeClr val="tx1"/>
                </a:solidFill>
              </a:rPr>
              <a:t>Las metas incluyen eliminar discriminación y violencia contra mujeres y niñas; valorar los cuidados y el trabajo doméstico no remunerado; asegurar la participación plena de las mujeres; acceso universal a la salud reproductiva; y acceso igualitario a las mujeres a recursos económicos.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700514"/>
            <a:ext cx="65527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Eliminar todas las formas de discriminación contra las mujeres </a:t>
            </a:r>
            <a:r>
              <a:rPr lang="es-CL" sz="1600" dirty="0" smtClean="0"/>
              <a:t>[CEDAW arts. 1-5] y niñas [CRC art. 2], especialmente en la legislación, en la vida pública y política (art. 7), vida social y económica(arts. 11, 13), y las relaciones familiares (art. 16)]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decidir el número y espaciamiento de los hijos </a:t>
            </a:r>
            <a:r>
              <a:rPr lang="es-CL" sz="1600" dirty="0" smtClean="0"/>
              <a:t>[CEDAW arts. 12, 16(1)(e); CRC art. 24(2)(f)]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Protección especial a las madres y a las niños </a:t>
            </a:r>
            <a:r>
              <a:rPr lang="es-CL" sz="1600" dirty="0" smtClean="0"/>
              <a:t>[ICESCR art. 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Eliminación de la violencia contra las mujeres y niñas </a:t>
            </a:r>
            <a:r>
              <a:rPr lang="es-CL" sz="1600" dirty="0" smtClean="0"/>
              <a:t>[CEDAW arts. 1- 6; DEVAW arts. 1-4; CRC arts. 24(3), 35]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1" dirty="0" smtClean="0"/>
              <a:t>Derecho a condiciones de trabajo justas y favorables </a:t>
            </a:r>
            <a:r>
              <a:rPr lang="es-CL" sz="1600" dirty="0" smtClean="0"/>
              <a:t>[ICESCR art. 7; CEDAW art. 11]</a:t>
            </a:r>
            <a:endParaRPr lang="es-CL" sz="1600" dirty="0" smtClean="0"/>
          </a:p>
        </p:txBody>
      </p:sp>
      <p:pic>
        <p:nvPicPr>
          <p:cNvPr id="2" name="Picture 2" descr="S_SDG_Icons-01-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593" y="3861048"/>
            <a:ext cx="259228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3187" y="188640"/>
            <a:ext cx="8687285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00B0F0"/>
                </a:solidFill>
              </a:rPr>
              <a:t>ODS 6: </a:t>
            </a:r>
            <a:r>
              <a:rPr lang="en-US" sz="5000" b="1" dirty="0" smtClean="0">
                <a:solidFill>
                  <a:srgbClr val="00B0F0"/>
                </a:solidFill>
              </a:rPr>
              <a:t>Agua </a:t>
            </a:r>
            <a:r>
              <a:rPr lang="es-CL" sz="5000" b="1" dirty="0" smtClean="0">
                <a:solidFill>
                  <a:srgbClr val="00B0F0"/>
                </a:solidFill>
              </a:rPr>
              <a:t>limpia y saneamiento</a:t>
            </a:r>
            <a:endParaRPr lang="es-CL" sz="5000" b="1" dirty="0">
              <a:solidFill>
                <a:srgbClr val="00B0F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19581" y="1666182"/>
            <a:ext cx="8640960" cy="2736304"/>
          </a:xfrm>
        </p:spPr>
        <p:txBody>
          <a:bodyPr>
            <a:noAutofit/>
          </a:bodyPr>
          <a:lstStyle/>
          <a:p>
            <a:pPr algn="just"/>
            <a:r>
              <a:rPr lang="es-CL" sz="2400" b="1" i="1" u="sng" dirty="0" smtClean="0">
                <a:solidFill>
                  <a:schemeClr val="tx1"/>
                </a:solidFill>
              </a:rPr>
              <a:t>Garantizar la disponibilidad y la gestión sostenible del agua y el saneamiento para todos </a:t>
            </a:r>
          </a:p>
          <a:p>
            <a:pPr algn="just"/>
            <a:r>
              <a:rPr lang="es-CL" sz="2400" i="1" dirty="0" smtClean="0">
                <a:solidFill>
                  <a:schemeClr val="tx1"/>
                </a:solidFill>
              </a:rPr>
              <a:t>Las metas incluyen garantizar acceso universal y equitativo al agua potable saneamiento e higiene a un precio asequible para todos y todas; reducir la contaminación; aumentar considerablemente el uso eficiente de los recursos hídricos; y promover la gestión participativa de los servicios del agua y saneamiento</a:t>
            </a:r>
            <a:r>
              <a:rPr lang="es-CL" sz="2400" b="1" i="1" dirty="0" smtClean="0">
                <a:solidFill>
                  <a:schemeClr val="tx1"/>
                </a:solidFill>
              </a:rPr>
              <a:t>.</a:t>
            </a:r>
            <a:endParaRPr lang="es-CL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387449"/>
            <a:ext cx="61926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 al agua potable y saneamiento </a:t>
            </a:r>
            <a:r>
              <a:rPr lang="es-CL" sz="2200" dirty="0" smtClean="0"/>
              <a:t>[ICESCR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 a la salud</a:t>
            </a:r>
            <a:r>
              <a:rPr lang="es-CL" sz="2200" dirty="0" smtClean="0"/>
              <a:t>[UDHR art. 25; ICESCR art. 12]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Acceso </a:t>
            </a:r>
            <a:r>
              <a:rPr lang="es-CL" sz="2200" b="1" dirty="0" err="1" smtClean="0"/>
              <a:t>igualitário</a:t>
            </a:r>
            <a:r>
              <a:rPr lang="es-CL" sz="2200" b="1" dirty="0" smtClean="0"/>
              <a:t> al agua y saneamiento para las mujeres rurales </a:t>
            </a:r>
            <a:r>
              <a:rPr lang="es-CL" sz="2200" dirty="0" smtClean="0"/>
              <a:t>[CEDAW art. 14(2)(h)]</a:t>
            </a:r>
            <a:endParaRPr lang="es-CL" sz="2200" dirty="0" smtClean="0"/>
          </a:p>
        </p:txBody>
      </p:sp>
      <p:pic>
        <p:nvPicPr>
          <p:cNvPr id="2" name="Picture 2" descr="S_SDG_Icons-01-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50642"/>
            <a:ext cx="2291333" cy="229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2493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ODS </a:t>
            </a:r>
            <a:r>
              <a:rPr lang="en-US" sz="5000" b="1" dirty="0" smtClean="0">
                <a:solidFill>
                  <a:srgbClr val="FFC000"/>
                </a:solidFill>
              </a:rPr>
              <a:t>7</a:t>
            </a:r>
            <a:r>
              <a:rPr lang="es-CL" sz="5000" b="1" dirty="0" smtClean="0">
                <a:solidFill>
                  <a:srgbClr val="FFC000"/>
                </a:solidFill>
              </a:rPr>
              <a:t>: Energía asequible y no contaminante</a:t>
            </a:r>
            <a:endParaRPr lang="es-CL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568952" cy="239136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s-CL" sz="9200" b="1" i="1" u="sng" dirty="0" smtClean="0">
                <a:solidFill>
                  <a:schemeClr val="tx1"/>
                </a:solidFill>
              </a:rPr>
              <a:t>Garantizar el acceso a </a:t>
            </a:r>
            <a:r>
              <a:rPr lang="es-CL" sz="9200" b="1" i="1" u="sng" dirty="0" err="1" smtClean="0">
                <a:solidFill>
                  <a:schemeClr val="tx1"/>
                </a:solidFill>
              </a:rPr>
              <a:t>ua</a:t>
            </a:r>
            <a:r>
              <a:rPr lang="es-CL" sz="9200" b="1" i="1" u="sng" dirty="0" smtClean="0">
                <a:solidFill>
                  <a:schemeClr val="tx1"/>
                </a:solidFill>
              </a:rPr>
              <a:t> energía asequible, fiable, sostenible y moderna para todos</a:t>
            </a:r>
          </a:p>
          <a:p>
            <a:pPr algn="just"/>
            <a:r>
              <a:rPr lang="es-CL" sz="9200" i="1" dirty="0" smtClean="0">
                <a:solidFill>
                  <a:schemeClr val="tx1"/>
                </a:solidFill>
              </a:rPr>
              <a:t>Las metas incluyen el acceso universal a servicios de energía asequibles, fiables y modernos. </a:t>
            </a:r>
            <a:endParaRPr lang="es-CL" sz="11100" i="1" dirty="0" smtClean="0">
              <a:solidFill>
                <a:schemeClr val="tx1"/>
              </a:solidFill>
            </a:endParaRPr>
          </a:p>
          <a:p>
            <a:endParaRPr lang="en-US" sz="11100" b="1" i="1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308192"/>
            <a:ext cx="64442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u="sng" dirty="0" smtClean="0"/>
              <a:t>Derechos humanos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200" b="1" dirty="0" smtClean="0"/>
              <a:t>Derecho a un nivel de vida adecuado </a:t>
            </a:r>
            <a:r>
              <a:rPr lang="es-CL" sz="2200" dirty="0" smtClean="0"/>
              <a:t>[UDHR art. 25; 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 smtClean="0"/>
              <a:t>Derecho a gozar de los beneficios del progreso científico y sus aplicaciones</a:t>
            </a:r>
            <a:r>
              <a:rPr lang="es-CL" sz="2200" dirty="0" smtClean="0"/>
              <a:t>[UDHR art. 27; ICESCR art. 15(1)(b)]</a:t>
            </a:r>
            <a:endParaRPr lang="es-CL" sz="2200" dirty="0" smtClean="0"/>
          </a:p>
        </p:txBody>
      </p:sp>
      <p:pic>
        <p:nvPicPr>
          <p:cNvPr id="2" name="Picture 2" descr="S_SDG_Icons-01-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776" y="4003903"/>
            <a:ext cx="252027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A8184B"/>
                </a:solidFill>
              </a:rPr>
              <a:t>SDG 8: Decent Work and Economic Growth</a:t>
            </a:r>
            <a:endParaRPr lang="en-US" sz="5000" b="1" dirty="0">
              <a:solidFill>
                <a:srgbClr val="A8184B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8712968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9600" b="1" i="1" u="sng" dirty="0" smtClean="0">
                <a:solidFill>
                  <a:schemeClr val="tx1"/>
                </a:solidFill>
              </a:rPr>
              <a:t>Promote sustained, inclusive and sustainable economic growth, full and productive employment and decent work for all</a:t>
            </a:r>
          </a:p>
          <a:p>
            <a:pPr algn="just"/>
            <a:r>
              <a:rPr lang="en-US" sz="9600" i="1" dirty="0" smtClean="0">
                <a:solidFill>
                  <a:schemeClr val="tx1"/>
                </a:solidFill>
              </a:rPr>
              <a:t>Targets include promoting sustained economic growth; improving resource efficiency in production and consumption; full and productive employment and decent</a:t>
            </a:r>
            <a:r>
              <a:rPr lang="en-US" sz="9600" i="1" dirty="0">
                <a:solidFill>
                  <a:schemeClr val="tx1"/>
                </a:solidFill>
              </a:rPr>
              <a:t> </a:t>
            </a:r>
            <a:r>
              <a:rPr lang="en-US" sz="9600" i="1" dirty="0" smtClean="0">
                <a:solidFill>
                  <a:schemeClr val="tx1"/>
                </a:solidFill>
              </a:rPr>
              <a:t>work for all; eradicating forced and child </a:t>
            </a:r>
            <a:r>
              <a:rPr lang="en-US" sz="9600" i="1" dirty="0" err="1" smtClean="0">
                <a:solidFill>
                  <a:schemeClr val="tx1"/>
                </a:solidFill>
              </a:rPr>
              <a:t>labour</a:t>
            </a:r>
            <a:r>
              <a:rPr lang="en-US" sz="9600" i="1" dirty="0" smtClean="0">
                <a:solidFill>
                  <a:schemeClr val="tx1"/>
                </a:solidFill>
              </a:rPr>
              <a:t> and trafficking; protecting </a:t>
            </a:r>
            <a:r>
              <a:rPr lang="en-US" sz="9600" i="1" dirty="0" err="1" smtClean="0">
                <a:solidFill>
                  <a:schemeClr val="tx1"/>
                </a:solidFill>
              </a:rPr>
              <a:t>labour</a:t>
            </a:r>
            <a:r>
              <a:rPr lang="en-US" sz="9600" i="1" dirty="0" smtClean="0">
                <a:solidFill>
                  <a:schemeClr val="tx1"/>
                </a:solidFill>
              </a:rPr>
              <a:t> rights including those of migrant workers; and increasing access to financial services.</a:t>
            </a:r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14016" y="3992207"/>
            <a:ext cx="64087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work and to just and </a:t>
            </a:r>
            <a:r>
              <a:rPr lang="en-US" sz="1600" b="1" dirty="0" err="1" smtClean="0"/>
              <a:t>favourable</a:t>
            </a:r>
            <a:r>
              <a:rPr lang="en-US" sz="1600" b="1" dirty="0" smtClean="0"/>
              <a:t> conditions of work </a:t>
            </a:r>
            <a:r>
              <a:rPr lang="en-US" sz="1600" dirty="0" smtClean="0"/>
              <a:t>[UDHR art. 23; ICESCR arts. 6, 7, 10; CRPD art. 27; ILO Core </a:t>
            </a:r>
            <a:r>
              <a:rPr lang="en-US" sz="1600" dirty="0" err="1" smtClean="0"/>
              <a:t>Labour</a:t>
            </a:r>
            <a:r>
              <a:rPr lang="en-US" sz="1600" dirty="0" smtClean="0"/>
              <a:t> Conventions and ILO Declaration on Fundamental Principles and Rights at Work]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Prohibition of slavery, forced </a:t>
            </a:r>
            <a:r>
              <a:rPr lang="en-US" sz="1600" b="1" dirty="0" err="1" smtClean="0"/>
              <a:t>labour</a:t>
            </a:r>
            <a:r>
              <a:rPr lang="en-US" sz="1600" b="1" dirty="0" smtClean="0"/>
              <a:t>, and trafficking of persons</a:t>
            </a:r>
            <a:r>
              <a:rPr lang="en-US" sz="1600" dirty="0" smtClean="0"/>
              <a:t> [UDHR art. 4; ICCPR art. 8; CEDAW art. 6; CRC arts. 34-36]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Equal rights of women in relation to employment </a:t>
            </a:r>
            <a:r>
              <a:rPr lang="en-US" sz="1600" dirty="0" smtClean="0"/>
              <a:t>[CEDAW art. 11; ILO Conventions No. 100 and No. 111]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Prohibition of child </a:t>
            </a:r>
            <a:r>
              <a:rPr lang="en-US" sz="1600" b="1" dirty="0" err="1" smtClean="0"/>
              <a:t>labour</a:t>
            </a:r>
            <a:r>
              <a:rPr lang="en-US" sz="1600" b="1" dirty="0"/>
              <a:t> </a:t>
            </a:r>
            <a:r>
              <a:rPr lang="en-US" sz="1600" dirty="0" smtClean="0"/>
              <a:t>[CRC art. 32; ILO Convention No. 182]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Equal </a:t>
            </a:r>
            <a:r>
              <a:rPr lang="en-US" sz="1600" b="1" dirty="0" err="1" smtClean="0"/>
              <a:t>labour</a:t>
            </a:r>
            <a:r>
              <a:rPr lang="en-US" sz="1600" b="1" dirty="0" smtClean="0"/>
              <a:t> rights of migrant workers </a:t>
            </a:r>
            <a:r>
              <a:rPr lang="en-US" sz="1600" dirty="0" smtClean="0"/>
              <a:t>[CMW art. 25]</a:t>
            </a:r>
          </a:p>
        </p:txBody>
      </p:sp>
      <p:pic>
        <p:nvPicPr>
          <p:cNvPr id="8194" name="Picture 2" descr="\\fshq.ad.ohchr.org\redirected$\UHRI Intern\Desktop\wcms_396387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0531" y="4067131"/>
            <a:ext cx="2609989" cy="260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03649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6">
                    <a:lumMod val="75000"/>
                  </a:schemeClr>
                </a:solidFill>
              </a:rPr>
              <a:t>SDG 9: Industry, Innovation and Infrastructure</a:t>
            </a:r>
            <a:endParaRPr lang="en-US" sz="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600" b="1" i="1" u="sng" dirty="0" smtClean="0">
                <a:solidFill>
                  <a:schemeClr val="tx1"/>
                </a:solidFill>
              </a:rPr>
              <a:t>Build resilient infrastructure, promote inclusive and sustainable </a:t>
            </a:r>
            <a:r>
              <a:rPr lang="en-US" sz="11600" b="1" i="1" u="sng" dirty="0" err="1" smtClean="0">
                <a:solidFill>
                  <a:schemeClr val="tx1"/>
                </a:solidFill>
              </a:rPr>
              <a:t>industrialisation</a:t>
            </a:r>
            <a:r>
              <a:rPr lang="en-US" sz="11600" b="1" i="1" u="sng" dirty="0" smtClean="0">
                <a:solidFill>
                  <a:schemeClr val="tx1"/>
                </a:solidFill>
              </a:rPr>
              <a:t> and foster innovation </a:t>
            </a:r>
            <a:r>
              <a:rPr lang="en-US" sz="11100" i="1" dirty="0" smtClean="0">
                <a:solidFill>
                  <a:schemeClr val="tx1"/>
                </a:solidFill>
              </a:rPr>
              <a:t>Targets include affordable and equitable access to quality infrastructure; employment generating </a:t>
            </a:r>
            <a:r>
              <a:rPr lang="en-US" sz="11100" i="1" dirty="0" err="1" smtClean="0">
                <a:solidFill>
                  <a:schemeClr val="tx1"/>
                </a:solidFill>
              </a:rPr>
              <a:t>industrialisation</a:t>
            </a:r>
            <a:r>
              <a:rPr lang="en-US" sz="11100" i="1" dirty="0" smtClean="0">
                <a:solidFill>
                  <a:schemeClr val="tx1"/>
                </a:solidFill>
              </a:rPr>
              <a:t>; access to financial services and markets; innovation and technology transfer, and increasing access to ICT.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05340" y="4185081"/>
            <a:ext cx="64442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enjoy the benefits of scientific progress and its application </a:t>
            </a:r>
            <a:r>
              <a:rPr lang="en-US" dirty="0" smtClean="0"/>
              <a:t>[UDHR art. 27; ICESCR art. 15(1)(b)]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access to information </a:t>
            </a:r>
            <a:r>
              <a:rPr lang="en-US" dirty="0" smtClean="0"/>
              <a:t>[UDHR art. 19; ICCPR art. 19(2)]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adequate housing, </a:t>
            </a:r>
            <a:r>
              <a:rPr lang="en-US" dirty="0" smtClean="0"/>
              <a:t>including land and resources  [UDHR art. 25; 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Equal rights of women to financial credit and rural infrastructure</a:t>
            </a:r>
            <a:r>
              <a:rPr lang="en-US" dirty="0" smtClean="0"/>
              <a:t> [CEDAW art. 13(b), art. 14(2)]</a:t>
            </a:r>
            <a:endParaRPr lang="en-GB" dirty="0" smtClean="0"/>
          </a:p>
        </p:txBody>
      </p:sp>
      <p:pic>
        <p:nvPicPr>
          <p:cNvPr id="9218" name="Picture 2" descr="\\fshq.ad.ohchr.org\redirected$\UHRI Intern\Desktop\csm_goal9_02_a4fbcc238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768" y="4191935"/>
            <a:ext cx="2489572" cy="247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3D891D1-4D19-491A-A0DA-44E2BE64E1F7}"/>
</file>

<file path=customXml/itemProps2.xml><?xml version="1.0" encoding="utf-8"?>
<ds:datastoreItem xmlns:ds="http://schemas.openxmlformats.org/officeDocument/2006/customXml" ds:itemID="{D7787CA7-5349-4BA9-B918-14310B43D119}"/>
</file>

<file path=customXml/itemProps3.xml><?xml version="1.0" encoding="utf-8"?>
<ds:datastoreItem xmlns:ds="http://schemas.openxmlformats.org/officeDocument/2006/customXml" ds:itemID="{298A5748-C5B5-4609-B147-DD1026F0421B}"/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2813</Words>
  <Application>Microsoft Office PowerPoint</Application>
  <PresentationFormat>On-screen Show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Ods1: fin de la pobreza</vt:lpstr>
      <vt:lpstr>ODS 2: hambre cero</vt:lpstr>
      <vt:lpstr>ODS 3: Salud y bien estar</vt:lpstr>
      <vt:lpstr>ODS 4: Educación de calidad</vt:lpstr>
      <vt:lpstr>ODS 5: Igualdad de género</vt:lpstr>
      <vt:lpstr>ODS 6: Agua limpia y saneamiento</vt:lpstr>
      <vt:lpstr>ODS 7: Energía asequible y no contaminante</vt:lpstr>
      <vt:lpstr>SDG 8: Decent Work and Economic Growth</vt:lpstr>
      <vt:lpstr>SDG 9: Industry, Innovation and Infrastructure</vt:lpstr>
      <vt:lpstr>SDG 10: Reduce Inequalities</vt:lpstr>
      <vt:lpstr>SDG 11: Sustainable Cities and Communities</vt:lpstr>
      <vt:lpstr>SDG 12: Responsible Consumption and Production</vt:lpstr>
      <vt:lpstr>SDG 13: Climate Action</vt:lpstr>
      <vt:lpstr>SDG 14: Life below Water</vt:lpstr>
      <vt:lpstr>ODS 15: Vida de ecosistemas terrestres</vt:lpstr>
      <vt:lpstr>ODS 16: Paz, justicia e instituciones sólidas</vt:lpstr>
      <vt:lpstr>ODS 17: Alianzas para lograr los objetivos</vt:lpstr>
    </vt:vector>
  </TitlesOfParts>
  <Company>OHCHR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Session5ENGHandout_SDG_Posterss_SP</dc:title>
  <dc:creator>UHRI Intern OHCHR</dc:creator>
  <cp:lastModifiedBy>imoreno</cp:lastModifiedBy>
  <cp:revision>67</cp:revision>
  <cp:lastPrinted>2017-08-16T14:54:58Z</cp:lastPrinted>
  <dcterms:created xsi:type="dcterms:W3CDTF">2017-08-16T14:36:37Z</dcterms:created>
  <dcterms:modified xsi:type="dcterms:W3CDTF">2017-10-12T14:17:30Z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</Properties>
</file>