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62"/>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6381750"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7"/>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92" autoAdjust="0"/>
    <p:restoredTop sz="94682" autoAdjust="0"/>
  </p:normalViewPr>
  <p:slideViewPr>
    <p:cSldViewPr>
      <p:cViewPr varScale="1">
        <p:scale>
          <a:sx n="116" d="100"/>
          <a:sy n="116" d="100"/>
        </p:scale>
        <p:origin x="-108" y="-17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4" d="100"/>
          <a:sy n="154" d="100"/>
        </p:scale>
        <p:origin x="-4536" y="-102"/>
      </p:cViewPr>
      <p:guideLst>
        <p:guide orient="horz" pos="2736"/>
        <p:guide pos="201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lvl1pPr defTabSz="860851">
              <a:defRPr sz="1100"/>
            </a:lvl1pPr>
          </a:lstStyle>
          <a:p>
            <a:pPr>
              <a:defRPr/>
            </a:pPr>
            <a:endParaRPr lang="en-US"/>
          </a:p>
        </p:txBody>
      </p:sp>
      <p:sp>
        <p:nvSpPr>
          <p:cNvPr id="62467" name="Rectangle 3"/>
          <p:cNvSpPr>
            <a:spLocks noGrp="1" noChangeArrowheads="1"/>
          </p:cNvSpPr>
          <p:nvPr>
            <p:ph type="dt" idx="1"/>
          </p:nvPr>
        </p:nvSpPr>
        <p:spPr bwMode="auto">
          <a:xfrm>
            <a:off x="3614738"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lvl1pPr algn="r" defTabSz="860851">
              <a:defRPr sz="11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019175"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38175" y="4125913"/>
            <a:ext cx="5105400"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b" anchorCtr="0" compatLnSpc="1">
            <a:prstTxWarp prst="textNoShape">
              <a:avLst/>
            </a:prstTxWarp>
          </a:bodyPr>
          <a:lstStyle>
            <a:lvl1pPr defTabSz="860851">
              <a:defRPr sz="1100"/>
            </a:lvl1pPr>
          </a:lstStyle>
          <a:p>
            <a:pPr>
              <a:defRPr/>
            </a:pPr>
            <a:endParaRPr lang="en-US"/>
          </a:p>
        </p:txBody>
      </p:sp>
      <p:sp>
        <p:nvSpPr>
          <p:cNvPr id="62471" name="Rectangle 7"/>
          <p:cNvSpPr>
            <a:spLocks noGrp="1" noChangeArrowheads="1"/>
          </p:cNvSpPr>
          <p:nvPr>
            <p:ph type="sldNum" sz="quarter" idx="5"/>
          </p:nvPr>
        </p:nvSpPr>
        <p:spPr bwMode="auto">
          <a:xfrm>
            <a:off x="3614738"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094" tIns="43047" rIns="86094" bIns="43047" numCol="1" anchor="b" anchorCtr="0" compatLnSpc="1">
            <a:prstTxWarp prst="textNoShape">
              <a:avLst/>
            </a:prstTxWarp>
          </a:bodyPr>
          <a:lstStyle>
            <a:lvl1pPr algn="r" defTabSz="860851">
              <a:defRPr sz="1100"/>
            </a:lvl1pPr>
          </a:lstStyle>
          <a:p>
            <a:pPr>
              <a:defRPr/>
            </a:pPr>
            <a:fld id="{1B1B578E-AE70-41FC-AACD-9AA47379E982}" type="slidenum">
              <a:rPr lang="en-US"/>
              <a:pPr>
                <a:defRPr/>
              </a:pPr>
              <a:t>‹#›</a:t>
            </a:fld>
            <a:endParaRPr lang="en-US"/>
          </a:p>
        </p:txBody>
      </p:sp>
    </p:spTree>
    <p:extLst>
      <p:ext uri="{BB962C8B-B14F-4D97-AF65-F5344CB8AC3E}">
        <p14:creationId xmlns:p14="http://schemas.microsoft.com/office/powerpoint/2010/main" val="3487607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858838" eaLnBrk="0" hangingPunct="0">
              <a:defRPr>
                <a:solidFill>
                  <a:schemeClr val="tx1"/>
                </a:solidFill>
                <a:latin typeface="Arial" charset="0"/>
                <a:cs typeface="Arial" charset="0"/>
              </a:defRPr>
            </a:lvl1pPr>
            <a:lvl2pPr marL="742950" indent="-285750" defTabSz="858838" eaLnBrk="0" hangingPunct="0">
              <a:defRPr>
                <a:solidFill>
                  <a:schemeClr val="tx1"/>
                </a:solidFill>
                <a:latin typeface="Arial" charset="0"/>
                <a:cs typeface="Arial" charset="0"/>
              </a:defRPr>
            </a:lvl2pPr>
            <a:lvl3pPr marL="1143000" indent="-228600" defTabSz="858838" eaLnBrk="0" hangingPunct="0">
              <a:defRPr>
                <a:solidFill>
                  <a:schemeClr val="tx1"/>
                </a:solidFill>
                <a:latin typeface="Arial" charset="0"/>
                <a:cs typeface="Arial" charset="0"/>
              </a:defRPr>
            </a:lvl3pPr>
            <a:lvl4pPr marL="1600200" indent="-228600" defTabSz="858838" eaLnBrk="0" hangingPunct="0">
              <a:defRPr>
                <a:solidFill>
                  <a:schemeClr val="tx1"/>
                </a:solidFill>
                <a:latin typeface="Arial" charset="0"/>
                <a:cs typeface="Arial" charset="0"/>
              </a:defRPr>
            </a:lvl4pPr>
            <a:lvl5pPr marL="2057400" indent="-228600" defTabSz="858838" eaLnBrk="0" hangingPunct="0">
              <a:defRPr>
                <a:solidFill>
                  <a:schemeClr val="tx1"/>
                </a:solidFill>
                <a:latin typeface="Arial" charset="0"/>
                <a:cs typeface="Arial" charset="0"/>
              </a:defRPr>
            </a:lvl5pPr>
            <a:lvl6pPr marL="2514600" indent="-228600" defTabSz="858838" eaLnBrk="0" fontAlgn="base" hangingPunct="0">
              <a:spcBef>
                <a:spcPct val="0"/>
              </a:spcBef>
              <a:spcAft>
                <a:spcPct val="0"/>
              </a:spcAft>
              <a:defRPr>
                <a:solidFill>
                  <a:schemeClr val="tx1"/>
                </a:solidFill>
                <a:latin typeface="Arial" charset="0"/>
                <a:cs typeface="Arial" charset="0"/>
              </a:defRPr>
            </a:lvl6pPr>
            <a:lvl7pPr marL="2971800" indent="-228600" defTabSz="858838" eaLnBrk="0" fontAlgn="base" hangingPunct="0">
              <a:spcBef>
                <a:spcPct val="0"/>
              </a:spcBef>
              <a:spcAft>
                <a:spcPct val="0"/>
              </a:spcAft>
              <a:defRPr>
                <a:solidFill>
                  <a:schemeClr val="tx1"/>
                </a:solidFill>
                <a:latin typeface="Arial" charset="0"/>
                <a:cs typeface="Arial" charset="0"/>
              </a:defRPr>
            </a:lvl7pPr>
            <a:lvl8pPr marL="3429000" indent="-228600" defTabSz="858838" eaLnBrk="0" fontAlgn="base" hangingPunct="0">
              <a:spcBef>
                <a:spcPct val="0"/>
              </a:spcBef>
              <a:spcAft>
                <a:spcPct val="0"/>
              </a:spcAft>
              <a:defRPr>
                <a:solidFill>
                  <a:schemeClr val="tx1"/>
                </a:solidFill>
                <a:latin typeface="Arial" charset="0"/>
                <a:cs typeface="Arial" charset="0"/>
              </a:defRPr>
            </a:lvl8pPr>
            <a:lvl9pPr marL="3886200" indent="-228600" defTabSz="858838" eaLnBrk="0" fontAlgn="base" hangingPunct="0">
              <a:spcBef>
                <a:spcPct val="0"/>
              </a:spcBef>
              <a:spcAft>
                <a:spcPct val="0"/>
              </a:spcAft>
              <a:defRPr>
                <a:solidFill>
                  <a:schemeClr val="tx1"/>
                </a:solidFill>
                <a:latin typeface="Arial" charset="0"/>
                <a:cs typeface="Arial" charset="0"/>
              </a:defRPr>
            </a:lvl9pPr>
          </a:lstStyle>
          <a:p>
            <a:pPr eaLnBrk="1" hangingPunct="1"/>
            <a:fld id="{AF08E682-1452-47D8-A3F6-401ED20EE9AF}" type="slidenum">
              <a:rPr lang="en-US" smtClean="0"/>
              <a:pPr eaLnBrk="1" hangingPunct="1"/>
              <a:t>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36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31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ltLang="zh-CN" smtClean="0"/>
              <a:t>Facilitator’s Guide</a:t>
            </a:r>
            <a:endParaRPr lang="en-US"/>
          </a:p>
        </p:txBody>
      </p:sp>
      <p:sp>
        <p:nvSpPr>
          <p:cNvPr id="3" name="Footer Placeholder 4"/>
          <p:cNvSpPr>
            <a:spLocks noGrp="1"/>
          </p:cNvSpPr>
          <p:nvPr>
            <p:ph type="ftr" sz="quarter" idx="11"/>
          </p:nvPr>
        </p:nvSpPr>
        <p:spPr/>
        <p:txBody>
          <a:bodyPr/>
          <a:lstStyle>
            <a:lvl1pPr>
              <a:defRPr dirty="0" smtClean="0"/>
            </a:lvl1pPr>
          </a:lstStyle>
          <a:p>
            <a:pPr>
              <a:defRPr/>
            </a:pPr>
            <a:r>
              <a:rPr lang="en-US" altLang="zh-CN" smtClean="0"/>
              <a:t>Chapter 15</a:t>
            </a:r>
            <a:endParaRPr lang="en-US" b="0"/>
          </a:p>
        </p:txBody>
      </p:sp>
    </p:spTree>
    <p:extLst>
      <p:ext uri="{BB962C8B-B14F-4D97-AF65-F5344CB8AC3E}">
        <p14:creationId xmlns:p14="http://schemas.microsoft.com/office/powerpoint/2010/main" val="132774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it-IT" altLang="zh-CN" smtClean="0"/>
              <a:t>Facilitator’s Guide</a:t>
            </a:r>
            <a:endParaRPr lang="en-US"/>
          </a:p>
        </p:txBody>
      </p:sp>
      <p:sp>
        <p:nvSpPr>
          <p:cNvPr id="3" name="Footer Placeholder 4"/>
          <p:cNvSpPr>
            <a:spLocks noGrp="1"/>
          </p:cNvSpPr>
          <p:nvPr>
            <p:ph type="ftr" sz="quarter" idx="11"/>
          </p:nvPr>
        </p:nvSpPr>
        <p:spPr/>
        <p:txBody>
          <a:bodyPr/>
          <a:lstStyle>
            <a:lvl1pPr>
              <a:defRPr dirty="0" smtClean="0"/>
            </a:lvl1pPr>
          </a:lstStyle>
          <a:p>
            <a:pPr>
              <a:defRPr/>
            </a:pPr>
            <a:r>
              <a:rPr lang="en-US" altLang="zh-CN" smtClean="0"/>
              <a:t>Chapter 15</a:t>
            </a:r>
            <a:endParaRPr lang="en-US" b="0"/>
          </a:p>
        </p:txBody>
      </p:sp>
    </p:spTree>
    <p:extLst>
      <p:ext uri="{BB962C8B-B14F-4D97-AF65-F5344CB8AC3E}">
        <p14:creationId xmlns:p14="http://schemas.microsoft.com/office/powerpoint/2010/main" val="3199807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5938838" y="692150"/>
            <a:ext cx="13700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800"/>
              <a:t>in cooperation</a:t>
            </a:r>
            <a:br>
              <a:rPr lang="en-US" sz="800"/>
            </a:br>
            <a:r>
              <a:rPr lang="en-US" sz="800"/>
              <a:t>with the</a:t>
            </a:r>
            <a:endParaRPr lang="en-US" sz="800" i="1"/>
          </a:p>
        </p:txBody>
      </p:sp>
      <p:pic>
        <p:nvPicPr>
          <p:cNvPr id="1027" name="Picture 16" descr="Office_logo_EN_blue_LARGE_30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32138" y="115888"/>
            <a:ext cx="29527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1725" y="371475"/>
            <a:ext cx="1231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Lst>
  <p:timing>
    <p:tnLst>
      <p:par>
        <p:cTn id="1" dur="indefinite" restart="never" nodeType="tmRoot"/>
      </p:par>
    </p:tnLst>
  </p:timing>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95288" y="6308725"/>
            <a:ext cx="24622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ea typeface="宋体" pitchFamily="2" charset="-122"/>
              </a:defRPr>
            </a:lvl1pPr>
          </a:lstStyle>
          <a:p>
            <a:pPr>
              <a:defRPr/>
            </a:pPr>
            <a:r>
              <a:rPr lang="it-IT" altLang="zh-CN" smtClean="0"/>
              <a:t>Facilitator’s Guide</a:t>
            </a:r>
            <a:endParaRPr lang="en-US">
              <a:ea typeface="+mn-ea"/>
            </a:endParaRPr>
          </a:p>
        </p:txBody>
      </p:sp>
      <p:sp>
        <p:nvSpPr>
          <p:cNvPr id="1029"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dirty="0" smtClean="0">
                <a:ea typeface="宋体" pitchFamily="2" charset="-122"/>
              </a:defRPr>
            </a:lvl1pPr>
          </a:lstStyle>
          <a:p>
            <a:pPr>
              <a:defRPr/>
            </a:pPr>
            <a:r>
              <a:rPr lang="en-US" altLang="zh-CN" smtClean="0"/>
              <a:t>Chapter 15</a:t>
            </a:r>
            <a:endParaRPr lang="en-US" b="0">
              <a:ea typeface="+mn-ea"/>
            </a:endParaRPr>
          </a:p>
        </p:txBody>
      </p:sp>
      <p:sp>
        <p:nvSpPr>
          <p:cNvPr id="2052" name="Segnaposto numero diapositiva 5"/>
          <p:cNvSpPr>
            <a:spLocks/>
          </p:cNvSpPr>
          <p:nvPr/>
        </p:nvSpPr>
        <p:spPr bwMode="auto">
          <a:xfrm>
            <a:off x="6300788" y="4941888"/>
            <a:ext cx="2154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endParaRPr lang="it-IT" sz="1400">
              <a:latin typeface="Garamond" pitchFamily="18" charset="0"/>
            </a:endParaRPr>
          </a:p>
        </p:txBody>
      </p:sp>
      <p:sp>
        <p:nvSpPr>
          <p:cNvPr id="2053" name="Rectangle 9"/>
          <p:cNvSpPr>
            <a:spLocks noChangeArrowheads="1"/>
          </p:cNvSpPr>
          <p:nvPr userDrawn="1"/>
        </p:nvSpPr>
        <p:spPr bwMode="auto">
          <a:xfrm>
            <a:off x="468313" y="260350"/>
            <a:ext cx="8207375" cy="144463"/>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Rectangle 10"/>
          <p:cNvSpPr>
            <a:spLocks noChangeArrowheads="1"/>
          </p:cNvSpPr>
          <p:nvPr userDrawn="1"/>
        </p:nvSpPr>
        <p:spPr bwMode="auto">
          <a:xfrm>
            <a:off x="468313" y="260350"/>
            <a:ext cx="719137" cy="1152525"/>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006FB7"/>
          </a:solidFill>
          <a:latin typeface="+mj-lt"/>
          <a:ea typeface="+mj-ea"/>
          <a:cs typeface="+mj-cs"/>
        </a:defRPr>
      </a:lvl1pPr>
      <a:lvl2pPr algn="l" rtl="0" eaLnBrk="0" fontAlgn="base" hangingPunct="0">
        <a:spcBef>
          <a:spcPct val="0"/>
        </a:spcBef>
        <a:spcAft>
          <a:spcPct val="0"/>
        </a:spcAft>
        <a:defRPr sz="3200" b="1">
          <a:solidFill>
            <a:srgbClr val="006FB7"/>
          </a:solidFill>
          <a:latin typeface="Arial" charset="0"/>
          <a:cs typeface="Arial" charset="0"/>
        </a:defRPr>
      </a:lvl2pPr>
      <a:lvl3pPr algn="l" rtl="0" eaLnBrk="0" fontAlgn="base" hangingPunct="0">
        <a:spcBef>
          <a:spcPct val="0"/>
        </a:spcBef>
        <a:spcAft>
          <a:spcPct val="0"/>
        </a:spcAft>
        <a:defRPr sz="3200" b="1">
          <a:solidFill>
            <a:srgbClr val="006FB7"/>
          </a:solidFill>
          <a:latin typeface="Arial" charset="0"/>
          <a:cs typeface="Arial" charset="0"/>
        </a:defRPr>
      </a:lvl3pPr>
      <a:lvl4pPr algn="l" rtl="0" eaLnBrk="0" fontAlgn="base" hangingPunct="0">
        <a:spcBef>
          <a:spcPct val="0"/>
        </a:spcBef>
        <a:spcAft>
          <a:spcPct val="0"/>
        </a:spcAft>
        <a:defRPr sz="3200" b="1">
          <a:solidFill>
            <a:srgbClr val="006FB7"/>
          </a:solidFill>
          <a:latin typeface="Arial" charset="0"/>
          <a:cs typeface="Arial" charset="0"/>
        </a:defRPr>
      </a:lvl4pPr>
      <a:lvl5pPr algn="l" rtl="0" eaLnBrk="0" fontAlgn="base" hangingPunct="0">
        <a:spcBef>
          <a:spcPct val="0"/>
        </a:spcBef>
        <a:spcAft>
          <a:spcPct val="0"/>
        </a:spcAft>
        <a:defRPr sz="3200" b="1">
          <a:solidFill>
            <a:srgbClr val="006FB7"/>
          </a:solidFill>
          <a:latin typeface="Arial" charset="0"/>
          <a:cs typeface="Arial" charset="0"/>
        </a:defRPr>
      </a:lvl5pPr>
      <a:lvl6pPr marL="457200" algn="l" rtl="0" fontAlgn="base">
        <a:spcBef>
          <a:spcPct val="0"/>
        </a:spcBef>
        <a:spcAft>
          <a:spcPct val="0"/>
        </a:spcAft>
        <a:defRPr sz="3200" b="1">
          <a:solidFill>
            <a:srgbClr val="006FB7"/>
          </a:solidFill>
          <a:latin typeface="Arial" charset="0"/>
          <a:cs typeface="Arial" charset="0"/>
        </a:defRPr>
      </a:lvl6pPr>
      <a:lvl7pPr marL="914400" algn="l" rtl="0" fontAlgn="base">
        <a:spcBef>
          <a:spcPct val="0"/>
        </a:spcBef>
        <a:spcAft>
          <a:spcPct val="0"/>
        </a:spcAft>
        <a:defRPr sz="3200" b="1">
          <a:solidFill>
            <a:srgbClr val="006FB7"/>
          </a:solidFill>
          <a:latin typeface="Arial" charset="0"/>
          <a:cs typeface="Arial" charset="0"/>
        </a:defRPr>
      </a:lvl7pPr>
      <a:lvl8pPr marL="1371600" algn="l" rtl="0" fontAlgn="base">
        <a:spcBef>
          <a:spcPct val="0"/>
        </a:spcBef>
        <a:spcAft>
          <a:spcPct val="0"/>
        </a:spcAft>
        <a:defRPr sz="3200" b="1">
          <a:solidFill>
            <a:srgbClr val="006FB7"/>
          </a:solidFill>
          <a:latin typeface="Arial" charset="0"/>
          <a:cs typeface="Arial" charset="0"/>
        </a:defRPr>
      </a:lvl8pPr>
      <a:lvl9pPr marL="1828800" algn="l" rtl="0" fontAlgn="base">
        <a:spcBef>
          <a:spcPct val="0"/>
        </a:spcBef>
        <a:spcAft>
          <a:spcPct val="0"/>
        </a:spcAft>
        <a:defRPr sz="3200" b="1">
          <a:solidFill>
            <a:srgbClr val="006FB7"/>
          </a:solidFill>
          <a:latin typeface="Arial" charset="0"/>
          <a:cs typeface="Arial" charset="0"/>
        </a:defRPr>
      </a:lvl9pPr>
    </p:titleStyle>
    <p:bodyStyle>
      <a:lvl1pPr marL="533400" indent="-533400" algn="l" rtl="0" eaLnBrk="0" fontAlgn="base" hangingPunct="0">
        <a:spcBef>
          <a:spcPct val="20000"/>
        </a:spcBef>
        <a:spcAft>
          <a:spcPct val="0"/>
        </a:spcAft>
        <a:buClr>
          <a:srgbClr val="006FB7"/>
        </a:buClr>
        <a:buChar char="•"/>
        <a:defRPr sz="2800">
          <a:solidFill>
            <a:schemeClr val="tx1"/>
          </a:solidFill>
          <a:latin typeface="+mn-lt"/>
          <a:ea typeface="+mn-ea"/>
          <a:cs typeface="+mn-cs"/>
        </a:defRPr>
      </a:lvl1pPr>
      <a:lvl2pPr marL="1079500" indent="-277813" algn="l" rtl="0" eaLnBrk="0" fontAlgn="base" hangingPunct="0">
        <a:spcBef>
          <a:spcPct val="20000"/>
        </a:spcBef>
        <a:spcAft>
          <a:spcPct val="0"/>
        </a:spcAft>
        <a:buChar char="•"/>
        <a:defRPr sz="2000">
          <a:solidFill>
            <a:schemeClr val="tx1"/>
          </a:solidFill>
          <a:latin typeface="+mn-lt"/>
          <a:cs typeface="+mn-cs"/>
        </a:defRPr>
      </a:lvl2pPr>
      <a:lvl3pPr marL="1617663" indent="-358775" algn="l" rtl="0" eaLnBrk="0" fontAlgn="base" hangingPunct="0">
        <a:spcBef>
          <a:spcPct val="20000"/>
        </a:spcBef>
        <a:spcAft>
          <a:spcPct val="0"/>
        </a:spcAft>
        <a:buFont typeface="Garamond" pitchFamily="18" charset="0"/>
        <a:buChar char="−"/>
        <a:defRPr sz="2000">
          <a:solidFill>
            <a:schemeClr val="tx1"/>
          </a:solidFill>
          <a:latin typeface="+mn-lt"/>
          <a:cs typeface="+mn-cs"/>
        </a:defRPr>
      </a:lvl3pPr>
      <a:lvl4pPr marL="2025650" indent="-228600" algn="l" rtl="0" eaLnBrk="0" fontAlgn="base" hangingPunct="0">
        <a:spcBef>
          <a:spcPct val="20000"/>
        </a:spcBef>
        <a:spcAft>
          <a:spcPct val="0"/>
        </a:spcAft>
        <a:buChar char="–"/>
        <a:defRPr sz="2000">
          <a:solidFill>
            <a:schemeClr val="tx1"/>
          </a:solidFill>
          <a:latin typeface="Garamond" pitchFamily="18" charset="0"/>
          <a:cs typeface="+mn-cs"/>
        </a:defRPr>
      </a:lvl4pPr>
      <a:lvl5pPr marL="2433638" indent="-228600" algn="l" rtl="0" eaLnBrk="0" fontAlgn="base" hangingPunct="0">
        <a:spcBef>
          <a:spcPct val="20000"/>
        </a:spcBef>
        <a:spcAft>
          <a:spcPct val="0"/>
        </a:spcAft>
        <a:buChar char="»"/>
        <a:defRPr sz="2000">
          <a:solidFill>
            <a:schemeClr val="tx1"/>
          </a:solidFill>
          <a:latin typeface="Garamond" pitchFamily="18" charset="0"/>
          <a:cs typeface="+mn-cs"/>
        </a:defRPr>
      </a:lvl5pPr>
      <a:lvl6pPr marL="2890838" indent="-228600" algn="l" rtl="0" fontAlgn="base">
        <a:spcBef>
          <a:spcPct val="20000"/>
        </a:spcBef>
        <a:spcAft>
          <a:spcPct val="0"/>
        </a:spcAft>
        <a:buChar char="»"/>
        <a:defRPr sz="2000">
          <a:solidFill>
            <a:schemeClr val="tx1"/>
          </a:solidFill>
          <a:latin typeface="Garamond" pitchFamily="18" charset="0"/>
          <a:cs typeface="+mn-cs"/>
        </a:defRPr>
      </a:lvl6pPr>
      <a:lvl7pPr marL="3348038" indent="-228600" algn="l" rtl="0" fontAlgn="base">
        <a:spcBef>
          <a:spcPct val="20000"/>
        </a:spcBef>
        <a:spcAft>
          <a:spcPct val="0"/>
        </a:spcAft>
        <a:buChar char="»"/>
        <a:defRPr sz="2000">
          <a:solidFill>
            <a:schemeClr val="tx1"/>
          </a:solidFill>
          <a:latin typeface="Garamond" pitchFamily="18" charset="0"/>
          <a:cs typeface="+mn-cs"/>
        </a:defRPr>
      </a:lvl7pPr>
      <a:lvl8pPr marL="3805238" indent="-228600" algn="l" rtl="0" fontAlgn="base">
        <a:spcBef>
          <a:spcPct val="20000"/>
        </a:spcBef>
        <a:spcAft>
          <a:spcPct val="0"/>
        </a:spcAft>
        <a:buChar char="»"/>
        <a:defRPr sz="2000">
          <a:solidFill>
            <a:schemeClr val="tx1"/>
          </a:solidFill>
          <a:latin typeface="Garamond" pitchFamily="18" charset="0"/>
          <a:cs typeface="+mn-cs"/>
        </a:defRPr>
      </a:lvl8pPr>
      <a:lvl9pPr marL="4262438" indent="-228600" algn="l" rtl="0" fontAlgn="base">
        <a:spcBef>
          <a:spcPct val="20000"/>
        </a:spcBef>
        <a:spcAft>
          <a:spcPct val="0"/>
        </a:spcAft>
        <a:buChar char="»"/>
        <a:defRPr sz="2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title" idx="4294967295"/>
          </p:nvPr>
        </p:nvSpPr>
        <p:spPr bwMode="auto">
          <a:xfrm>
            <a:off x="250825" y="2289175"/>
            <a:ext cx="8569325" cy="25082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1074738" eaLnBrk="1" hangingPunct="1"/>
            <a:r>
              <a:rPr lang="en-GB" altLang="zh-CN" b="1" dirty="0" smtClean="0">
                <a:solidFill>
                  <a:srgbClr val="808080"/>
                </a:solidFill>
                <a:ea typeface="宋体" pitchFamily="2" charset="-122"/>
              </a:rPr>
              <a:t>	</a:t>
            </a:r>
            <a:r>
              <a:rPr lang="en-GB" altLang="zh-CN" sz="3600" b="1" dirty="0" smtClean="0">
                <a:ea typeface="宋体" pitchFamily="2" charset="-122"/>
              </a:rPr>
              <a:t>Chapter 15</a:t>
            </a:r>
            <a:br>
              <a:rPr lang="en-GB" altLang="zh-CN" sz="3600" b="1" dirty="0" smtClean="0">
                <a:ea typeface="宋体" pitchFamily="2" charset="-122"/>
              </a:rPr>
            </a:br>
            <a:r>
              <a:rPr lang="en-GB" altLang="zh-CN" sz="3600" dirty="0" smtClean="0">
                <a:ea typeface="宋体" pitchFamily="2" charset="-122"/>
              </a:rPr>
              <a:t>	</a:t>
            </a:r>
            <a:r>
              <a:rPr lang="en-US" altLang="zh-CN" sz="3600" dirty="0">
                <a:solidFill>
                  <a:srgbClr val="006FB7"/>
                </a:solidFill>
                <a:ea typeface="宋体" pitchFamily="2" charset="-122"/>
              </a:rPr>
              <a:t>Protection and </a:t>
            </a:r>
            <a:r>
              <a:rPr lang="en-US" altLang="zh-CN" sz="3600" dirty="0" smtClean="0">
                <a:solidFill>
                  <a:srgbClr val="006FB7"/>
                </a:solidFill>
                <a:ea typeface="宋体" pitchFamily="2" charset="-122"/>
              </a:rPr>
              <a:t>redress</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for victims of </a:t>
            </a:r>
            <a:r>
              <a:rPr lang="en-US" altLang="zh-CN" sz="3600" dirty="0">
                <a:solidFill>
                  <a:srgbClr val="006FB7"/>
                </a:solidFill>
                <a:ea typeface="宋体" pitchFamily="2" charset="-122"/>
              </a:rPr>
              <a:t>crime </a:t>
            </a:r>
            <a:r>
              <a:rPr lang="en-US" altLang="zh-CN" sz="3600" dirty="0" smtClean="0">
                <a:solidFill>
                  <a:srgbClr val="006FB7"/>
                </a:solidFill>
                <a:ea typeface="宋体" pitchFamily="2" charset="-122"/>
              </a:rPr>
              <a:t>and</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human </a:t>
            </a:r>
            <a:r>
              <a:rPr lang="en-US" altLang="zh-CN" sz="3600" dirty="0">
                <a:solidFill>
                  <a:srgbClr val="006FB7"/>
                </a:solidFill>
                <a:ea typeface="宋体" pitchFamily="2" charset="-122"/>
              </a:rPr>
              <a:t>rights violations</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r>
              <a:rPr lang="en-US" altLang="zh-CN" sz="3600" dirty="0">
                <a:solidFill>
                  <a:srgbClr val="006FB7"/>
                </a:solidFill>
                <a:ea typeface="宋体" pitchFamily="2" charset="-122"/>
              </a:rPr>
              <a:t/>
            </a:r>
            <a:br>
              <a:rPr lang="en-US" altLang="zh-CN" sz="3600" dirty="0">
                <a:solidFill>
                  <a:srgbClr val="006FB7"/>
                </a:solidFill>
                <a:ea typeface="宋体" pitchFamily="2" charset="-122"/>
              </a:rPr>
            </a:br>
            <a:endParaRPr lang="en-US" altLang="zh-CN" sz="3600" dirty="0">
              <a:solidFill>
                <a:srgbClr val="006FB7"/>
              </a:solidFill>
              <a:ea typeface="宋体" pitchFamily="2" charset="-122"/>
            </a:endParaRPr>
          </a:p>
        </p:txBody>
      </p:sp>
      <p:sp>
        <p:nvSpPr>
          <p:cNvPr id="5123" name="Rectangle 58"/>
          <p:cNvSpPr>
            <a:spLocks noChangeArrowheads="1"/>
          </p:cNvSpPr>
          <p:nvPr/>
        </p:nvSpPr>
        <p:spPr bwMode="auto">
          <a:xfrm>
            <a:off x="468313" y="6453188"/>
            <a:ext cx="8207375" cy="144462"/>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 name="Rectangle 59"/>
          <p:cNvSpPr>
            <a:spLocks noChangeArrowheads="1"/>
          </p:cNvSpPr>
          <p:nvPr/>
        </p:nvSpPr>
        <p:spPr bwMode="auto">
          <a:xfrm>
            <a:off x="468313" y="5876925"/>
            <a:ext cx="719137" cy="647700"/>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Text Box 66"/>
          <p:cNvSpPr txBox="1">
            <a:spLocks noChangeArrowheads="1"/>
          </p:cNvSpPr>
          <p:nvPr/>
        </p:nvSpPr>
        <p:spPr bwMode="auto">
          <a:xfrm>
            <a:off x="1331913" y="573405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i="1">
                <a:ea typeface="宋体" pitchFamily="2" charset="-122"/>
              </a:rPr>
              <a:t>Facilitator’s Guide</a:t>
            </a:r>
            <a:endParaRPr lang="en-US" sz="28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43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1434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9</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a:t>
            </a:r>
            <a:r>
              <a:rPr lang="en-GB" altLang="zh-CN" sz="3200" b="1" dirty="0" smtClean="0">
                <a:solidFill>
                  <a:srgbClr val="006FB7"/>
                </a:solidFill>
                <a:ea typeface="宋体" pitchFamily="2" charset="-122"/>
              </a:rPr>
              <a:t>III</a:t>
            </a:r>
            <a:endParaRPr lang="en-US" sz="3200" b="1" dirty="0">
              <a:solidFill>
                <a:srgbClr val="006FB7"/>
              </a:solidFill>
            </a:endParaRPr>
          </a:p>
        </p:txBody>
      </p:sp>
      <p:sp>
        <p:nvSpPr>
          <p:cNvPr id="9" name="Rectangle 3"/>
          <p:cNvSpPr txBox="1">
            <a:spLocks noChangeArrowheads="1"/>
          </p:cNvSpPr>
          <p:nvPr/>
        </p:nvSpPr>
        <p:spPr bwMode="auto">
          <a:xfrm>
            <a:off x="395287" y="1484784"/>
            <a:ext cx="8209161" cy="4752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000" b="1" dirty="0">
                <a:solidFill>
                  <a:srgbClr val="006FB7"/>
                </a:solidFill>
                <a:ea typeface="宋体" pitchFamily="2" charset="-122"/>
              </a:rPr>
              <a:t>Universal instruments relating to the protection of and redress for victims of crime and human rights violations (2)</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Convention against Torture and Other Cruel, Inhuman or Degrading Treatment </a:t>
            </a:r>
            <a:r>
              <a:rPr lang="en-US" altLang="zh-CN" sz="2000" dirty="0" smtClean="0">
                <a:ea typeface="宋体" pitchFamily="2" charset="-122"/>
              </a:rPr>
              <a:t>or </a:t>
            </a:r>
            <a:r>
              <a:rPr lang="en-US" altLang="zh-CN" sz="2000" dirty="0">
                <a:ea typeface="宋体" pitchFamily="2" charset="-122"/>
              </a:rPr>
              <a:t>Punishment, 1984</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Convention on the Rights of the Child, 1989</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Optional Protocol to the Convention on the Rights of the Child on the sale of children, child prostitution and child pornography, 2000</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Optional Protocol to the Convention on the Rights of the Child on the involvement of children in armed conflict, 2000</a:t>
            </a:r>
          </a:p>
          <a:p>
            <a:pPr eaLnBrk="1" hangingPunct="1">
              <a:spcBef>
                <a:spcPts val="600"/>
              </a:spcBef>
              <a:buClr>
                <a:srgbClr val="006FB7"/>
              </a:buClr>
              <a:buFontTx/>
              <a:buChar char="•"/>
            </a:pPr>
            <a:r>
              <a:rPr lang="en-US" altLang="zh-CN" sz="2000" dirty="0" smtClean="0">
                <a:ea typeface="宋体" pitchFamily="2" charset="-122"/>
              </a:rPr>
              <a:t>The </a:t>
            </a:r>
            <a:r>
              <a:rPr lang="en-US" altLang="zh-CN" sz="2000" dirty="0">
                <a:ea typeface="宋体" pitchFamily="2" charset="-122"/>
              </a:rPr>
              <a:t>United Nations Convention against Transnational Organized Crime, 2000, and the Protocol to Prevent, Suppress and Punish Trafficking in Persons, Especially Women and Children supplementing the Convention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53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1536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10</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a:t>
            </a:r>
            <a:r>
              <a:rPr lang="en-GB" altLang="zh-CN" sz="3200" b="1" dirty="0" smtClean="0">
                <a:solidFill>
                  <a:srgbClr val="006FB7"/>
                </a:solidFill>
                <a:ea typeface="宋体" pitchFamily="2" charset="-122"/>
              </a:rPr>
              <a:t>IV</a:t>
            </a:r>
            <a:endParaRPr lang="en-US" sz="3200" b="1" dirty="0">
              <a:solidFill>
                <a:srgbClr val="006FB7"/>
              </a:solidFill>
            </a:endParaRPr>
          </a:p>
        </p:txBody>
      </p:sp>
      <p:sp>
        <p:nvSpPr>
          <p:cNvPr id="9" name="Rectangle 3"/>
          <p:cNvSpPr txBox="1">
            <a:spLocks noChangeArrowheads="1"/>
          </p:cNvSpPr>
          <p:nvPr/>
        </p:nvSpPr>
        <p:spPr bwMode="auto">
          <a:xfrm>
            <a:off x="395287" y="1484784"/>
            <a:ext cx="8569201"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400"/>
              </a:spcBef>
              <a:buClr>
                <a:srgbClr val="006FB7"/>
              </a:buClr>
            </a:pPr>
            <a:r>
              <a:rPr lang="en-US" altLang="zh-CN" sz="1700" b="1" dirty="0">
                <a:solidFill>
                  <a:srgbClr val="006FB7"/>
                </a:solidFill>
                <a:ea typeface="宋体" pitchFamily="2" charset="-122"/>
              </a:rPr>
              <a:t>Universal instruments relating to the protection of and redress for victims of crime and human rights violations (3)</a:t>
            </a:r>
          </a:p>
          <a:p>
            <a:pPr eaLnBrk="1" hangingPunct="1">
              <a:spcBef>
                <a:spcPts val="400"/>
              </a:spcBef>
              <a:buClr>
                <a:srgbClr val="006FB7"/>
              </a:buClr>
              <a:buFontTx/>
              <a:buChar char="•"/>
            </a:pPr>
            <a:r>
              <a:rPr lang="en-US" altLang="zh-CN" sz="1700" dirty="0" smtClean="0">
                <a:ea typeface="宋体" pitchFamily="2" charset="-122"/>
              </a:rPr>
              <a:t>The </a:t>
            </a:r>
            <a:r>
              <a:rPr lang="en-US" altLang="zh-CN" sz="1700" dirty="0">
                <a:ea typeface="宋体" pitchFamily="2" charset="-122"/>
              </a:rPr>
              <a:t>Universal Declaration of Human Rights, 1948</a:t>
            </a:r>
          </a:p>
          <a:p>
            <a:pPr eaLnBrk="1" hangingPunct="1">
              <a:spcBef>
                <a:spcPts val="400"/>
              </a:spcBef>
              <a:buClr>
                <a:srgbClr val="006FB7"/>
              </a:buClr>
              <a:buFontTx/>
              <a:buChar char="•"/>
            </a:pPr>
            <a:r>
              <a:rPr lang="en-US" altLang="zh-CN" sz="1700" dirty="0" smtClean="0">
                <a:ea typeface="宋体" pitchFamily="2" charset="-122"/>
              </a:rPr>
              <a:t>The </a:t>
            </a:r>
            <a:r>
              <a:rPr lang="en-US" altLang="zh-CN" sz="1700" dirty="0">
                <a:ea typeface="宋体" pitchFamily="2" charset="-122"/>
              </a:rPr>
              <a:t>Vienna Declaration and </a:t>
            </a:r>
            <a:r>
              <a:rPr lang="en-US" altLang="zh-CN" sz="1700" dirty="0" err="1">
                <a:ea typeface="宋体" pitchFamily="2" charset="-122"/>
              </a:rPr>
              <a:t>Programme</a:t>
            </a:r>
            <a:r>
              <a:rPr lang="en-US" altLang="zh-CN" sz="1700" dirty="0">
                <a:ea typeface="宋体" pitchFamily="2" charset="-122"/>
              </a:rPr>
              <a:t> of Action, 1993</a:t>
            </a:r>
          </a:p>
          <a:p>
            <a:pPr eaLnBrk="1" hangingPunct="1">
              <a:spcBef>
                <a:spcPts val="400"/>
              </a:spcBef>
              <a:buClr>
                <a:srgbClr val="006FB7"/>
              </a:buClr>
              <a:buFontTx/>
              <a:buChar char="•"/>
            </a:pPr>
            <a:r>
              <a:rPr lang="en-US" altLang="zh-CN" sz="1700" dirty="0" smtClean="0">
                <a:ea typeface="宋体" pitchFamily="2" charset="-122"/>
              </a:rPr>
              <a:t>The </a:t>
            </a:r>
            <a:r>
              <a:rPr lang="en-US" altLang="zh-CN" sz="1700" dirty="0">
                <a:ea typeface="宋体" pitchFamily="2" charset="-122"/>
              </a:rPr>
              <a:t>Declaration of Basic Principles for Victims of Crime and Abuse of Power, 1985</a:t>
            </a:r>
          </a:p>
          <a:p>
            <a:pPr eaLnBrk="1" hangingPunct="1">
              <a:spcBef>
                <a:spcPts val="400"/>
              </a:spcBef>
              <a:buClr>
                <a:srgbClr val="006FB7"/>
              </a:buClr>
              <a:buFontTx/>
              <a:buChar char="•"/>
            </a:pPr>
            <a:r>
              <a:rPr lang="en-US" altLang="zh-CN" sz="1700" dirty="0" smtClean="0">
                <a:ea typeface="宋体" pitchFamily="2" charset="-122"/>
              </a:rPr>
              <a:t>The </a:t>
            </a:r>
            <a:r>
              <a:rPr lang="en-US" altLang="zh-CN" sz="1700" dirty="0">
                <a:ea typeface="宋体" pitchFamily="2" charset="-122"/>
              </a:rPr>
              <a:t>Basic Principles and Guidelines on the Right to a Remedy and Reparation for Victims of Gross Violations of International Human Rights Law and Serious Violations of International Humanitarian Law, 2005</a:t>
            </a:r>
          </a:p>
          <a:p>
            <a:pPr eaLnBrk="1" hangingPunct="1">
              <a:spcBef>
                <a:spcPts val="400"/>
              </a:spcBef>
              <a:buClr>
                <a:srgbClr val="006FB7"/>
              </a:buClr>
              <a:buFontTx/>
              <a:buChar char="•"/>
            </a:pPr>
            <a:r>
              <a:rPr lang="en-US" altLang="zh-CN" sz="1700" dirty="0" smtClean="0">
                <a:ea typeface="宋体" pitchFamily="2" charset="-122"/>
              </a:rPr>
              <a:t>Updated </a:t>
            </a:r>
            <a:r>
              <a:rPr lang="en-US" altLang="zh-CN" sz="1700" dirty="0">
                <a:ea typeface="宋体" pitchFamily="2" charset="-122"/>
              </a:rPr>
              <a:t>Set of Principles for the Protection and Promotion of Human Rights through Action to Combat Impunity, 2005</a:t>
            </a:r>
          </a:p>
          <a:p>
            <a:pPr eaLnBrk="1" hangingPunct="1">
              <a:spcBef>
                <a:spcPts val="400"/>
              </a:spcBef>
              <a:buClr>
                <a:srgbClr val="006FB7"/>
              </a:buClr>
              <a:buFontTx/>
              <a:buChar char="•"/>
            </a:pPr>
            <a:r>
              <a:rPr lang="en-US" altLang="zh-CN" sz="1700" dirty="0" smtClean="0">
                <a:ea typeface="宋体" pitchFamily="2" charset="-122"/>
              </a:rPr>
              <a:t>The </a:t>
            </a:r>
            <a:r>
              <a:rPr lang="en-US" altLang="zh-CN" sz="1700" dirty="0">
                <a:ea typeface="宋体" pitchFamily="2" charset="-122"/>
              </a:rPr>
              <a:t>Principles on the Effective Prevention and Investigation of Extra-legal, Arbitrary and Summary </a:t>
            </a:r>
            <a:r>
              <a:rPr lang="en-US" altLang="zh-CN" sz="1700" dirty="0" smtClean="0">
                <a:ea typeface="宋体" pitchFamily="2" charset="-122"/>
              </a:rPr>
              <a:t>Executions, </a:t>
            </a:r>
            <a:r>
              <a:rPr lang="en-US" altLang="zh-CN" sz="1700" dirty="0">
                <a:ea typeface="宋体" pitchFamily="2" charset="-122"/>
              </a:rPr>
              <a:t>1989</a:t>
            </a:r>
          </a:p>
          <a:p>
            <a:pPr eaLnBrk="1" hangingPunct="1">
              <a:spcBef>
                <a:spcPts val="400"/>
              </a:spcBef>
              <a:buClr>
                <a:srgbClr val="006FB7"/>
              </a:buClr>
              <a:buFontTx/>
              <a:buChar char="•"/>
            </a:pPr>
            <a:r>
              <a:rPr lang="en-US" altLang="zh-CN" sz="1700" dirty="0" smtClean="0">
                <a:ea typeface="宋体" pitchFamily="2" charset="-122"/>
              </a:rPr>
              <a:t>The </a:t>
            </a:r>
            <a:r>
              <a:rPr lang="en-US" altLang="zh-CN" sz="1700" dirty="0">
                <a:ea typeface="宋体" pitchFamily="2" charset="-122"/>
              </a:rPr>
              <a:t>Declaration on the Protection of All Persons from Enforced Disappearance, 1992 </a:t>
            </a:r>
          </a:p>
          <a:p>
            <a:pPr eaLnBrk="1" hangingPunct="1">
              <a:spcBef>
                <a:spcPts val="400"/>
              </a:spcBef>
              <a:buClr>
                <a:srgbClr val="006FB7"/>
              </a:buClr>
              <a:buFontTx/>
              <a:buChar char="•"/>
            </a:pPr>
            <a:r>
              <a:rPr lang="en-US" altLang="zh-CN" sz="1700" dirty="0" smtClean="0">
                <a:ea typeface="宋体" pitchFamily="2" charset="-122"/>
              </a:rPr>
              <a:t>The </a:t>
            </a:r>
            <a:r>
              <a:rPr lang="en-US" altLang="zh-CN" sz="1700" dirty="0">
                <a:ea typeface="宋体" pitchFamily="2" charset="-122"/>
              </a:rPr>
              <a:t>Principles on the Effective Investigation and Documentation of Torture and Other Cruel, Inhuman or Degrading Treatment or Punishment, 2000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63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1639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11</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V</a:t>
            </a:r>
            <a:endParaRPr lang="en-US" sz="3200" b="1" dirty="0">
              <a:solidFill>
                <a:srgbClr val="006FB7"/>
              </a:solidFill>
            </a:endParaRPr>
          </a:p>
        </p:txBody>
      </p:sp>
      <p:sp>
        <p:nvSpPr>
          <p:cNvPr id="9" name="Rectangle 3"/>
          <p:cNvSpPr txBox="1">
            <a:spLocks noChangeArrowheads="1"/>
          </p:cNvSpPr>
          <p:nvPr/>
        </p:nvSpPr>
        <p:spPr bwMode="auto">
          <a:xfrm>
            <a:off x="395288" y="1484784"/>
            <a:ext cx="8229600" cy="4752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300" b="1" dirty="0">
                <a:solidFill>
                  <a:srgbClr val="006FB7"/>
                </a:solidFill>
                <a:ea typeface="宋体" pitchFamily="2" charset="-122"/>
              </a:rPr>
              <a:t>Regional instruments relating to the protection of and redress for victims of crime and human rights violations</a:t>
            </a:r>
          </a:p>
          <a:p>
            <a:pPr eaLnBrk="1" hangingPunct="1">
              <a:spcBef>
                <a:spcPts val="600"/>
              </a:spcBef>
              <a:buClr>
                <a:srgbClr val="006FB7"/>
              </a:buClr>
              <a:buFontTx/>
              <a:buChar char="•"/>
            </a:pPr>
            <a:r>
              <a:rPr lang="en-US" altLang="zh-CN" sz="2300" dirty="0" smtClean="0">
                <a:ea typeface="宋体" pitchFamily="2" charset="-122"/>
              </a:rPr>
              <a:t>The </a:t>
            </a:r>
            <a:r>
              <a:rPr lang="en-US" altLang="zh-CN" sz="2300" dirty="0">
                <a:ea typeface="宋体" pitchFamily="2" charset="-122"/>
              </a:rPr>
              <a:t>African Charter on Human and Peoples’ Rights, 1981</a:t>
            </a:r>
          </a:p>
          <a:p>
            <a:pPr eaLnBrk="1" hangingPunct="1">
              <a:spcBef>
                <a:spcPts val="600"/>
              </a:spcBef>
              <a:buClr>
                <a:srgbClr val="006FB7"/>
              </a:buClr>
              <a:buFontTx/>
              <a:buChar char="•"/>
            </a:pPr>
            <a:r>
              <a:rPr lang="en-US" altLang="zh-CN" sz="2300" dirty="0" smtClean="0">
                <a:ea typeface="宋体" pitchFamily="2" charset="-122"/>
              </a:rPr>
              <a:t>The </a:t>
            </a:r>
            <a:r>
              <a:rPr lang="en-US" altLang="zh-CN" sz="2300" dirty="0">
                <a:ea typeface="宋体" pitchFamily="2" charset="-122"/>
              </a:rPr>
              <a:t>American Convention on Human Rights, 1969</a:t>
            </a:r>
          </a:p>
          <a:p>
            <a:pPr eaLnBrk="1" hangingPunct="1">
              <a:spcBef>
                <a:spcPts val="600"/>
              </a:spcBef>
              <a:buClr>
                <a:srgbClr val="006FB7"/>
              </a:buClr>
              <a:buFontTx/>
              <a:buChar char="•"/>
            </a:pPr>
            <a:r>
              <a:rPr lang="en-US" altLang="zh-CN" sz="2300" dirty="0" smtClean="0">
                <a:ea typeface="宋体" pitchFamily="2" charset="-122"/>
              </a:rPr>
              <a:t>The </a:t>
            </a:r>
            <a:r>
              <a:rPr lang="en-US" altLang="zh-CN" sz="2300" dirty="0">
                <a:ea typeface="宋体" pitchFamily="2" charset="-122"/>
              </a:rPr>
              <a:t>Inter-American Convention on Forced Disappearance of Persons, 1994</a:t>
            </a:r>
          </a:p>
          <a:p>
            <a:pPr eaLnBrk="1" hangingPunct="1">
              <a:spcBef>
                <a:spcPts val="600"/>
              </a:spcBef>
              <a:buClr>
                <a:srgbClr val="006FB7"/>
              </a:buClr>
              <a:buFontTx/>
              <a:buChar char="•"/>
            </a:pPr>
            <a:r>
              <a:rPr lang="en-US" altLang="zh-CN" sz="2300" dirty="0" smtClean="0">
                <a:ea typeface="宋体" pitchFamily="2" charset="-122"/>
              </a:rPr>
              <a:t>The </a:t>
            </a:r>
            <a:r>
              <a:rPr lang="en-US" altLang="zh-CN" sz="2300" dirty="0">
                <a:ea typeface="宋体" pitchFamily="2" charset="-122"/>
              </a:rPr>
              <a:t>Inter-American Convention to Prevent and Punish Torture, 1985</a:t>
            </a:r>
          </a:p>
          <a:p>
            <a:pPr eaLnBrk="1" hangingPunct="1">
              <a:spcBef>
                <a:spcPts val="600"/>
              </a:spcBef>
              <a:buClr>
                <a:srgbClr val="006FB7"/>
              </a:buClr>
              <a:buFontTx/>
              <a:buChar char="•"/>
            </a:pPr>
            <a:r>
              <a:rPr lang="en-US" altLang="zh-CN" sz="2300" dirty="0" smtClean="0">
                <a:ea typeface="宋体" pitchFamily="2" charset="-122"/>
              </a:rPr>
              <a:t>The </a:t>
            </a:r>
            <a:r>
              <a:rPr lang="en-US" altLang="zh-CN" sz="2300" dirty="0">
                <a:ea typeface="宋体" pitchFamily="2" charset="-122"/>
              </a:rPr>
              <a:t>Inter-American Convention on the Prevention, </a:t>
            </a:r>
            <a:r>
              <a:rPr lang="en-US" altLang="zh-CN" sz="2300" dirty="0" smtClean="0">
                <a:ea typeface="宋体" pitchFamily="2" charset="-122"/>
              </a:rPr>
              <a:t>Punishment </a:t>
            </a:r>
            <a:r>
              <a:rPr lang="en-US" altLang="zh-CN" sz="2300" dirty="0">
                <a:ea typeface="宋体" pitchFamily="2" charset="-122"/>
              </a:rPr>
              <a:t>and Eradication of Violence against Women, 1994</a:t>
            </a:r>
          </a:p>
          <a:p>
            <a:pPr eaLnBrk="1" hangingPunct="1">
              <a:spcBef>
                <a:spcPts val="600"/>
              </a:spcBef>
              <a:buClr>
                <a:srgbClr val="006FB7"/>
              </a:buClr>
              <a:buFontTx/>
              <a:buChar char="•"/>
            </a:pPr>
            <a:r>
              <a:rPr lang="en-US" altLang="zh-CN" sz="2300" dirty="0" smtClean="0">
                <a:ea typeface="宋体" pitchFamily="2" charset="-122"/>
              </a:rPr>
              <a:t>The </a:t>
            </a:r>
            <a:r>
              <a:rPr lang="en-US" altLang="zh-CN" sz="2300" dirty="0">
                <a:ea typeface="宋体" pitchFamily="2" charset="-122"/>
              </a:rPr>
              <a:t>European Convention on Human Rights, 1950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74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1741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I</a:t>
            </a:r>
            <a:endParaRPr lang="en-US" sz="3200" b="1" dirty="0">
              <a:solidFill>
                <a:srgbClr val="006FB7"/>
              </a:solidFill>
            </a:endParaRPr>
          </a:p>
        </p:txBody>
      </p:sp>
      <p:sp>
        <p:nvSpPr>
          <p:cNvPr id="1741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12</a:t>
            </a:r>
          </a:p>
        </p:txBody>
      </p:sp>
      <p:sp>
        <p:nvSpPr>
          <p:cNvPr id="7"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The notion of a victim of crime (1)</a:t>
            </a:r>
          </a:p>
          <a:p>
            <a:pPr marL="0" indent="0" eaLnBrk="1" hangingPunct="1">
              <a:spcBef>
                <a:spcPts val="1200"/>
              </a:spcBef>
              <a:buClr>
                <a:srgbClr val="006FB7"/>
              </a:buClr>
            </a:pPr>
            <a:r>
              <a:rPr lang="en-US" altLang="zh-CN" sz="2400" dirty="0">
                <a:ea typeface="宋体" pitchFamily="2" charset="-122"/>
              </a:rPr>
              <a:t>Paragraph 1 of the Declaration of Basic Principles of Justice for Victims of Crime and Abuse of </a:t>
            </a:r>
            <a:r>
              <a:rPr lang="en-US" altLang="zh-CN" sz="2400" dirty="0" smtClean="0">
                <a:ea typeface="宋体" pitchFamily="2" charset="-122"/>
              </a:rPr>
              <a:t>Power </a:t>
            </a:r>
            <a:r>
              <a:rPr lang="en-US" altLang="zh-CN" sz="2400" dirty="0">
                <a:ea typeface="宋体" pitchFamily="2" charset="-122"/>
              </a:rPr>
              <a:t>defines a victim of crime as follows:</a:t>
            </a:r>
          </a:p>
          <a:p>
            <a:pPr indent="0" eaLnBrk="1" hangingPunct="1">
              <a:spcBef>
                <a:spcPts val="1200"/>
              </a:spcBef>
              <a:buClr>
                <a:srgbClr val="006FB7"/>
              </a:buClr>
            </a:pPr>
            <a:r>
              <a:rPr lang="en-US" altLang="zh-CN" sz="2400" dirty="0">
                <a:ea typeface="宋体" pitchFamily="2" charset="-122"/>
              </a:rPr>
              <a:t>“Victims” means persons who, individually or collectively, have suffered harm, including physical or mental injury, emotional suffering, economic loss or substantial impairment of their fundamental rights, through acts </a:t>
            </a:r>
            <a:r>
              <a:rPr lang="en-US" altLang="zh-CN" sz="2400" dirty="0" smtClean="0">
                <a:ea typeface="宋体" pitchFamily="2" charset="-122"/>
              </a:rPr>
              <a:t>or </a:t>
            </a:r>
            <a:r>
              <a:rPr lang="en-US" altLang="zh-CN" sz="2400" dirty="0">
                <a:ea typeface="宋体" pitchFamily="2" charset="-122"/>
              </a:rPr>
              <a:t>omissions that are in violation of criminal laws operative within Member States, including those laws proscribing criminal abuse of power.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84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1843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II</a:t>
            </a:r>
            <a:endParaRPr lang="en-US" sz="3200" b="1" dirty="0">
              <a:solidFill>
                <a:srgbClr val="006FB7"/>
              </a:solidFill>
            </a:endParaRPr>
          </a:p>
        </p:txBody>
      </p:sp>
      <p:sp>
        <p:nvSpPr>
          <p:cNvPr id="1843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13</a:t>
            </a:r>
          </a:p>
        </p:txBody>
      </p:sp>
      <p:sp>
        <p:nvSpPr>
          <p:cNvPr id="7" name="Rectangle 3"/>
          <p:cNvSpPr txBox="1">
            <a:spLocks noChangeArrowheads="1"/>
          </p:cNvSpPr>
          <p:nvPr/>
        </p:nvSpPr>
        <p:spPr bwMode="auto">
          <a:xfrm>
            <a:off x="395288" y="1484784"/>
            <a:ext cx="8229600" cy="4752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600" b="1" dirty="0">
                <a:solidFill>
                  <a:srgbClr val="006FB7"/>
                </a:solidFill>
                <a:ea typeface="宋体" pitchFamily="2" charset="-122"/>
              </a:rPr>
              <a:t>The notion of a victim of crime (2)</a:t>
            </a:r>
          </a:p>
          <a:p>
            <a:pPr marL="0" indent="0" eaLnBrk="1" hangingPunct="1">
              <a:spcBef>
                <a:spcPts val="1200"/>
              </a:spcBef>
              <a:buClr>
                <a:srgbClr val="006FB7"/>
              </a:buClr>
            </a:pPr>
            <a:r>
              <a:rPr lang="en-US" altLang="zh-CN" sz="2600" dirty="0">
                <a:ea typeface="宋体" pitchFamily="2" charset="-122"/>
              </a:rPr>
              <a:t>According to paragraph 2 of the Declaration:</a:t>
            </a:r>
          </a:p>
          <a:p>
            <a:pPr indent="0" eaLnBrk="1" hangingPunct="1">
              <a:spcBef>
                <a:spcPts val="1200"/>
              </a:spcBef>
              <a:buClr>
                <a:srgbClr val="006FB7"/>
              </a:buClr>
            </a:pPr>
            <a:r>
              <a:rPr lang="en-US" altLang="zh-CN" sz="2600" dirty="0">
                <a:ea typeface="宋体" pitchFamily="2" charset="-122"/>
              </a:rPr>
              <a:t>A person may be considered a victim . . . regardless of whether the perpetrator is identified, apprehended, prosecuted or convicted and regardless of the familial relationship between the perpetrator and the victim. The term “victim” also includes, where appropriate, the immediate family or </a:t>
            </a:r>
            <a:r>
              <a:rPr lang="en-US" altLang="zh-CN" sz="2600" dirty="0" err="1">
                <a:ea typeface="宋体" pitchFamily="2" charset="-122"/>
              </a:rPr>
              <a:t>dependants</a:t>
            </a:r>
            <a:r>
              <a:rPr lang="en-US" altLang="zh-CN" sz="2600" dirty="0">
                <a:ea typeface="宋体" pitchFamily="2" charset="-122"/>
              </a:rPr>
              <a:t> of the direct victim and persons who have suffered harm in intervening to assist victims in distress or to prevent victimization.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945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1946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Key legal texts </a:t>
            </a:r>
            <a:r>
              <a:rPr lang="en-GB" altLang="zh-CN" sz="3200" b="1" dirty="0" smtClean="0">
                <a:solidFill>
                  <a:srgbClr val="006FB7"/>
                </a:solidFill>
                <a:ea typeface="宋体" pitchFamily="2" charset="-122"/>
              </a:rPr>
              <a:t>III</a:t>
            </a:r>
            <a:endParaRPr lang="en-US" sz="3200" b="1" dirty="0">
              <a:solidFill>
                <a:srgbClr val="006FB7"/>
              </a:solidFill>
            </a:endParaRPr>
          </a:p>
        </p:txBody>
      </p:sp>
      <p:sp>
        <p:nvSpPr>
          <p:cNvPr id="1946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14</a:t>
            </a:r>
          </a:p>
        </p:txBody>
      </p:sp>
      <p:sp>
        <p:nvSpPr>
          <p:cNvPr id="7"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The notion of a victim of crime (3)</a:t>
            </a:r>
          </a:p>
          <a:p>
            <a:pPr marL="0" indent="0" eaLnBrk="1" hangingPunct="1">
              <a:spcBef>
                <a:spcPts val="1200"/>
              </a:spcBef>
              <a:buClr>
                <a:srgbClr val="006FB7"/>
              </a:buClr>
            </a:pPr>
            <a:r>
              <a:rPr lang="en-US" altLang="zh-CN" sz="2800" dirty="0">
                <a:ea typeface="宋体" pitchFamily="2" charset="-122"/>
              </a:rPr>
              <a:t>A non-discrimination provision is contained in paragraph 3 of the Declaration, according to which:</a:t>
            </a:r>
          </a:p>
          <a:p>
            <a:pPr indent="0" eaLnBrk="1" hangingPunct="1">
              <a:spcBef>
                <a:spcPts val="1200"/>
              </a:spcBef>
              <a:buClr>
                <a:srgbClr val="006FB7"/>
              </a:buClr>
            </a:pPr>
            <a:r>
              <a:rPr lang="en-US" altLang="zh-CN" sz="2800" dirty="0">
                <a:ea typeface="宋体" pitchFamily="2" charset="-122"/>
              </a:rPr>
              <a:t>The provisions contained herein shall be applicable to all, without distinction of any kind, such as race, </a:t>
            </a:r>
            <a:r>
              <a:rPr lang="en-US" altLang="zh-CN" sz="2800" dirty="0" err="1">
                <a:ea typeface="宋体" pitchFamily="2" charset="-122"/>
              </a:rPr>
              <a:t>colour</a:t>
            </a:r>
            <a:r>
              <a:rPr lang="en-US" altLang="zh-CN" sz="2800" dirty="0">
                <a:ea typeface="宋体" pitchFamily="2" charset="-122"/>
              </a:rPr>
              <a:t>, sex, age, language, religion, nationality, political or other opinion, cultural beliefs or practices, property, birth or family status, ethnic or social origin, and disability.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048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2048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Victims of crime I</a:t>
            </a:r>
            <a:endParaRPr lang="en-US" sz="3200" b="1" dirty="0">
              <a:solidFill>
                <a:srgbClr val="006FB7"/>
              </a:solidFill>
            </a:endParaRPr>
          </a:p>
        </p:txBody>
      </p:sp>
      <p:sp>
        <p:nvSpPr>
          <p:cNvPr id="2048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15</a:t>
            </a:r>
          </a:p>
        </p:txBody>
      </p:sp>
      <p:sp>
        <p:nvSpPr>
          <p:cNvPr id="7" name="Rectangle 3"/>
          <p:cNvSpPr txBox="1">
            <a:spLocks noChangeArrowheads="1"/>
          </p:cNvSpPr>
          <p:nvPr/>
        </p:nvSpPr>
        <p:spPr bwMode="auto">
          <a:xfrm>
            <a:off x="395287" y="1484784"/>
            <a:ext cx="8364537" cy="4752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400" b="1" dirty="0">
                <a:solidFill>
                  <a:srgbClr val="006FB7"/>
                </a:solidFill>
                <a:ea typeface="宋体" pitchFamily="2" charset="-122"/>
              </a:rPr>
              <a:t>Treatment by the police (1)</a:t>
            </a:r>
          </a:p>
          <a:p>
            <a:pPr marL="0" indent="0" eaLnBrk="1" hangingPunct="1">
              <a:spcBef>
                <a:spcPts val="600"/>
              </a:spcBef>
              <a:buClr>
                <a:srgbClr val="006FB7"/>
              </a:buClr>
            </a:pPr>
            <a:r>
              <a:rPr lang="en-US" altLang="zh-CN" sz="2400" dirty="0">
                <a:ea typeface="宋体" pitchFamily="2" charset="-122"/>
              </a:rPr>
              <a:t>The police must at all times show respect for, and courtesy towards, victims of crime.</a:t>
            </a:r>
          </a:p>
          <a:p>
            <a:pPr marL="0" indent="0" eaLnBrk="1" hangingPunct="1">
              <a:spcBef>
                <a:spcPts val="600"/>
              </a:spcBef>
              <a:buClr>
                <a:srgbClr val="006FB7"/>
              </a:buClr>
            </a:pPr>
            <a:r>
              <a:rPr lang="en-US" altLang="zh-CN" sz="2400" dirty="0">
                <a:ea typeface="宋体" pitchFamily="2" charset="-122"/>
              </a:rPr>
              <a:t>The police should provide victims of crime with information about available help, assistance and compensation for injuries and losses they have sustained as a consequence of the crime.</a:t>
            </a:r>
          </a:p>
          <a:p>
            <a:pPr marL="0" indent="0" eaLnBrk="1" hangingPunct="1">
              <a:spcBef>
                <a:spcPts val="600"/>
              </a:spcBef>
              <a:buClr>
                <a:srgbClr val="006FB7"/>
              </a:buClr>
            </a:pPr>
            <a:r>
              <a:rPr lang="en-US" altLang="zh-CN" sz="2400" dirty="0">
                <a:ea typeface="宋体" pitchFamily="2" charset="-122"/>
              </a:rPr>
              <a:t>The police should share other relevant information with victims of crime, including information as to the role the victims might play in criminal proceedings.</a:t>
            </a:r>
          </a:p>
          <a:p>
            <a:pPr marL="0" indent="0" eaLnBrk="1" hangingPunct="1">
              <a:spcBef>
                <a:spcPts val="600"/>
              </a:spcBef>
              <a:buClr>
                <a:srgbClr val="006FB7"/>
              </a:buClr>
            </a:pPr>
            <a:r>
              <a:rPr lang="en-US" altLang="zh-CN" sz="2400" dirty="0">
                <a:ea typeface="宋体" pitchFamily="2" charset="-122"/>
              </a:rPr>
              <a:t>The police should undertake to protect victims of crime from intimidation, retaliation and violence.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150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2151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16</a:t>
            </a:r>
          </a:p>
        </p:txBody>
      </p:sp>
      <p:sp>
        <p:nvSpPr>
          <p:cNvPr id="7"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800" b="1" dirty="0">
                <a:solidFill>
                  <a:srgbClr val="006FB7"/>
                </a:solidFill>
                <a:ea typeface="宋体" pitchFamily="2" charset="-122"/>
              </a:rPr>
              <a:t>Treatment by the police (2)</a:t>
            </a:r>
          </a:p>
          <a:p>
            <a:pPr marL="0" indent="0" eaLnBrk="1" hangingPunct="1">
              <a:spcBef>
                <a:spcPts val="800"/>
              </a:spcBef>
              <a:buClr>
                <a:srgbClr val="006FB7"/>
              </a:buClr>
            </a:pPr>
            <a:r>
              <a:rPr lang="en-US" altLang="zh-CN" sz="2800" dirty="0">
                <a:ea typeface="宋体" pitchFamily="2" charset="-122"/>
              </a:rPr>
              <a:t>The police should inform victims of the outcome of their investigation and provide the prosecution with detailed information as to the effect or effects that the relevant crime has had and continues to have on the victims concerned.</a:t>
            </a:r>
          </a:p>
          <a:p>
            <a:pPr marL="0" indent="0" eaLnBrk="1" hangingPunct="1">
              <a:spcBef>
                <a:spcPts val="800"/>
              </a:spcBef>
              <a:buClr>
                <a:srgbClr val="006FB7"/>
              </a:buClr>
            </a:pPr>
            <a:r>
              <a:rPr lang="en-US" altLang="zh-CN" sz="2800" dirty="0">
                <a:ea typeface="宋体" pitchFamily="2" charset="-122"/>
              </a:rPr>
              <a:t>By treating victims with respect and understanding and by sharing relevant information with them, the police help to promote confidence in the criminal justice system.</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Victims of crime </a:t>
            </a:r>
            <a:r>
              <a:rPr lang="en-GB" altLang="zh-CN" sz="3200" b="1" dirty="0" smtClean="0">
                <a:solidFill>
                  <a:srgbClr val="006FB7"/>
                </a:solidFill>
                <a:ea typeface="宋体" pitchFamily="2" charset="-122"/>
              </a:rPr>
              <a:t>II</a:t>
            </a:r>
            <a:endParaRPr lang="en-US" sz="3200" b="1" dirty="0">
              <a:solidFill>
                <a:srgbClr val="006FB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253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2253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17</a:t>
            </a:r>
          </a:p>
        </p:txBody>
      </p:sp>
      <p:sp>
        <p:nvSpPr>
          <p:cNvPr id="7" name="Rectangle 3"/>
          <p:cNvSpPr txBox="1">
            <a:spLocks noChangeArrowheads="1"/>
          </p:cNvSpPr>
          <p:nvPr/>
        </p:nvSpPr>
        <p:spPr bwMode="auto">
          <a:xfrm>
            <a:off x="395288" y="1916832"/>
            <a:ext cx="8229600" cy="38164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Treatment by the prosecution (1)</a:t>
            </a:r>
          </a:p>
          <a:p>
            <a:pPr marL="0" indent="0" eaLnBrk="1" hangingPunct="1">
              <a:spcBef>
                <a:spcPts val="1200"/>
              </a:spcBef>
              <a:buClr>
                <a:srgbClr val="006FB7"/>
              </a:buClr>
            </a:pPr>
            <a:r>
              <a:rPr lang="en-US" altLang="zh-CN" sz="2800" dirty="0">
                <a:ea typeface="宋体" pitchFamily="2" charset="-122"/>
              </a:rPr>
              <a:t>The prosecuting authorities should at all times show respect for, and courtesy towards, victims of crime.</a:t>
            </a:r>
          </a:p>
          <a:p>
            <a:pPr marL="0" indent="0" eaLnBrk="1" hangingPunct="1">
              <a:spcBef>
                <a:spcPts val="1200"/>
              </a:spcBef>
              <a:buClr>
                <a:srgbClr val="006FB7"/>
              </a:buClr>
            </a:pPr>
            <a:r>
              <a:rPr lang="en-US" altLang="zh-CN" sz="2800" dirty="0">
                <a:ea typeface="宋体" pitchFamily="2" charset="-122"/>
              </a:rPr>
              <a:t>The prosecuting authorities should keep victims informed about their role in the investigation as well as the scope, timing and progress of the proceedings.</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Victims of crime </a:t>
            </a:r>
            <a:r>
              <a:rPr lang="en-GB" altLang="zh-CN" sz="3200" b="1" dirty="0" smtClean="0">
                <a:solidFill>
                  <a:srgbClr val="006FB7"/>
                </a:solidFill>
                <a:ea typeface="宋体" pitchFamily="2" charset="-122"/>
              </a:rPr>
              <a:t>III</a:t>
            </a:r>
            <a:endParaRPr lang="en-US" sz="3200" b="1" dirty="0">
              <a:solidFill>
                <a:srgbClr val="006FB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355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2355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18</a:t>
            </a:r>
          </a:p>
        </p:txBody>
      </p:sp>
      <p:sp>
        <p:nvSpPr>
          <p:cNvPr id="7" name="Rectangle 3"/>
          <p:cNvSpPr txBox="1">
            <a:spLocks noChangeArrowheads="1"/>
          </p:cNvSpPr>
          <p:nvPr/>
        </p:nvSpPr>
        <p:spPr bwMode="auto">
          <a:xfrm>
            <a:off x="395287" y="1700808"/>
            <a:ext cx="8364537" cy="42484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Treatment by the prosecution (2)</a:t>
            </a:r>
          </a:p>
          <a:p>
            <a:pPr marL="0" indent="0" eaLnBrk="1" hangingPunct="1">
              <a:spcBef>
                <a:spcPts val="1200"/>
              </a:spcBef>
              <a:buClr>
                <a:srgbClr val="006FB7"/>
              </a:buClr>
            </a:pPr>
            <a:r>
              <a:rPr lang="en-US" altLang="zh-CN" sz="2800" dirty="0">
                <a:ea typeface="宋体" pitchFamily="2" charset="-122"/>
              </a:rPr>
              <a:t>The prosecuting authorities should inform the victim of the outcome of the investigation unless, at least at the European level, the victim has indicated that he or she does not want to have this information.</a:t>
            </a:r>
          </a:p>
          <a:p>
            <a:pPr marL="0" indent="0" eaLnBrk="1" hangingPunct="1">
              <a:spcBef>
                <a:spcPts val="1200"/>
              </a:spcBef>
              <a:buClr>
                <a:srgbClr val="006FB7"/>
              </a:buClr>
            </a:pPr>
            <a:r>
              <a:rPr lang="en-US" altLang="zh-CN" sz="2800" dirty="0">
                <a:ea typeface="宋体" pitchFamily="2" charset="-122"/>
              </a:rPr>
              <a:t>In cases where the competent authority decides not to prosecute, the victim concerned should have the right to seek review of the decision or to bring a private prosecution.</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Victims of crime </a:t>
            </a:r>
            <a:r>
              <a:rPr lang="en-GB" altLang="zh-CN" sz="3200" b="1" dirty="0" smtClean="0">
                <a:solidFill>
                  <a:srgbClr val="006FB7"/>
                </a:solidFill>
                <a:ea typeface="宋体" pitchFamily="2" charset="-122"/>
              </a:rPr>
              <a:t>IV</a:t>
            </a:r>
            <a:endParaRPr lang="en-US" sz="3200" b="1" dirty="0">
              <a:solidFill>
                <a:srgbClr val="006FB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61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614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Learning objectives</a:t>
            </a:r>
            <a:endParaRPr lang="en-US" sz="3200" b="1">
              <a:solidFill>
                <a:srgbClr val="006FB7"/>
              </a:solidFill>
            </a:endParaRPr>
          </a:p>
        </p:txBody>
      </p:sp>
      <p:sp>
        <p:nvSpPr>
          <p:cNvPr id="6149" name="Rectangle 3"/>
          <p:cNvSpPr txBox="1">
            <a:spLocks noChangeArrowheads="1"/>
          </p:cNvSpPr>
          <p:nvPr/>
        </p:nvSpPr>
        <p:spPr bwMode="auto">
          <a:xfrm>
            <a:off x="395288" y="1628800"/>
            <a:ext cx="8229600" cy="439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Clr>
                <a:srgbClr val="006FB7"/>
              </a:buClr>
              <a:buFontTx/>
              <a:buChar char="•"/>
            </a:pPr>
            <a:r>
              <a:rPr lang="en-US" altLang="zh-CN" sz="2400" dirty="0" smtClean="0">
                <a:ea typeface="宋体" pitchFamily="2" charset="-122"/>
              </a:rPr>
              <a:t>To </a:t>
            </a:r>
            <a:r>
              <a:rPr lang="en-US" altLang="zh-CN" sz="2400" dirty="0">
                <a:ea typeface="宋体" pitchFamily="2" charset="-122"/>
              </a:rPr>
              <a:t>make the participants aware of the effects that crime and human rights violations may have on the </a:t>
            </a:r>
            <a:r>
              <a:rPr lang="en-US" altLang="zh-CN" sz="2400" dirty="0" smtClean="0">
                <a:ea typeface="宋体" pitchFamily="2" charset="-122"/>
              </a:rPr>
              <a:t>victims</a:t>
            </a:r>
            <a:endParaRPr lang="en-US" altLang="zh-CN" sz="2400" dirty="0">
              <a:ea typeface="宋体" pitchFamily="2" charset="-122"/>
            </a:endParaRPr>
          </a:p>
          <a:p>
            <a:pPr eaLnBrk="1" hangingPunct="1">
              <a:spcBef>
                <a:spcPts val="600"/>
              </a:spcBef>
              <a:buClr>
                <a:srgbClr val="006FB7"/>
              </a:buClr>
              <a:buFontTx/>
              <a:buChar char="•"/>
            </a:pPr>
            <a:r>
              <a:rPr lang="en-US" altLang="zh-CN" sz="2400" dirty="0" smtClean="0">
                <a:ea typeface="宋体" pitchFamily="2" charset="-122"/>
              </a:rPr>
              <a:t>To </a:t>
            </a:r>
            <a:r>
              <a:rPr lang="en-US" altLang="zh-CN" sz="2400" dirty="0">
                <a:ea typeface="宋体" pitchFamily="2" charset="-122"/>
              </a:rPr>
              <a:t>familiarize the participants with the existing international legal rules for the protection of and redress for victims of crime and human rights violations</a:t>
            </a:r>
          </a:p>
          <a:p>
            <a:pPr eaLnBrk="1" hangingPunct="1">
              <a:spcBef>
                <a:spcPts val="600"/>
              </a:spcBef>
              <a:buClr>
                <a:srgbClr val="006FB7"/>
              </a:buClr>
              <a:buFontTx/>
              <a:buChar char="•"/>
            </a:pPr>
            <a:r>
              <a:rPr lang="en-US" altLang="zh-CN" sz="2400" dirty="0" smtClean="0">
                <a:ea typeface="宋体" pitchFamily="2" charset="-122"/>
              </a:rPr>
              <a:t>To </a:t>
            </a:r>
            <a:r>
              <a:rPr lang="en-US" altLang="zh-CN" sz="2400" dirty="0">
                <a:ea typeface="宋体" pitchFamily="2" charset="-122"/>
              </a:rPr>
              <a:t>identify the steps that States must take in order to provide redress and protection for victims of crime and human rights violations</a:t>
            </a:r>
          </a:p>
          <a:p>
            <a:pPr eaLnBrk="1" hangingPunct="1">
              <a:spcBef>
                <a:spcPts val="600"/>
              </a:spcBef>
              <a:buClr>
                <a:srgbClr val="006FB7"/>
              </a:buClr>
              <a:buFontTx/>
              <a:buChar char="•"/>
            </a:pPr>
            <a:r>
              <a:rPr lang="en-US" altLang="zh-CN" sz="2400" dirty="0" smtClean="0">
                <a:ea typeface="宋体" pitchFamily="2" charset="-122"/>
              </a:rPr>
              <a:t>To </a:t>
            </a:r>
            <a:r>
              <a:rPr lang="en-US" altLang="zh-CN" sz="2400" dirty="0">
                <a:ea typeface="宋体" pitchFamily="2" charset="-122"/>
              </a:rPr>
              <a:t>increase the participants’ awareness of their own potential as judges, prosecutors and lawyers in protecting victims of crime and human rights violations</a:t>
            </a:r>
          </a:p>
        </p:txBody>
      </p:sp>
      <p:sp>
        <p:nvSpPr>
          <p:cNvPr id="61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457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2458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19</a:t>
            </a:r>
          </a:p>
        </p:txBody>
      </p:sp>
      <p:sp>
        <p:nvSpPr>
          <p:cNvPr id="7"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500" b="1" dirty="0">
                <a:solidFill>
                  <a:srgbClr val="006FB7"/>
                </a:solidFill>
                <a:ea typeface="宋体" pitchFamily="2" charset="-122"/>
              </a:rPr>
              <a:t>Questioning during criminal procedures </a:t>
            </a:r>
          </a:p>
          <a:p>
            <a:pPr marL="0" indent="0" eaLnBrk="1" hangingPunct="1">
              <a:spcBef>
                <a:spcPts val="1200"/>
              </a:spcBef>
              <a:buClr>
                <a:srgbClr val="006FB7"/>
              </a:buClr>
            </a:pPr>
            <a:r>
              <a:rPr lang="en-US" altLang="zh-CN" sz="2500" dirty="0">
                <a:ea typeface="宋体" pitchFamily="2" charset="-122"/>
              </a:rPr>
              <a:t>Questioning by the police, </a:t>
            </a:r>
            <a:r>
              <a:rPr lang="en-US" altLang="zh-CN" sz="2500" dirty="0" smtClean="0">
                <a:ea typeface="宋体" pitchFamily="2" charset="-122"/>
              </a:rPr>
              <a:t>prosecutor </a:t>
            </a:r>
            <a:r>
              <a:rPr lang="en-US" altLang="zh-CN" sz="2500" dirty="0">
                <a:ea typeface="宋体" pitchFamily="2" charset="-122"/>
              </a:rPr>
              <a:t>or judge of victims of crime must be carried out with compassion and respect for their dignity. Special assistance to victims testifying in court may be necessary in order to reassure the victims and ensure that they are playing a proper role in the proceedings.</a:t>
            </a:r>
          </a:p>
          <a:p>
            <a:pPr marL="0" indent="0" eaLnBrk="1" hangingPunct="1">
              <a:spcBef>
                <a:spcPts val="1200"/>
              </a:spcBef>
              <a:buClr>
                <a:srgbClr val="006FB7"/>
              </a:buClr>
            </a:pPr>
            <a:r>
              <a:rPr lang="en-US" altLang="zh-CN" sz="2500" dirty="0">
                <a:ea typeface="宋体" pitchFamily="2" charset="-122"/>
              </a:rPr>
              <a:t>Special assistance may be needed inter alia for victims – and their relatives – of sex crimes, child abuse, trafficking, abduction, enforced disappearance, torture or terrorist acts.</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Victims of crime </a:t>
            </a:r>
            <a:r>
              <a:rPr lang="en-GB" altLang="zh-CN" sz="3200" b="1" dirty="0" smtClean="0">
                <a:solidFill>
                  <a:srgbClr val="006FB7"/>
                </a:solidFill>
                <a:ea typeface="宋体" pitchFamily="2" charset="-122"/>
              </a:rPr>
              <a:t>V</a:t>
            </a:r>
            <a:endParaRPr lang="en-US" sz="3200" b="1" dirty="0">
              <a:solidFill>
                <a:srgbClr val="006FB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560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2560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altLang="zh-CN" sz="1200" b="1">
                <a:ea typeface="宋体" pitchFamily="2" charset="-122"/>
              </a:rPr>
              <a:t>20</a:t>
            </a:r>
            <a:endParaRPr lang="it-IT" sz="1200" b="1"/>
          </a:p>
        </p:txBody>
      </p:sp>
      <p:sp>
        <p:nvSpPr>
          <p:cNvPr id="7"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600" b="1" dirty="0">
                <a:solidFill>
                  <a:srgbClr val="006FB7"/>
                </a:solidFill>
                <a:ea typeface="宋体" pitchFamily="2" charset="-122"/>
              </a:rPr>
              <a:t>Victims </a:t>
            </a:r>
            <a:r>
              <a:rPr lang="en-US" altLang="zh-CN" sz="2600" b="1" dirty="0">
                <a:solidFill>
                  <a:srgbClr val="006FB7"/>
                </a:solidFill>
                <a:ea typeface="宋体" pitchFamily="2" charset="-122"/>
              </a:rPr>
              <a:t>of crime and </a:t>
            </a:r>
            <a:r>
              <a:rPr lang="en-US" altLang="zh-CN" sz="2600" b="1" dirty="0">
                <a:solidFill>
                  <a:srgbClr val="006FB7"/>
                </a:solidFill>
                <a:ea typeface="宋体" pitchFamily="2" charset="-122"/>
              </a:rPr>
              <a:t>criminal court proceedings</a:t>
            </a:r>
          </a:p>
          <a:p>
            <a:pPr marL="0" indent="0" eaLnBrk="1" hangingPunct="1">
              <a:spcBef>
                <a:spcPts val="600"/>
              </a:spcBef>
              <a:buClr>
                <a:srgbClr val="006FB7"/>
              </a:buClr>
            </a:pPr>
            <a:r>
              <a:rPr lang="en-US" altLang="zh-CN" sz="2600" dirty="0">
                <a:ea typeface="宋体" pitchFamily="2" charset="-122"/>
              </a:rPr>
              <a:t>Victims of a crime should be informed of the date and place of the court proceedings concerning that crime, and should also be informed of any delay or adjournment.</a:t>
            </a:r>
          </a:p>
          <a:p>
            <a:pPr marL="0" indent="0" eaLnBrk="1" hangingPunct="1">
              <a:spcBef>
                <a:spcPts val="600"/>
              </a:spcBef>
              <a:buClr>
                <a:srgbClr val="006FB7"/>
              </a:buClr>
            </a:pPr>
            <a:r>
              <a:rPr lang="en-US" altLang="zh-CN" sz="2600" dirty="0">
                <a:ea typeface="宋体" pitchFamily="2" charset="-122"/>
              </a:rPr>
              <a:t>Victims of crime should be duly informed about the rights they may have to obtain restitution or compensation for the crime concerned.</a:t>
            </a:r>
          </a:p>
          <a:p>
            <a:pPr marL="0" indent="0" eaLnBrk="1" hangingPunct="1">
              <a:spcBef>
                <a:spcPts val="600"/>
              </a:spcBef>
              <a:buClr>
                <a:srgbClr val="006FB7"/>
              </a:buClr>
            </a:pPr>
            <a:r>
              <a:rPr lang="en-US" altLang="zh-CN" sz="2600" dirty="0">
                <a:ea typeface="宋体" pitchFamily="2" charset="-122"/>
              </a:rPr>
              <a:t>Victims of crime should be informed about how they can obtain a copy of the </a:t>
            </a:r>
            <a:r>
              <a:rPr lang="en-US" altLang="zh-CN" sz="2600" dirty="0" err="1">
                <a:ea typeface="宋体" pitchFamily="2" charset="-122"/>
              </a:rPr>
              <a:t>judgement</a:t>
            </a:r>
            <a:r>
              <a:rPr lang="en-US" altLang="zh-CN" sz="2600" dirty="0">
                <a:ea typeface="宋体" pitchFamily="2" charset="-122"/>
              </a:rPr>
              <a:t> related to that crime.</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Victims of crime </a:t>
            </a:r>
            <a:r>
              <a:rPr lang="en-GB" altLang="zh-CN" sz="3200" b="1" dirty="0" smtClean="0">
                <a:solidFill>
                  <a:srgbClr val="006FB7"/>
                </a:solidFill>
                <a:ea typeface="宋体" pitchFamily="2" charset="-122"/>
              </a:rPr>
              <a:t>VI</a:t>
            </a:r>
            <a:endParaRPr lang="en-US" sz="3200" b="1" dirty="0">
              <a:solidFill>
                <a:srgbClr val="006FB7"/>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662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2663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21</a:t>
            </a:r>
          </a:p>
        </p:txBody>
      </p:sp>
      <p:sp>
        <p:nvSpPr>
          <p:cNvPr id="7"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The right to protection of their private life and safety</a:t>
            </a:r>
          </a:p>
          <a:p>
            <a:pPr marL="0" indent="0" eaLnBrk="1" hangingPunct="1">
              <a:spcBef>
                <a:spcPts val="1200"/>
              </a:spcBef>
              <a:buClr>
                <a:srgbClr val="006FB7"/>
              </a:buClr>
            </a:pPr>
            <a:r>
              <a:rPr lang="en-US" altLang="zh-CN" sz="2400" dirty="0">
                <a:ea typeface="宋体" pitchFamily="2" charset="-122"/>
              </a:rPr>
              <a:t>Whenever necessary, the competent authorities should protect the privacy of victims of crime, and protect the victims, their families and any witnesses on their behalf from intimidation or retaliation.</a:t>
            </a:r>
          </a:p>
          <a:p>
            <a:pPr marL="0" indent="0" eaLnBrk="1" hangingPunct="1">
              <a:spcBef>
                <a:spcPts val="1200"/>
              </a:spcBef>
              <a:buClr>
                <a:srgbClr val="006FB7"/>
              </a:buClr>
            </a:pPr>
            <a:r>
              <a:rPr lang="en-US" altLang="zh-CN" sz="2400" dirty="0">
                <a:ea typeface="宋体" pitchFamily="2" charset="-122"/>
              </a:rPr>
              <a:t>Special protection of the right to privacy and safety of persons may be particularly indicated in cases of sexual abuse, abduction, enforced disappearance and terrorism as well as in criminal cases concerning organized crime.</a:t>
            </a:r>
          </a:p>
          <a:p>
            <a:pPr marL="0" indent="0" eaLnBrk="1" hangingPunct="1">
              <a:spcBef>
                <a:spcPts val="1200"/>
              </a:spcBef>
              <a:buClr>
                <a:srgbClr val="006FB7"/>
              </a:buClr>
            </a:pPr>
            <a:r>
              <a:rPr lang="en-US" altLang="zh-CN" sz="2400" dirty="0">
                <a:ea typeface="宋体" pitchFamily="2" charset="-122"/>
              </a:rPr>
              <a:t>As a general rule, it is preferable to obtain the consent of the victim before his or her name is given to the media.</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Victims of crime </a:t>
            </a:r>
            <a:r>
              <a:rPr lang="en-GB" altLang="zh-CN" sz="3200" b="1" dirty="0" smtClean="0">
                <a:solidFill>
                  <a:srgbClr val="006FB7"/>
                </a:solidFill>
                <a:ea typeface="宋体" pitchFamily="2" charset="-122"/>
              </a:rPr>
              <a:t>VII</a:t>
            </a:r>
            <a:endParaRPr lang="en-US" sz="3200" b="1" dirty="0">
              <a:solidFill>
                <a:srgbClr val="006FB7"/>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765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2765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Redress for victims of crime I</a:t>
            </a:r>
            <a:endParaRPr lang="en-US" sz="3200" b="1" dirty="0">
              <a:solidFill>
                <a:srgbClr val="006FB7"/>
              </a:solidFill>
            </a:endParaRPr>
          </a:p>
        </p:txBody>
      </p:sp>
      <p:sp>
        <p:nvSpPr>
          <p:cNvPr id="2765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22</a:t>
            </a:r>
          </a:p>
        </p:txBody>
      </p:sp>
      <p:sp>
        <p:nvSpPr>
          <p:cNvPr id="7" name="Rectangle 3"/>
          <p:cNvSpPr txBox="1">
            <a:spLocks noChangeArrowheads="1"/>
          </p:cNvSpPr>
          <p:nvPr/>
        </p:nvSpPr>
        <p:spPr bwMode="auto">
          <a:xfrm>
            <a:off x="395288" y="1988840"/>
            <a:ext cx="8229600" cy="30243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Restitution</a:t>
            </a:r>
          </a:p>
          <a:p>
            <a:pPr marL="0" indent="0" eaLnBrk="1" hangingPunct="1">
              <a:spcBef>
                <a:spcPts val="2400"/>
              </a:spcBef>
              <a:buClr>
                <a:srgbClr val="006FB7"/>
              </a:buClr>
            </a:pPr>
            <a:r>
              <a:rPr lang="en-US" altLang="zh-CN" sz="2800" dirty="0">
                <a:ea typeface="宋体" pitchFamily="2" charset="-122"/>
              </a:rPr>
              <a:t>Whenever appropriate, persons responsible for criminal offences should make fair restitution to the victims of their crimes for any harm or loss suffered. By restitution, the offender restores to the victim the rights that were breached.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867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2867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23</a:t>
            </a:r>
          </a:p>
        </p:txBody>
      </p:sp>
      <p:sp>
        <p:nvSpPr>
          <p:cNvPr id="7" name="Rectangle 3"/>
          <p:cNvSpPr txBox="1">
            <a:spLocks noChangeArrowheads="1"/>
          </p:cNvSpPr>
          <p:nvPr/>
        </p:nvSpPr>
        <p:spPr bwMode="auto">
          <a:xfrm>
            <a:off x="395288" y="1484784"/>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800" b="1" dirty="0">
                <a:solidFill>
                  <a:srgbClr val="006FB7"/>
                </a:solidFill>
                <a:ea typeface="宋体" pitchFamily="2" charset="-122"/>
              </a:rPr>
              <a:t>Compensation (1)</a:t>
            </a:r>
          </a:p>
          <a:p>
            <a:pPr marL="0" indent="0" eaLnBrk="1" hangingPunct="1">
              <a:spcBef>
                <a:spcPts val="800"/>
              </a:spcBef>
              <a:buClr>
                <a:srgbClr val="006FB7"/>
              </a:buClr>
            </a:pPr>
            <a:r>
              <a:rPr lang="en-US" altLang="zh-CN" sz="2800" dirty="0">
                <a:ea typeface="宋体" pitchFamily="2" charset="-122"/>
              </a:rPr>
              <a:t>Compensation to victims of crime for physical or psychological harm suffered as a consequence of crime is an important recognition of concern for the victim.</a:t>
            </a:r>
          </a:p>
          <a:p>
            <a:pPr marL="0" indent="0" eaLnBrk="1" hangingPunct="1">
              <a:spcBef>
                <a:spcPts val="800"/>
              </a:spcBef>
              <a:buClr>
                <a:srgbClr val="006FB7"/>
              </a:buClr>
            </a:pPr>
            <a:r>
              <a:rPr lang="en-US" altLang="zh-CN" sz="2800" dirty="0">
                <a:ea typeface="宋体" pitchFamily="2" charset="-122"/>
              </a:rPr>
              <a:t>When such full compensation is not available from the offender or other sources, such as private insurance, the State should provide such compensation to either the victim or his or her </a:t>
            </a:r>
            <a:r>
              <a:rPr lang="en-US" altLang="zh-CN" sz="2800" dirty="0" err="1">
                <a:ea typeface="宋体" pitchFamily="2" charset="-122"/>
              </a:rPr>
              <a:t>dependants</a:t>
            </a:r>
            <a:r>
              <a:rPr lang="en-US" altLang="zh-CN" sz="2800" dirty="0">
                <a:ea typeface="宋体" pitchFamily="2" charset="-122"/>
              </a:rPr>
              <a:t> as the case may be.</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Redress for victims of crime </a:t>
            </a:r>
            <a:r>
              <a:rPr lang="en-US" altLang="zh-CN" sz="3200" b="1" dirty="0" smtClean="0">
                <a:solidFill>
                  <a:srgbClr val="006FB7"/>
                </a:solidFill>
                <a:ea typeface="宋体" pitchFamily="2" charset="-122"/>
              </a:rPr>
              <a:t>II</a:t>
            </a:r>
            <a:endParaRPr lang="en-US" sz="3200" b="1" dirty="0">
              <a:solidFill>
                <a:srgbClr val="006FB7"/>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2969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2970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24</a:t>
            </a:r>
          </a:p>
        </p:txBody>
      </p:sp>
      <p:sp>
        <p:nvSpPr>
          <p:cNvPr id="7"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600" b="1" dirty="0">
                <a:solidFill>
                  <a:srgbClr val="006FB7"/>
                </a:solidFill>
                <a:ea typeface="宋体" pitchFamily="2" charset="-122"/>
              </a:rPr>
              <a:t>Compensation (2)</a:t>
            </a:r>
          </a:p>
          <a:p>
            <a:pPr marL="0" indent="0" eaLnBrk="1" hangingPunct="1">
              <a:spcBef>
                <a:spcPts val="600"/>
              </a:spcBef>
              <a:buClr>
                <a:srgbClr val="006FB7"/>
              </a:buClr>
            </a:pPr>
            <a:r>
              <a:rPr lang="en-US" altLang="zh-CN" sz="2600" dirty="0">
                <a:ea typeface="宋体" pitchFamily="2" charset="-122"/>
              </a:rPr>
              <a:t>At the European level, Member States of the Council of Europe may have a treaty obligation to provide compensation to victims of violent crime when such compensation is not available from other sources.</a:t>
            </a:r>
          </a:p>
          <a:p>
            <a:pPr marL="0" indent="0" eaLnBrk="1" hangingPunct="1">
              <a:spcBef>
                <a:spcPts val="600"/>
              </a:spcBef>
              <a:buClr>
                <a:srgbClr val="006FB7"/>
              </a:buClr>
            </a:pPr>
            <a:r>
              <a:rPr lang="en-US" altLang="zh-CN" sz="2600" dirty="0">
                <a:ea typeface="宋体" pitchFamily="2" charset="-122"/>
              </a:rPr>
              <a:t>Such compensation may however be reduced or refused inter alia in the light of the victim’s own conduct in connection with the commission of the criminal act concerned or if the victim is known to be involved in organized crime, such as drug trafficking or terrorism.</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Redress for victims of crime </a:t>
            </a:r>
            <a:r>
              <a:rPr lang="en-US" altLang="zh-CN" sz="3200" b="1" dirty="0" smtClean="0">
                <a:solidFill>
                  <a:srgbClr val="006FB7"/>
                </a:solidFill>
                <a:ea typeface="宋体" pitchFamily="2" charset="-122"/>
              </a:rPr>
              <a:t>III</a:t>
            </a:r>
            <a:endParaRPr lang="en-US" sz="3200" b="1" dirty="0">
              <a:solidFill>
                <a:srgbClr val="006FB7"/>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072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3072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25</a:t>
            </a:r>
          </a:p>
        </p:txBody>
      </p:sp>
      <p:sp>
        <p:nvSpPr>
          <p:cNvPr id="7" name="Rectangle 3"/>
          <p:cNvSpPr txBox="1">
            <a:spLocks noChangeArrowheads="1"/>
          </p:cNvSpPr>
          <p:nvPr/>
        </p:nvSpPr>
        <p:spPr bwMode="auto">
          <a:xfrm>
            <a:off x="395288" y="1484784"/>
            <a:ext cx="8229600" cy="4752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600" b="1" dirty="0">
                <a:solidFill>
                  <a:srgbClr val="006FB7"/>
                </a:solidFill>
                <a:ea typeface="宋体" pitchFamily="2" charset="-122"/>
              </a:rPr>
              <a:t>Assistance</a:t>
            </a:r>
          </a:p>
          <a:p>
            <a:pPr marL="0" indent="0" eaLnBrk="1" hangingPunct="1">
              <a:spcBef>
                <a:spcPts val="600"/>
              </a:spcBef>
              <a:buClr>
                <a:srgbClr val="006FB7"/>
              </a:buClr>
            </a:pPr>
            <a:r>
              <a:rPr lang="en-US" altLang="zh-CN" sz="2600" dirty="0">
                <a:ea typeface="宋体" pitchFamily="2" charset="-122"/>
              </a:rPr>
              <a:t>In addition to financial needs, victims of crime may have a variety of needs of a material, medical, psychological and social nature.</a:t>
            </a:r>
          </a:p>
          <a:p>
            <a:pPr marL="0" indent="0" eaLnBrk="1" hangingPunct="1">
              <a:spcBef>
                <a:spcPts val="600"/>
              </a:spcBef>
              <a:buClr>
                <a:srgbClr val="006FB7"/>
              </a:buClr>
            </a:pPr>
            <a:r>
              <a:rPr lang="en-US" altLang="zh-CN" sz="2600" dirty="0">
                <a:ea typeface="宋体" pitchFamily="2" charset="-122"/>
              </a:rPr>
              <a:t>The need for assistance will vary according </a:t>
            </a:r>
            <a:r>
              <a:rPr lang="en-US" altLang="zh-CN" sz="2600" dirty="0" smtClean="0">
                <a:ea typeface="宋体" pitchFamily="2" charset="-122"/>
              </a:rPr>
              <a:t>to the </a:t>
            </a:r>
            <a:r>
              <a:rPr lang="en-US" altLang="zh-CN" sz="2600" dirty="0">
                <a:ea typeface="宋体" pitchFamily="2" charset="-122"/>
              </a:rPr>
              <a:t>situation of the victim and the nature of the crime. </a:t>
            </a:r>
          </a:p>
          <a:p>
            <a:pPr marL="0" indent="0" eaLnBrk="1" hangingPunct="1">
              <a:spcBef>
                <a:spcPts val="600"/>
              </a:spcBef>
              <a:buClr>
                <a:srgbClr val="006FB7"/>
              </a:buClr>
            </a:pPr>
            <a:r>
              <a:rPr lang="en-US" altLang="zh-CN" sz="2600" dirty="0">
                <a:ea typeface="宋体" pitchFamily="2" charset="-122"/>
              </a:rPr>
              <a:t>In order to be able to provide victims of crime with prompt and efficient help, all relevant professional groups, including judges, prosecutors and lawyers, must be made aware of the needs of victims and the availability of assistance.</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Redress for victims of crime </a:t>
            </a:r>
            <a:r>
              <a:rPr lang="en-US" altLang="zh-CN" sz="3200" b="1" dirty="0" smtClean="0">
                <a:solidFill>
                  <a:srgbClr val="006FB7"/>
                </a:solidFill>
                <a:ea typeface="宋体" pitchFamily="2" charset="-122"/>
              </a:rPr>
              <a:t>IV</a:t>
            </a:r>
            <a:endParaRPr lang="en-US" sz="3200" b="1" dirty="0">
              <a:solidFill>
                <a:srgbClr val="006FB7"/>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17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3174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Human rights violations I</a:t>
            </a:r>
            <a:endParaRPr lang="en-US" sz="3200" b="1" dirty="0">
              <a:solidFill>
                <a:srgbClr val="006FB7"/>
              </a:solidFill>
            </a:endParaRPr>
          </a:p>
        </p:txBody>
      </p:sp>
      <p:sp>
        <p:nvSpPr>
          <p:cNvPr id="3175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26</a:t>
            </a:r>
          </a:p>
        </p:txBody>
      </p:sp>
      <p:sp>
        <p:nvSpPr>
          <p:cNvPr id="8" name="Rectangle 3"/>
          <p:cNvSpPr txBox="1">
            <a:spLocks noChangeArrowheads="1"/>
          </p:cNvSpPr>
          <p:nvPr/>
        </p:nvSpPr>
        <p:spPr bwMode="auto">
          <a:xfrm>
            <a:off x="395288" y="1772196"/>
            <a:ext cx="8229600" cy="41050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800" b="1" dirty="0">
                <a:solidFill>
                  <a:srgbClr val="006FB7"/>
                </a:solidFill>
                <a:ea typeface="宋体" pitchFamily="2" charset="-122"/>
              </a:rPr>
              <a:t>The notion of a victim (1)</a:t>
            </a:r>
          </a:p>
          <a:p>
            <a:pPr marL="0" indent="0" eaLnBrk="1" hangingPunct="1">
              <a:spcBef>
                <a:spcPts val="800"/>
              </a:spcBef>
              <a:buClr>
                <a:srgbClr val="006FB7"/>
              </a:buClr>
            </a:pPr>
            <a:r>
              <a:rPr lang="en-US" altLang="zh-CN" sz="2800" dirty="0">
                <a:ea typeface="宋体" pitchFamily="2" charset="-122"/>
              </a:rPr>
              <a:t>A “victim” is a person whose nationally or internationally recognized human rights and fundamental freedoms have been violated as a consequence of governmental acts or omissions.</a:t>
            </a:r>
          </a:p>
          <a:p>
            <a:pPr marL="0" indent="0" eaLnBrk="1" hangingPunct="1">
              <a:spcBef>
                <a:spcPts val="800"/>
              </a:spcBef>
              <a:buClr>
                <a:srgbClr val="006FB7"/>
              </a:buClr>
            </a:pPr>
            <a:r>
              <a:rPr lang="en-US" altLang="zh-CN" sz="2800" dirty="0">
                <a:ea typeface="宋体" pitchFamily="2" charset="-122"/>
              </a:rPr>
              <a:t>Close relatives of the disappeared, tortured or arbitrarily killed may be considered victims of violations of their own right not to be subjected to ill-treatment.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27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3277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Human rights violations </a:t>
            </a:r>
            <a:r>
              <a:rPr lang="en-GB" altLang="zh-CN" sz="3200" b="1" dirty="0" smtClean="0">
                <a:solidFill>
                  <a:srgbClr val="006FB7"/>
                </a:solidFill>
                <a:ea typeface="宋体" pitchFamily="2" charset="-122"/>
              </a:rPr>
              <a:t>II</a:t>
            </a:r>
            <a:endParaRPr lang="en-US" sz="3200" b="1" dirty="0">
              <a:solidFill>
                <a:srgbClr val="006FB7"/>
              </a:solidFill>
            </a:endParaRPr>
          </a:p>
        </p:txBody>
      </p:sp>
      <p:sp>
        <p:nvSpPr>
          <p:cNvPr id="327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27</a:t>
            </a:r>
          </a:p>
        </p:txBody>
      </p:sp>
      <p:sp>
        <p:nvSpPr>
          <p:cNvPr id="7" name="Rectangle 3"/>
          <p:cNvSpPr txBox="1">
            <a:spLocks noChangeArrowheads="1"/>
          </p:cNvSpPr>
          <p:nvPr/>
        </p:nvSpPr>
        <p:spPr bwMode="auto">
          <a:xfrm>
            <a:off x="395288" y="1628800"/>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800" b="1" dirty="0">
                <a:solidFill>
                  <a:srgbClr val="006FB7"/>
                </a:solidFill>
                <a:ea typeface="宋体" pitchFamily="2" charset="-122"/>
              </a:rPr>
              <a:t>The notion of a victim (2)</a:t>
            </a:r>
          </a:p>
          <a:p>
            <a:pPr marL="0" indent="0" eaLnBrk="1" hangingPunct="1">
              <a:spcBef>
                <a:spcPts val="800"/>
              </a:spcBef>
              <a:buClr>
                <a:srgbClr val="006FB7"/>
              </a:buClr>
            </a:pPr>
            <a:r>
              <a:rPr lang="en-US" altLang="zh-CN" sz="2800" dirty="0">
                <a:ea typeface="宋体" pitchFamily="2" charset="-122"/>
              </a:rPr>
              <a:t>Human rights violations are a particularly serious form of abuse of power in that they are committed by – or with the knowledge of – persons or authorities with a duty to protect the individual and his or her rights.</a:t>
            </a:r>
          </a:p>
          <a:p>
            <a:pPr marL="0" indent="0" eaLnBrk="1" hangingPunct="1">
              <a:spcBef>
                <a:spcPts val="800"/>
              </a:spcBef>
              <a:buClr>
                <a:srgbClr val="006FB7"/>
              </a:buClr>
            </a:pPr>
            <a:r>
              <a:rPr lang="en-US" altLang="zh-CN" sz="2800" dirty="0">
                <a:ea typeface="宋体" pitchFamily="2" charset="-122"/>
              </a:rPr>
              <a:t>Victims of human rights violations may require multiple forms of help and assistance to deal with the effects of victimization, including a recognition by the State of the wrongs committed.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37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3379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900" b="1" dirty="0">
                <a:solidFill>
                  <a:srgbClr val="006FB7"/>
                </a:solidFill>
                <a:ea typeface="宋体" pitchFamily="2" charset="-122"/>
              </a:rPr>
              <a:t>The general duty of States to </a:t>
            </a:r>
            <a:r>
              <a:rPr lang="en-US" altLang="zh-CN" sz="2900" b="1" dirty="0" smtClean="0">
                <a:solidFill>
                  <a:srgbClr val="006FB7"/>
                </a:solidFill>
                <a:ea typeface="宋体" pitchFamily="2" charset="-122"/>
              </a:rPr>
              <a:t>ensure</a:t>
            </a:r>
            <a:br>
              <a:rPr lang="en-US" altLang="zh-CN" sz="2900" b="1" dirty="0" smtClean="0">
                <a:solidFill>
                  <a:srgbClr val="006FB7"/>
                </a:solidFill>
                <a:ea typeface="宋体" pitchFamily="2" charset="-122"/>
              </a:rPr>
            </a:br>
            <a:r>
              <a:rPr lang="en-US" altLang="zh-CN" sz="2900" b="1" dirty="0" smtClean="0">
                <a:solidFill>
                  <a:srgbClr val="006FB7"/>
                </a:solidFill>
                <a:ea typeface="宋体" pitchFamily="2" charset="-122"/>
              </a:rPr>
              <a:t>the </a:t>
            </a:r>
            <a:r>
              <a:rPr lang="en-US" altLang="zh-CN" sz="2900" b="1" dirty="0">
                <a:solidFill>
                  <a:srgbClr val="006FB7"/>
                </a:solidFill>
                <a:ea typeface="宋体" pitchFamily="2" charset="-122"/>
              </a:rPr>
              <a:t>effective protection of human rights I</a:t>
            </a:r>
            <a:endParaRPr lang="en-US" sz="2900" b="1" dirty="0">
              <a:solidFill>
                <a:srgbClr val="006FB7"/>
              </a:solidFill>
            </a:endParaRPr>
          </a:p>
        </p:txBody>
      </p:sp>
      <p:sp>
        <p:nvSpPr>
          <p:cNvPr id="337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28</a:t>
            </a:r>
          </a:p>
        </p:txBody>
      </p:sp>
      <p:sp>
        <p:nvSpPr>
          <p:cNvPr id="7"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600" b="1" dirty="0">
                <a:solidFill>
                  <a:srgbClr val="006FB7"/>
                </a:solidFill>
                <a:ea typeface="宋体" pitchFamily="2" charset="-122"/>
              </a:rPr>
              <a:t>Key legal texts (1)</a:t>
            </a:r>
          </a:p>
          <a:p>
            <a:pPr marL="0" indent="0" eaLnBrk="1" hangingPunct="1">
              <a:spcBef>
                <a:spcPts val="800"/>
              </a:spcBef>
              <a:buClr>
                <a:srgbClr val="006FB7"/>
              </a:buClr>
            </a:pPr>
            <a:r>
              <a:rPr lang="en-US" altLang="zh-CN" sz="2600" dirty="0">
                <a:ea typeface="宋体" pitchFamily="2" charset="-122"/>
              </a:rPr>
              <a:t>Article 2 (1) of the International Covenant on Civil and Political Rights:</a:t>
            </a:r>
          </a:p>
          <a:p>
            <a:pPr indent="0" eaLnBrk="1" hangingPunct="1">
              <a:spcBef>
                <a:spcPts val="800"/>
              </a:spcBef>
              <a:buClr>
                <a:srgbClr val="006FB7"/>
              </a:buClr>
            </a:pPr>
            <a:r>
              <a:rPr lang="en-US" altLang="zh-CN" sz="2600" dirty="0">
                <a:ea typeface="宋体" pitchFamily="2" charset="-122"/>
              </a:rPr>
              <a:t>Each State Party to the present Covenant undertakes to respect and to ensure to all individuals within its territory and subject to its jurisdiction the rights recognized in the present Covenant, without distinction of any kind such as race, </a:t>
            </a:r>
            <a:r>
              <a:rPr lang="en-US" altLang="zh-CN" sz="2600" dirty="0" err="1">
                <a:ea typeface="宋体" pitchFamily="2" charset="-122"/>
              </a:rPr>
              <a:t>colour</a:t>
            </a:r>
            <a:r>
              <a:rPr lang="en-US" altLang="zh-CN" sz="2600" dirty="0">
                <a:ea typeface="宋体" pitchFamily="2" charset="-122"/>
              </a:rPr>
              <a:t>, sex, language, religion, political or other opinion, national or social origin, property, birth or other status.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71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717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a:t>
            </a:r>
            <a:endParaRPr lang="en-US" sz="3200" b="1" dirty="0">
              <a:solidFill>
                <a:srgbClr val="006FB7"/>
              </a:solidFill>
            </a:endParaRPr>
          </a:p>
        </p:txBody>
      </p:sp>
      <p:sp>
        <p:nvSpPr>
          <p:cNvPr id="717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a:t>
            </a:r>
          </a:p>
        </p:txBody>
      </p:sp>
      <p:sp>
        <p:nvSpPr>
          <p:cNvPr id="7"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Clr>
                <a:srgbClr val="006FB7"/>
              </a:buClr>
              <a:buFontTx/>
              <a:buChar char="•"/>
            </a:pPr>
            <a:r>
              <a:rPr lang="en-US" altLang="zh-CN" sz="2600" dirty="0" smtClean="0">
                <a:ea typeface="宋体" pitchFamily="2" charset="-122"/>
              </a:rPr>
              <a:t>What </a:t>
            </a:r>
            <a:r>
              <a:rPr lang="en-US" altLang="zh-CN" sz="2600" dirty="0">
                <a:ea typeface="宋体" pitchFamily="2" charset="-122"/>
              </a:rPr>
              <a:t>interests, needs and problems do victims of ordinary crime have?</a:t>
            </a:r>
          </a:p>
          <a:p>
            <a:pPr eaLnBrk="1" hangingPunct="1">
              <a:spcBef>
                <a:spcPts val="600"/>
              </a:spcBef>
              <a:buClr>
                <a:srgbClr val="006FB7"/>
              </a:buClr>
              <a:buFontTx/>
              <a:buChar char="•"/>
            </a:pPr>
            <a:r>
              <a:rPr lang="en-US" altLang="zh-CN" sz="2600" dirty="0" smtClean="0">
                <a:ea typeface="宋体" pitchFamily="2" charset="-122"/>
              </a:rPr>
              <a:t>What </a:t>
            </a:r>
            <a:r>
              <a:rPr lang="en-US" altLang="zh-CN" sz="2600" dirty="0">
                <a:ea typeface="宋体" pitchFamily="2" charset="-122"/>
              </a:rPr>
              <a:t>types of legal protection and/or redress exist in your country for victims of ordinary crime</a:t>
            </a:r>
            <a:r>
              <a:rPr lang="en-US" altLang="zh-CN" sz="2600" dirty="0" smtClean="0">
                <a:ea typeface="宋体" pitchFamily="2" charset="-122"/>
              </a:rPr>
              <a:t>?</a:t>
            </a:r>
            <a:br>
              <a:rPr lang="en-US" altLang="zh-CN" sz="2600" dirty="0" smtClean="0">
                <a:ea typeface="宋体" pitchFamily="2" charset="-122"/>
              </a:rPr>
            </a:br>
            <a:r>
              <a:rPr lang="en-US" altLang="zh-CN" sz="2600" dirty="0" smtClean="0">
                <a:ea typeface="宋体" pitchFamily="2" charset="-122"/>
              </a:rPr>
              <a:t>Give </a:t>
            </a:r>
            <a:r>
              <a:rPr lang="en-US" altLang="zh-CN" sz="2600" dirty="0">
                <a:ea typeface="宋体" pitchFamily="2" charset="-122"/>
              </a:rPr>
              <a:t>examples, such as with regard to persons abused or maltreated by common criminals?</a:t>
            </a:r>
          </a:p>
          <a:p>
            <a:pPr eaLnBrk="1" hangingPunct="1">
              <a:spcBef>
                <a:spcPts val="600"/>
              </a:spcBef>
              <a:buClr>
                <a:srgbClr val="006FB7"/>
              </a:buClr>
              <a:buFontTx/>
              <a:buChar char="•"/>
            </a:pPr>
            <a:r>
              <a:rPr lang="en-US" altLang="zh-CN" sz="2600" dirty="0" smtClean="0">
                <a:ea typeface="宋体" pitchFamily="2" charset="-122"/>
              </a:rPr>
              <a:t>Do </a:t>
            </a:r>
            <a:r>
              <a:rPr lang="en-US" altLang="zh-CN" sz="2600" dirty="0">
                <a:ea typeface="宋体" pitchFamily="2" charset="-122"/>
              </a:rPr>
              <a:t>victims of crime face any special problems in the country where you carry out your professional responsibilities?</a:t>
            </a:r>
          </a:p>
          <a:p>
            <a:pPr eaLnBrk="1" hangingPunct="1">
              <a:spcBef>
                <a:spcPts val="600"/>
              </a:spcBef>
              <a:buClr>
                <a:srgbClr val="006FB7"/>
              </a:buClr>
              <a:buFontTx/>
              <a:buChar char="•"/>
            </a:pPr>
            <a:r>
              <a:rPr lang="en-US" altLang="zh-CN" sz="2600" dirty="0" smtClean="0">
                <a:ea typeface="宋体" pitchFamily="2" charset="-122"/>
              </a:rPr>
              <a:t>If </a:t>
            </a:r>
            <a:r>
              <a:rPr lang="en-US" altLang="zh-CN" sz="2600" dirty="0">
                <a:ea typeface="宋体" pitchFamily="2" charset="-122"/>
              </a:rPr>
              <a:t>so, what are they and what is being done to remedy the situation?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48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348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29</a:t>
            </a:r>
          </a:p>
        </p:txBody>
      </p:sp>
      <p:sp>
        <p:nvSpPr>
          <p:cNvPr id="7" name="Rectangle 3"/>
          <p:cNvSpPr txBox="1">
            <a:spLocks noChangeArrowheads="1"/>
          </p:cNvSpPr>
          <p:nvPr/>
        </p:nvSpPr>
        <p:spPr bwMode="auto">
          <a:xfrm>
            <a:off x="395288" y="1844204"/>
            <a:ext cx="8229600" cy="42490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Key legal texts (2)</a:t>
            </a:r>
          </a:p>
          <a:p>
            <a:pPr marL="0" indent="0" eaLnBrk="1" hangingPunct="1">
              <a:spcBef>
                <a:spcPts val="1200"/>
              </a:spcBef>
              <a:buClr>
                <a:srgbClr val="006FB7"/>
              </a:buClr>
            </a:pPr>
            <a:r>
              <a:rPr lang="en-US" altLang="zh-CN" sz="2800" dirty="0">
                <a:ea typeface="宋体" pitchFamily="2" charset="-122"/>
              </a:rPr>
              <a:t>Article 1 of the African Charter on Human and Peoples’ Rights:</a:t>
            </a:r>
          </a:p>
          <a:p>
            <a:pPr indent="0" eaLnBrk="1" hangingPunct="1">
              <a:spcBef>
                <a:spcPts val="1200"/>
              </a:spcBef>
              <a:buClr>
                <a:srgbClr val="006FB7"/>
              </a:buClr>
            </a:pPr>
            <a:r>
              <a:rPr lang="en-US" altLang="zh-CN" sz="2800" dirty="0">
                <a:ea typeface="宋体" pitchFamily="2" charset="-122"/>
              </a:rPr>
              <a:t>The Member States of the Organization of African Unity parties to the present Charter shall recognize the rights, duties and freedoms enshrined in the Charter and shall undertake to adopt legislative or other measures to give effect to them.</a:t>
            </a:r>
          </a:p>
        </p:txBody>
      </p:sp>
      <p:sp>
        <p:nvSpPr>
          <p:cNvPr id="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900" b="1" dirty="0">
                <a:solidFill>
                  <a:srgbClr val="006FB7"/>
                </a:solidFill>
                <a:ea typeface="宋体" pitchFamily="2" charset="-122"/>
              </a:rPr>
              <a:t>The general duty of States to </a:t>
            </a:r>
            <a:r>
              <a:rPr lang="en-US" altLang="zh-CN" sz="2900" b="1" dirty="0" smtClean="0">
                <a:solidFill>
                  <a:srgbClr val="006FB7"/>
                </a:solidFill>
                <a:ea typeface="宋体" pitchFamily="2" charset="-122"/>
              </a:rPr>
              <a:t>ensure</a:t>
            </a:r>
            <a:br>
              <a:rPr lang="en-US" altLang="zh-CN" sz="2900" b="1" dirty="0" smtClean="0">
                <a:solidFill>
                  <a:srgbClr val="006FB7"/>
                </a:solidFill>
                <a:ea typeface="宋体" pitchFamily="2" charset="-122"/>
              </a:rPr>
            </a:br>
            <a:r>
              <a:rPr lang="en-US" altLang="zh-CN" sz="2900" b="1" dirty="0" smtClean="0">
                <a:solidFill>
                  <a:srgbClr val="006FB7"/>
                </a:solidFill>
                <a:ea typeface="宋体" pitchFamily="2" charset="-122"/>
              </a:rPr>
              <a:t>the </a:t>
            </a:r>
            <a:r>
              <a:rPr lang="en-US" altLang="zh-CN" sz="2900" b="1" dirty="0">
                <a:solidFill>
                  <a:srgbClr val="006FB7"/>
                </a:solidFill>
                <a:ea typeface="宋体" pitchFamily="2" charset="-122"/>
              </a:rPr>
              <a:t>effective protection of human rights </a:t>
            </a:r>
            <a:r>
              <a:rPr lang="en-US" altLang="zh-CN" sz="2900" b="1" dirty="0" smtClean="0">
                <a:solidFill>
                  <a:srgbClr val="006FB7"/>
                </a:solidFill>
                <a:ea typeface="宋体" pitchFamily="2" charset="-122"/>
              </a:rPr>
              <a:t>II</a:t>
            </a:r>
            <a:endParaRPr lang="en-US" sz="2900" b="1" dirty="0">
              <a:solidFill>
                <a:srgbClr val="006FB7"/>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58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358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30</a:t>
            </a:r>
          </a:p>
        </p:txBody>
      </p:sp>
      <p:sp>
        <p:nvSpPr>
          <p:cNvPr id="7"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600" b="1" dirty="0">
                <a:solidFill>
                  <a:srgbClr val="006FB7"/>
                </a:solidFill>
                <a:ea typeface="宋体" pitchFamily="2" charset="-122"/>
              </a:rPr>
              <a:t>Key legal texts (3)</a:t>
            </a:r>
          </a:p>
          <a:p>
            <a:pPr marL="0" indent="0" eaLnBrk="1" hangingPunct="1">
              <a:spcBef>
                <a:spcPts val="600"/>
              </a:spcBef>
              <a:buClr>
                <a:srgbClr val="006FB7"/>
              </a:buClr>
            </a:pPr>
            <a:r>
              <a:rPr lang="en-US" altLang="zh-CN" sz="2600" dirty="0">
                <a:ea typeface="宋体" pitchFamily="2" charset="-122"/>
              </a:rPr>
              <a:t>Article 1 (1) of the American Convention on Human Rights:</a:t>
            </a:r>
          </a:p>
          <a:p>
            <a:pPr indent="0" eaLnBrk="1" hangingPunct="1">
              <a:spcBef>
                <a:spcPts val="600"/>
              </a:spcBef>
              <a:buClr>
                <a:srgbClr val="006FB7"/>
              </a:buClr>
            </a:pPr>
            <a:r>
              <a:rPr lang="en-US" altLang="zh-CN" sz="2600" dirty="0">
                <a:ea typeface="宋体" pitchFamily="2" charset="-122"/>
              </a:rPr>
              <a:t>The States Parties to this Convention undertake to respect the rights and freedoms recognized herein and to ensure to all persons subject to their jurisdiction the free and full exercise of those rights and freedoms, without any discrimination for reasons of race, color, sex, language, religion, political or other opinion, national or social origin, economic status, birth, or any other social condition.</a:t>
            </a:r>
          </a:p>
        </p:txBody>
      </p:sp>
      <p:sp>
        <p:nvSpPr>
          <p:cNvPr id="9" name="Rectangle 2"/>
          <p:cNvSpPr txBox="1">
            <a:spLocks noChangeArrowheads="1"/>
          </p:cNvSpPr>
          <p:nvPr/>
        </p:nvSpPr>
        <p:spPr bwMode="auto">
          <a:xfrm>
            <a:off x="1187449" y="404813"/>
            <a:ext cx="7572375"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900" b="1" dirty="0">
                <a:solidFill>
                  <a:srgbClr val="006FB7"/>
                </a:solidFill>
                <a:ea typeface="宋体" pitchFamily="2" charset="-122"/>
              </a:rPr>
              <a:t>The general duty of States to </a:t>
            </a:r>
            <a:r>
              <a:rPr lang="en-US" altLang="zh-CN" sz="2900" b="1" dirty="0" smtClean="0">
                <a:solidFill>
                  <a:srgbClr val="006FB7"/>
                </a:solidFill>
                <a:ea typeface="宋体" pitchFamily="2" charset="-122"/>
              </a:rPr>
              <a:t>ensure</a:t>
            </a:r>
            <a:br>
              <a:rPr lang="en-US" altLang="zh-CN" sz="2900" b="1" dirty="0" smtClean="0">
                <a:solidFill>
                  <a:srgbClr val="006FB7"/>
                </a:solidFill>
                <a:ea typeface="宋体" pitchFamily="2" charset="-122"/>
              </a:rPr>
            </a:br>
            <a:r>
              <a:rPr lang="en-US" altLang="zh-CN" sz="2900" b="1" dirty="0" smtClean="0">
                <a:solidFill>
                  <a:srgbClr val="006FB7"/>
                </a:solidFill>
                <a:ea typeface="宋体" pitchFamily="2" charset="-122"/>
              </a:rPr>
              <a:t>the </a:t>
            </a:r>
            <a:r>
              <a:rPr lang="en-US" altLang="zh-CN" sz="2900" b="1" dirty="0">
                <a:solidFill>
                  <a:srgbClr val="006FB7"/>
                </a:solidFill>
                <a:ea typeface="宋体" pitchFamily="2" charset="-122"/>
              </a:rPr>
              <a:t>effective protection of human rights </a:t>
            </a:r>
            <a:r>
              <a:rPr lang="en-US" altLang="zh-CN" sz="2900" b="1" dirty="0" smtClean="0">
                <a:solidFill>
                  <a:srgbClr val="006FB7"/>
                </a:solidFill>
                <a:ea typeface="宋体" pitchFamily="2" charset="-122"/>
              </a:rPr>
              <a:t>III</a:t>
            </a:r>
            <a:endParaRPr lang="en-US" sz="2900" b="1" dirty="0">
              <a:solidFill>
                <a:srgbClr val="006FB7"/>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68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3687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31</a:t>
            </a:r>
          </a:p>
        </p:txBody>
      </p:sp>
      <p:sp>
        <p:nvSpPr>
          <p:cNvPr id="7" name="Rectangle 3"/>
          <p:cNvSpPr txBox="1">
            <a:spLocks noChangeArrowheads="1"/>
          </p:cNvSpPr>
          <p:nvPr/>
        </p:nvSpPr>
        <p:spPr bwMode="auto">
          <a:xfrm>
            <a:off x="395288" y="1988840"/>
            <a:ext cx="8229600" cy="33123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Key legal texts (4)</a:t>
            </a:r>
          </a:p>
          <a:p>
            <a:pPr marL="0" indent="0" eaLnBrk="1" hangingPunct="1">
              <a:spcBef>
                <a:spcPts val="2400"/>
              </a:spcBef>
              <a:buClr>
                <a:srgbClr val="006FB7"/>
              </a:buClr>
            </a:pPr>
            <a:r>
              <a:rPr lang="en-US" altLang="zh-CN" sz="2800" dirty="0">
                <a:ea typeface="宋体" pitchFamily="2" charset="-122"/>
              </a:rPr>
              <a:t>Article 1 of the European Convention on Human Rights:</a:t>
            </a:r>
          </a:p>
          <a:p>
            <a:pPr indent="0" eaLnBrk="1" hangingPunct="1">
              <a:spcBef>
                <a:spcPts val="2400"/>
              </a:spcBef>
              <a:buClr>
                <a:srgbClr val="006FB7"/>
              </a:buClr>
            </a:pPr>
            <a:r>
              <a:rPr lang="en-US" altLang="zh-CN" sz="2800" dirty="0">
                <a:ea typeface="宋体" pitchFamily="2" charset="-122"/>
              </a:rPr>
              <a:t>The High Contracting Parties shall secure to everyone within their jurisdiction the rights and freedoms defined in Section 1 of this Convention. </a:t>
            </a:r>
          </a:p>
        </p:txBody>
      </p:sp>
      <p:sp>
        <p:nvSpPr>
          <p:cNvPr id="9" name="Rectangle 2"/>
          <p:cNvSpPr txBox="1">
            <a:spLocks noChangeArrowheads="1"/>
          </p:cNvSpPr>
          <p:nvPr/>
        </p:nvSpPr>
        <p:spPr bwMode="auto">
          <a:xfrm>
            <a:off x="1187449" y="404813"/>
            <a:ext cx="7572375"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900" b="1" dirty="0">
                <a:solidFill>
                  <a:srgbClr val="006FB7"/>
                </a:solidFill>
                <a:ea typeface="宋体" pitchFamily="2" charset="-122"/>
              </a:rPr>
              <a:t>The general duty of States to </a:t>
            </a:r>
            <a:r>
              <a:rPr lang="en-US" altLang="zh-CN" sz="2900" b="1" dirty="0" smtClean="0">
                <a:solidFill>
                  <a:srgbClr val="006FB7"/>
                </a:solidFill>
                <a:ea typeface="宋体" pitchFamily="2" charset="-122"/>
              </a:rPr>
              <a:t>ensure</a:t>
            </a:r>
            <a:br>
              <a:rPr lang="en-US" altLang="zh-CN" sz="2900" b="1" dirty="0" smtClean="0">
                <a:solidFill>
                  <a:srgbClr val="006FB7"/>
                </a:solidFill>
                <a:ea typeface="宋体" pitchFamily="2" charset="-122"/>
              </a:rPr>
            </a:br>
            <a:r>
              <a:rPr lang="en-US" altLang="zh-CN" sz="2900" b="1" dirty="0" smtClean="0">
                <a:solidFill>
                  <a:srgbClr val="006FB7"/>
                </a:solidFill>
                <a:ea typeface="宋体" pitchFamily="2" charset="-122"/>
              </a:rPr>
              <a:t>the </a:t>
            </a:r>
            <a:r>
              <a:rPr lang="en-US" altLang="zh-CN" sz="2900" b="1" dirty="0">
                <a:solidFill>
                  <a:srgbClr val="006FB7"/>
                </a:solidFill>
                <a:ea typeface="宋体" pitchFamily="2" charset="-122"/>
              </a:rPr>
              <a:t>effective protection of human rights </a:t>
            </a:r>
            <a:r>
              <a:rPr lang="en-US" altLang="zh-CN" sz="2900" b="1" dirty="0" smtClean="0">
                <a:solidFill>
                  <a:srgbClr val="006FB7"/>
                </a:solidFill>
                <a:ea typeface="宋体" pitchFamily="2" charset="-122"/>
              </a:rPr>
              <a:t>IV</a:t>
            </a:r>
            <a:endParaRPr lang="en-US" sz="2900" b="1" dirty="0">
              <a:solidFill>
                <a:srgbClr val="006FB7"/>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78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3789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32</a:t>
            </a:r>
          </a:p>
        </p:txBody>
      </p:sp>
      <p:sp>
        <p:nvSpPr>
          <p:cNvPr id="7" name="Rectangle 3"/>
          <p:cNvSpPr txBox="1">
            <a:spLocks noChangeArrowheads="1"/>
          </p:cNvSpPr>
          <p:nvPr/>
        </p:nvSpPr>
        <p:spPr bwMode="auto">
          <a:xfrm>
            <a:off x="395288" y="1628800"/>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500" b="1" dirty="0">
                <a:solidFill>
                  <a:srgbClr val="006FB7"/>
                </a:solidFill>
                <a:ea typeface="宋体" pitchFamily="2" charset="-122"/>
              </a:rPr>
              <a:t>What it means</a:t>
            </a:r>
          </a:p>
          <a:p>
            <a:pPr marL="0" indent="0" eaLnBrk="1" hangingPunct="1">
              <a:spcBef>
                <a:spcPts val="600"/>
              </a:spcBef>
              <a:buClr>
                <a:srgbClr val="006FB7"/>
              </a:buClr>
            </a:pPr>
            <a:r>
              <a:rPr lang="en-US" altLang="zh-CN" sz="2500" dirty="0">
                <a:ea typeface="宋体" pitchFamily="2" charset="-122"/>
              </a:rPr>
              <a:t>Irrespective of the terms used in the international human rights treaties, the State parties are duty bound to provide effective protection of the rights and freedoms recognized therein to all persons within their jurisdiction.</a:t>
            </a:r>
          </a:p>
          <a:p>
            <a:pPr marL="0" indent="0" eaLnBrk="1" hangingPunct="1">
              <a:spcBef>
                <a:spcPts val="600"/>
              </a:spcBef>
              <a:buClr>
                <a:srgbClr val="006FB7"/>
              </a:buClr>
            </a:pPr>
            <a:r>
              <a:rPr lang="en-US" altLang="zh-CN" sz="2500" dirty="0">
                <a:ea typeface="宋体" pitchFamily="2" charset="-122"/>
              </a:rPr>
              <a:t>These legal obligations comprise a duty effectively to prevent, investigate, prosecute, punish and provide redress for human rights violations.</a:t>
            </a:r>
          </a:p>
          <a:p>
            <a:pPr marL="0" indent="0" eaLnBrk="1" hangingPunct="1">
              <a:spcBef>
                <a:spcPts val="600"/>
              </a:spcBef>
              <a:buClr>
                <a:srgbClr val="006FB7"/>
              </a:buClr>
            </a:pPr>
            <a:r>
              <a:rPr lang="en-US" altLang="zh-CN" sz="2500" dirty="0">
                <a:ea typeface="宋体" pitchFamily="2" charset="-122"/>
              </a:rPr>
              <a:t>Positive obligations may be inherent in the effective protection of a human right recognized by international law.</a:t>
            </a:r>
          </a:p>
        </p:txBody>
      </p:sp>
      <p:sp>
        <p:nvSpPr>
          <p:cNvPr id="9" name="Rectangle 2"/>
          <p:cNvSpPr txBox="1">
            <a:spLocks noChangeArrowheads="1"/>
          </p:cNvSpPr>
          <p:nvPr/>
        </p:nvSpPr>
        <p:spPr bwMode="auto">
          <a:xfrm>
            <a:off x="1187449" y="404813"/>
            <a:ext cx="7572375"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900" b="1" dirty="0">
                <a:solidFill>
                  <a:srgbClr val="006FB7"/>
                </a:solidFill>
                <a:ea typeface="宋体" pitchFamily="2" charset="-122"/>
              </a:rPr>
              <a:t>The general duty of States to </a:t>
            </a:r>
            <a:r>
              <a:rPr lang="en-US" altLang="zh-CN" sz="2900" b="1" dirty="0" smtClean="0">
                <a:solidFill>
                  <a:srgbClr val="006FB7"/>
                </a:solidFill>
                <a:ea typeface="宋体" pitchFamily="2" charset="-122"/>
              </a:rPr>
              <a:t>ensure</a:t>
            </a:r>
            <a:br>
              <a:rPr lang="en-US" altLang="zh-CN" sz="2900" b="1" dirty="0" smtClean="0">
                <a:solidFill>
                  <a:srgbClr val="006FB7"/>
                </a:solidFill>
                <a:ea typeface="宋体" pitchFamily="2" charset="-122"/>
              </a:rPr>
            </a:br>
            <a:r>
              <a:rPr lang="en-US" altLang="zh-CN" sz="2900" b="1" dirty="0" smtClean="0">
                <a:solidFill>
                  <a:srgbClr val="006FB7"/>
                </a:solidFill>
                <a:ea typeface="宋体" pitchFamily="2" charset="-122"/>
              </a:rPr>
              <a:t>the </a:t>
            </a:r>
            <a:r>
              <a:rPr lang="en-US" altLang="zh-CN" sz="2900" b="1" dirty="0">
                <a:solidFill>
                  <a:srgbClr val="006FB7"/>
                </a:solidFill>
                <a:ea typeface="宋体" pitchFamily="2" charset="-122"/>
              </a:rPr>
              <a:t>effective protection of human rights </a:t>
            </a:r>
            <a:r>
              <a:rPr lang="en-US" altLang="zh-CN" sz="2900" b="1" dirty="0" smtClean="0">
                <a:solidFill>
                  <a:srgbClr val="006FB7"/>
                </a:solidFill>
                <a:ea typeface="宋体" pitchFamily="2" charset="-122"/>
              </a:rPr>
              <a:t>V</a:t>
            </a:r>
            <a:endParaRPr lang="en-US" sz="2900" b="1" dirty="0">
              <a:solidFill>
                <a:srgbClr val="006FB7"/>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89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3891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prevent human rights violations</a:t>
            </a:r>
            <a:endParaRPr lang="en-US" sz="3200" b="1" dirty="0">
              <a:solidFill>
                <a:srgbClr val="006FB7"/>
              </a:solidFill>
            </a:endParaRPr>
          </a:p>
        </p:txBody>
      </p:sp>
      <p:sp>
        <p:nvSpPr>
          <p:cNvPr id="3891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33</a:t>
            </a:r>
          </a:p>
        </p:txBody>
      </p:sp>
      <p:sp>
        <p:nvSpPr>
          <p:cNvPr id="7"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What it means</a:t>
            </a:r>
          </a:p>
          <a:p>
            <a:pPr marL="0" indent="0" eaLnBrk="1" hangingPunct="1">
              <a:spcBef>
                <a:spcPts val="1200"/>
              </a:spcBef>
              <a:buClr>
                <a:srgbClr val="006FB7"/>
              </a:buClr>
            </a:pPr>
            <a:r>
              <a:rPr lang="en-US" altLang="zh-CN" sz="2400" dirty="0">
                <a:ea typeface="宋体" pitchFamily="2" charset="-122"/>
              </a:rPr>
              <a:t>The duty to prevent violations of human rights is inherent in the legal duty to ensure </a:t>
            </a:r>
            <a:r>
              <a:rPr lang="en-US" altLang="zh-CN" sz="2400" dirty="0" smtClean="0">
                <a:ea typeface="宋体" pitchFamily="2" charset="-122"/>
              </a:rPr>
              <a:t>their </a:t>
            </a:r>
            <a:r>
              <a:rPr lang="en-US" altLang="zh-CN" sz="2400" dirty="0">
                <a:ea typeface="宋体" pitchFamily="2" charset="-122"/>
              </a:rPr>
              <a:t>effective </a:t>
            </a:r>
            <a:r>
              <a:rPr lang="en-US" altLang="zh-CN" sz="2400" dirty="0" smtClean="0">
                <a:ea typeface="宋体" pitchFamily="2" charset="-122"/>
              </a:rPr>
              <a:t>protection.</a:t>
            </a:r>
            <a:endParaRPr lang="en-US" altLang="zh-CN" sz="2400" dirty="0">
              <a:ea typeface="宋体" pitchFamily="2" charset="-122"/>
            </a:endParaRPr>
          </a:p>
          <a:p>
            <a:pPr marL="0" indent="0" eaLnBrk="1" hangingPunct="1">
              <a:spcBef>
                <a:spcPts val="1200"/>
              </a:spcBef>
              <a:buClr>
                <a:srgbClr val="006FB7"/>
              </a:buClr>
            </a:pPr>
            <a:r>
              <a:rPr lang="en-US" altLang="zh-CN" sz="2400" dirty="0">
                <a:ea typeface="宋体" pitchFamily="2" charset="-122"/>
              </a:rPr>
              <a:t>Preventive measures may be of a legal, administrative, political, cultural, social, educative, remedial or other nature, depending on the problem and the country concerned.</a:t>
            </a:r>
          </a:p>
          <a:p>
            <a:pPr marL="0" indent="0" eaLnBrk="1" hangingPunct="1">
              <a:spcBef>
                <a:spcPts val="1200"/>
              </a:spcBef>
              <a:buClr>
                <a:srgbClr val="006FB7"/>
              </a:buClr>
            </a:pPr>
            <a:r>
              <a:rPr lang="en-US" altLang="zh-CN" sz="2400" dirty="0">
                <a:ea typeface="宋体" pitchFamily="2" charset="-122"/>
              </a:rPr>
              <a:t>The duty to prevent human rights violations such as disappearances, torture or extrajudicial killings implies a duty not to subject a person to a situation where he or she is at risk, even if such illegal acts are committed by private individuals.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399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3994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provide domestic remedies </a:t>
            </a:r>
            <a:r>
              <a:rPr lang="en-US" altLang="zh-CN" sz="3200" b="1" dirty="0" smtClean="0">
                <a:solidFill>
                  <a:srgbClr val="006FB7"/>
                </a:solidFill>
                <a:ea typeface="宋体" pitchFamily="2" charset="-122"/>
              </a:rPr>
              <a:t>I</a:t>
            </a:r>
            <a:endParaRPr lang="en-US" sz="3200" b="1" dirty="0">
              <a:solidFill>
                <a:srgbClr val="006FB7"/>
              </a:solidFill>
            </a:endParaRPr>
          </a:p>
        </p:txBody>
      </p:sp>
      <p:sp>
        <p:nvSpPr>
          <p:cNvPr id="3994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34</a:t>
            </a:r>
          </a:p>
        </p:txBody>
      </p:sp>
      <p:sp>
        <p:nvSpPr>
          <p:cNvPr id="7" name="Rectangle 3"/>
          <p:cNvSpPr txBox="1">
            <a:spLocks noChangeArrowheads="1"/>
          </p:cNvSpPr>
          <p:nvPr/>
        </p:nvSpPr>
        <p:spPr bwMode="auto">
          <a:xfrm>
            <a:off x="395288" y="1916832"/>
            <a:ext cx="8229600" cy="3672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Key legal provisions (1)</a:t>
            </a:r>
          </a:p>
          <a:p>
            <a:pPr marL="0" indent="0" eaLnBrk="1" hangingPunct="1">
              <a:spcBef>
                <a:spcPts val="2400"/>
              </a:spcBef>
              <a:buClr>
                <a:srgbClr val="006FB7"/>
              </a:buClr>
            </a:pPr>
            <a:r>
              <a:rPr lang="en-US" altLang="zh-CN" sz="2800" dirty="0">
                <a:ea typeface="宋体" pitchFamily="2" charset="-122"/>
              </a:rPr>
              <a:t>Article 8 of the Universal Declaration of Human Rights:</a:t>
            </a:r>
          </a:p>
          <a:p>
            <a:pPr marL="355600" indent="0" eaLnBrk="1" hangingPunct="1">
              <a:spcBef>
                <a:spcPts val="2400"/>
              </a:spcBef>
              <a:buClr>
                <a:srgbClr val="006FB7"/>
              </a:buClr>
            </a:pPr>
            <a:r>
              <a:rPr lang="en-US" altLang="zh-CN" sz="2800" dirty="0">
                <a:ea typeface="宋体" pitchFamily="2" charset="-122"/>
              </a:rPr>
              <a:t>Everyone has the right to an effective remedy by the competent national tribunals for acts violating the fundamental rights granted him by the constitution or by law.</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09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4096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35</a:t>
            </a:r>
          </a:p>
        </p:txBody>
      </p:sp>
      <p:sp>
        <p:nvSpPr>
          <p:cNvPr id="7"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700" b="1" dirty="0" smtClean="0">
                <a:solidFill>
                  <a:srgbClr val="006FB7"/>
                </a:solidFill>
                <a:ea typeface="宋体" pitchFamily="2" charset="-122"/>
              </a:rPr>
              <a:t>Key legal provisions (2)</a:t>
            </a:r>
          </a:p>
          <a:p>
            <a:pPr marL="0" indent="0" eaLnBrk="1" hangingPunct="1">
              <a:spcBef>
                <a:spcPts val="1200"/>
              </a:spcBef>
              <a:buClr>
                <a:srgbClr val="006FB7"/>
              </a:buClr>
            </a:pPr>
            <a:r>
              <a:rPr lang="en-US" altLang="zh-CN" sz="2700" dirty="0" smtClean="0">
                <a:ea typeface="宋体" pitchFamily="2" charset="-122"/>
              </a:rPr>
              <a:t>According to article 2 (3) (a) of the International Covenant on Civil and Political Rights:</a:t>
            </a:r>
          </a:p>
          <a:p>
            <a:pPr marL="0" indent="0" eaLnBrk="1" hangingPunct="1">
              <a:spcBef>
                <a:spcPts val="1200"/>
              </a:spcBef>
              <a:buClr>
                <a:srgbClr val="006FB7"/>
              </a:buClr>
            </a:pPr>
            <a:r>
              <a:rPr lang="en-US" altLang="zh-CN" sz="2700" dirty="0" smtClean="0">
                <a:ea typeface="宋体" pitchFamily="2" charset="-122"/>
              </a:rPr>
              <a:t>Each State Party to the present Covenant undertakes:</a:t>
            </a:r>
          </a:p>
          <a:p>
            <a:pPr marL="554400" indent="-554400" eaLnBrk="1" hangingPunct="1">
              <a:spcBef>
                <a:spcPts val="1200"/>
              </a:spcBef>
              <a:buClr>
                <a:srgbClr val="006FB7"/>
              </a:buClr>
              <a:tabLst>
                <a:tab pos="360000" algn="l"/>
              </a:tabLst>
            </a:pPr>
            <a:r>
              <a:rPr lang="en-US" altLang="zh-CN" sz="2700" dirty="0" smtClean="0">
                <a:solidFill>
                  <a:srgbClr val="006FB7"/>
                </a:solidFill>
                <a:ea typeface="宋体" pitchFamily="2" charset="-122"/>
              </a:rPr>
              <a:t>(a)</a:t>
            </a:r>
            <a:r>
              <a:rPr lang="en-US" altLang="zh-CN" sz="2700" dirty="0" smtClean="0">
                <a:ea typeface="宋体" pitchFamily="2" charset="-122"/>
              </a:rPr>
              <a:t>	To ensure that any person whose rights or freedoms as herein recognized are violated shall have an effective remedy, notwithstanding that the violation has been committed by persons acting in an official capacity.</a:t>
            </a:r>
            <a:endParaRPr lang="en-US" altLang="zh-CN" sz="2700" dirty="0">
              <a:ea typeface="宋体" pitchFamily="2" charset="-122"/>
            </a:endParaRP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provide domestic remedies </a:t>
            </a:r>
            <a:r>
              <a:rPr lang="en-US" altLang="zh-CN" sz="3200" b="1" dirty="0" smtClean="0">
                <a:solidFill>
                  <a:srgbClr val="006FB7"/>
                </a:solidFill>
                <a:ea typeface="宋体" pitchFamily="2" charset="-122"/>
              </a:rPr>
              <a:t>II</a:t>
            </a:r>
            <a:endParaRPr lang="en-US" sz="3200" b="1" dirty="0">
              <a:solidFill>
                <a:srgbClr val="006FB7"/>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19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4199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36</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provide domestic remedies </a:t>
            </a:r>
            <a:r>
              <a:rPr lang="en-US" altLang="zh-CN" sz="3200" b="1" dirty="0" smtClean="0">
                <a:solidFill>
                  <a:srgbClr val="006FB7"/>
                </a:solidFill>
                <a:ea typeface="宋体" pitchFamily="2" charset="-122"/>
              </a:rPr>
              <a:t>III</a:t>
            </a:r>
            <a:endParaRPr lang="en-US" sz="3200" b="1" dirty="0">
              <a:solidFill>
                <a:srgbClr val="006FB7"/>
              </a:solidFill>
            </a:endParaRPr>
          </a:p>
        </p:txBody>
      </p:sp>
      <p:sp>
        <p:nvSpPr>
          <p:cNvPr id="9" name="Rectangle 3"/>
          <p:cNvSpPr txBox="1">
            <a:spLocks noChangeArrowheads="1"/>
          </p:cNvSpPr>
          <p:nvPr/>
        </p:nvSpPr>
        <p:spPr bwMode="auto">
          <a:xfrm>
            <a:off x="395287" y="1556792"/>
            <a:ext cx="8364537"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500"/>
              </a:lnSpc>
              <a:spcBef>
                <a:spcPts val="600"/>
              </a:spcBef>
              <a:buClr>
                <a:srgbClr val="006FB7"/>
              </a:buClr>
            </a:pPr>
            <a:r>
              <a:rPr lang="en-US" altLang="zh-CN" sz="2400" b="1" dirty="0" smtClean="0">
                <a:solidFill>
                  <a:srgbClr val="006FB7"/>
                </a:solidFill>
                <a:ea typeface="宋体" pitchFamily="2" charset="-122"/>
              </a:rPr>
              <a:t>Key legal provisions (3)</a:t>
            </a:r>
          </a:p>
          <a:p>
            <a:pPr marL="0" indent="0" eaLnBrk="1" hangingPunct="1">
              <a:lnSpc>
                <a:spcPts val="2500"/>
              </a:lnSpc>
              <a:spcBef>
                <a:spcPts val="600"/>
              </a:spcBef>
              <a:buClr>
                <a:srgbClr val="006FB7"/>
              </a:buClr>
            </a:pPr>
            <a:r>
              <a:rPr lang="en-US" altLang="zh-CN" sz="2400" dirty="0">
                <a:ea typeface="宋体" pitchFamily="2" charset="-122"/>
              </a:rPr>
              <a:t>According to article 2 (3) (b) and (c) of the International Covenant on Civil and Political Rights:</a:t>
            </a:r>
          </a:p>
          <a:p>
            <a:pPr marL="0" indent="0" eaLnBrk="1" hangingPunct="1">
              <a:lnSpc>
                <a:spcPts val="2500"/>
              </a:lnSpc>
              <a:spcBef>
                <a:spcPts val="600"/>
              </a:spcBef>
              <a:buClr>
                <a:srgbClr val="006FB7"/>
              </a:buClr>
            </a:pPr>
            <a:r>
              <a:rPr lang="en-US" altLang="zh-CN" sz="2400" dirty="0" smtClean="0">
                <a:ea typeface="宋体" pitchFamily="2" charset="-122"/>
              </a:rPr>
              <a:t>Each </a:t>
            </a:r>
            <a:r>
              <a:rPr lang="en-US" altLang="zh-CN" sz="2400" dirty="0">
                <a:ea typeface="宋体" pitchFamily="2" charset="-122"/>
              </a:rPr>
              <a:t>State Party to the present Covenant undertakes: </a:t>
            </a:r>
          </a:p>
          <a:p>
            <a:pPr marL="361950" indent="-361950" eaLnBrk="1" hangingPunct="1">
              <a:lnSpc>
                <a:spcPts val="2500"/>
              </a:lnSpc>
              <a:spcBef>
                <a:spcPts val="600"/>
              </a:spcBef>
              <a:buClr>
                <a:srgbClr val="006FB7"/>
              </a:buClr>
            </a:pPr>
            <a:r>
              <a:rPr lang="en-US" altLang="zh-CN" sz="2400" dirty="0">
                <a:ea typeface="宋体" pitchFamily="2" charset="-122"/>
              </a:rPr>
              <a:t>[ . . . </a:t>
            </a:r>
            <a:r>
              <a:rPr lang="en-US" altLang="zh-CN" sz="2400" dirty="0" smtClean="0">
                <a:ea typeface="宋体" pitchFamily="2" charset="-122"/>
              </a:rPr>
              <a:t>]</a:t>
            </a:r>
          </a:p>
          <a:p>
            <a:pPr marL="540000" indent="-540000" eaLnBrk="1" hangingPunct="1">
              <a:lnSpc>
                <a:spcPts val="2500"/>
              </a:lnSpc>
              <a:spcBef>
                <a:spcPts val="600"/>
              </a:spcBef>
              <a:buClr>
                <a:srgbClr val="006FB7"/>
              </a:buClr>
              <a:tabLst>
                <a:tab pos="534988" algn="l"/>
              </a:tabLst>
            </a:pPr>
            <a:r>
              <a:rPr lang="en-US" altLang="zh-CN" sz="2400" dirty="0" smtClean="0">
                <a:solidFill>
                  <a:srgbClr val="006FB7"/>
                </a:solidFill>
                <a:ea typeface="宋体" pitchFamily="2" charset="-122"/>
              </a:rPr>
              <a:t>(b)</a:t>
            </a:r>
            <a:r>
              <a:rPr lang="en-US" altLang="zh-CN" sz="2400" dirty="0">
                <a:ea typeface="宋体" pitchFamily="2" charset="-122"/>
              </a:rPr>
              <a:t>	To ensure that any person claiming such a remedy shall have his right thereto determined by competent judicial, administrative or legislative authorities, or by any other competent authority provided for by the legal system of the State, and to develop the possibilities of judicial remedy;</a:t>
            </a:r>
          </a:p>
          <a:p>
            <a:pPr marL="540000" indent="-540000" eaLnBrk="1" hangingPunct="1">
              <a:lnSpc>
                <a:spcPts val="2500"/>
              </a:lnSpc>
              <a:spcBef>
                <a:spcPts val="600"/>
              </a:spcBef>
              <a:buClr>
                <a:srgbClr val="006FB7"/>
              </a:buClr>
              <a:tabLst>
                <a:tab pos="534988" algn="l"/>
              </a:tabLst>
            </a:pPr>
            <a:r>
              <a:rPr lang="en-US" altLang="zh-CN" sz="2400" dirty="0">
                <a:solidFill>
                  <a:srgbClr val="006FB7"/>
                </a:solidFill>
                <a:ea typeface="宋体" pitchFamily="2" charset="-122"/>
              </a:rPr>
              <a:t>(c)</a:t>
            </a:r>
            <a:r>
              <a:rPr lang="en-US" altLang="zh-CN" sz="2400" dirty="0">
                <a:ea typeface="宋体" pitchFamily="2" charset="-122"/>
              </a:rPr>
              <a:t>	To ensure that the competent authorities shall enforce such remedies when granted</a:t>
            </a:r>
            <a:r>
              <a:rPr lang="en-US" altLang="zh-CN" sz="2400" dirty="0" smtClean="0">
                <a:ea typeface="宋体" pitchFamily="2" charset="-122"/>
              </a:rPr>
              <a:t>.</a:t>
            </a:r>
            <a:endParaRPr lang="en-US" altLang="zh-CN" sz="2400" dirty="0">
              <a:ea typeface="宋体"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30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4301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37</a:t>
            </a:r>
          </a:p>
        </p:txBody>
      </p:sp>
      <p:sp>
        <p:nvSpPr>
          <p:cNvPr id="7" name="Rectangle 3"/>
          <p:cNvSpPr txBox="1">
            <a:spLocks noChangeArrowheads="1"/>
          </p:cNvSpPr>
          <p:nvPr/>
        </p:nvSpPr>
        <p:spPr bwMode="auto">
          <a:xfrm>
            <a:off x="395288" y="1556792"/>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500" b="1" dirty="0">
                <a:solidFill>
                  <a:srgbClr val="006FB7"/>
                </a:solidFill>
                <a:ea typeface="宋体" pitchFamily="2" charset="-122"/>
              </a:rPr>
              <a:t>Key legal provisions (4)</a:t>
            </a:r>
          </a:p>
          <a:p>
            <a:pPr marL="0" indent="0" eaLnBrk="1" hangingPunct="1">
              <a:spcBef>
                <a:spcPts val="1200"/>
              </a:spcBef>
              <a:buClr>
                <a:srgbClr val="006FB7"/>
              </a:buClr>
            </a:pPr>
            <a:r>
              <a:rPr lang="en-US" altLang="zh-CN" sz="2500" dirty="0">
                <a:ea typeface="宋体" pitchFamily="2" charset="-122"/>
              </a:rPr>
              <a:t>Article 13 of the Convention against Torture and Other Cruel, Inhuman or Degrading Treatment or Punishment:</a:t>
            </a:r>
          </a:p>
          <a:p>
            <a:pPr marL="355600" indent="0" eaLnBrk="1" hangingPunct="1">
              <a:spcBef>
                <a:spcPts val="1200"/>
              </a:spcBef>
              <a:buClr>
                <a:srgbClr val="006FB7"/>
              </a:buClr>
            </a:pPr>
            <a:r>
              <a:rPr lang="en-US" altLang="zh-CN" sz="2500" dirty="0">
                <a:ea typeface="宋体" pitchFamily="2" charset="-122"/>
              </a:rPr>
              <a:t>Each State Party shall ensure that any individual who alleges he has been subjected to torture in any territory under its jurisdiction has the right to complain to, and to have his case promptly and impartially examined by, its competent authorities. Steps shall be taken to ensure that the complainant and witnesses are protected against all ill-treatment or intimidation as a consequence of his complaint or any evidence given.</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provide domestic remedies </a:t>
            </a:r>
            <a:r>
              <a:rPr lang="en-US" altLang="zh-CN" sz="3200" b="1" dirty="0" smtClean="0">
                <a:solidFill>
                  <a:srgbClr val="006FB7"/>
                </a:solidFill>
                <a:ea typeface="宋体" pitchFamily="2" charset="-122"/>
              </a:rPr>
              <a:t>IV</a:t>
            </a:r>
            <a:endParaRPr lang="en-US" sz="3200" b="1" dirty="0">
              <a:solidFill>
                <a:srgbClr val="006FB7"/>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440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4403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38</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provide domestic remedies V</a:t>
            </a:r>
            <a:endParaRPr lang="en-US" sz="3200" b="1" dirty="0">
              <a:solidFill>
                <a:srgbClr val="006FB7"/>
              </a:solidFill>
            </a:endParaRPr>
          </a:p>
        </p:txBody>
      </p:sp>
      <p:sp>
        <p:nvSpPr>
          <p:cNvPr id="9" name="Rectangle 3"/>
          <p:cNvSpPr txBox="1">
            <a:spLocks noChangeArrowheads="1"/>
          </p:cNvSpPr>
          <p:nvPr/>
        </p:nvSpPr>
        <p:spPr bwMode="auto">
          <a:xfrm>
            <a:off x="395287" y="1556791"/>
            <a:ext cx="8364537" cy="47519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800" b="1" dirty="0" smtClean="0">
                <a:solidFill>
                  <a:srgbClr val="006FB7"/>
                </a:solidFill>
                <a:ea typeface="宋体" pitchFamily="2" charset="-122"/>
              </a:rPr>
              <a:t>Key legal provisions (5)</a:t>
            </a:r>
          </a:p>
          <a:p>
            <a:pPr marL="0" indent="0" eaLnBrk="1" hangingPunct="1">
              <a:spcBef>
                <a:spcPts val="800"/>
              </a:spcBef>
              <a:buClr>
                <a:srgbClr val="006FB7"/>
              </a:buClr>
            </a:pPr>
            <a:r>
              <a:rPr lang="en-US" altLang="zh-CN" sz="2800" dirty="0">
                <a:ea typeface="宋体" pitchFamily="2" charset="-122"/>
              </a:rPr>
              <a:t>Article 7 (1) </a:t>
            </a:r>
            <a:r>
              <a:rPr lang="en-US" altLang="zh-CN" sz="2800" dirty="0" smtClean="0">
                <a:ea typeface="宋体" pitchFamily="2" charset="-122"/>
              </a:rPr>
              <a:t>of </a:t>
            </a:r>
            <a:r>
              <a:rPr lang="en-US" altLang="zh-CN" sz="2800" dirty="0">
                <a:ea typeface="宋体" pitchFamily="2" charset="-122"/>
              </a:rPr>
              <a:t>the African Charter on Human and Peoples’ Rights:</a:t>
            </a:r>
          </a:p>
          <a:p>
            <a:pPr marL="0" indent="0" eaLnBrk="1" hangingPunct="1">
              <a:spcBef>
                <a:spcPts val="800"/>
              </a:spcBef>
              <a:buClr>
                <a:srgbClr val="006FB7"/>
              </a:buClr>
            </a:pPr>
            <a:r>
              <a:rPr lang="en-US" altLang="zh-CN" sz="2800" dirty="0">
                <a:ea typeface="宋体" pitchFamily="2" charset="-122"/>
              </a:rPr>
              <a:t>Every individual shall have the right to have his cause heard. This comprises</a:t>
            </a:r>
            <a:r>
              <a:rPr lang="en-US" altLang="zh-CN" sz="2800" dirty="0" smtClean="0">
                <a:ea typeface="宋体" pitchFamily="2" charset="-122"/>
              </a:rPr>
              <a:t>:</a:t>
            </a:r>
          </a:p>
          <a:p>
            <a:pPr marL="534988" indent="-534988" eaLnBrk="1" hangingPunct="1">
              <a:spcBef>
                <a:spcPts val="800"/>
              </a:spcBef>
              <a:buClr>
                <a:srgbClr val="006FB7"/>
              </a:buClr>
              <a:tabLst>
                <a:tab pos="534988" algn="l"/>
              </a:tabLst>
            </a:pPr>
            <a:r>
              <a:rPr lang="en-US" altLang="zh-CN" sz="2800" dirty="0" smtClean="0">
                <a:solidFill>
                  <a:srgbClr val="006FB7"/>
                </a:solidFill>
                <a:ea typeface="宋体" pitchFamily="2" charset="-122"/>
              </a:rPr>
              <a:t>(a)</a:t>
            </a:r>
            <a:r>
              <a:rPr lang="en-US" altLang="zh-CN" sz="2800" dirty="0" smtClean="0">
                <a:ea typeface="宋体" pitchFamily="2" charset="-122"/>
              </a:rPr>
              <a:t>	The right to an appeal to competent national organs against acts of violating his fundamental rights as recognized and guaranteed by conventions, laws, regulations and customs in force.</a:t>
            </a:r>
            <a:endParaRPr lang="en-US" altLang="zh-CN" sz="2800" dirty="0">
              <a:ea typeface="宋体"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81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819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II</a:t>
            </a:r>
            <a:endParaRPr lang="en-US" sz="3200" b="1" dirty="0">
              <a:solidFill>
                <a:srgbClr val="006FB7"/>
              </a:solidFill>
            </a:endParaRPr>
          </a:p>
        </p:txBody>
      </p:sp>
      <p:sp>
        <p:nvSpPr>
          <p:cNvPr id="819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a:t>
            </a:r>
          </a:p>
        </p:txBody>
      </p:sp>
      <p:sp>
        <p:nvSpPr>
          <p:cNvPr id="7" name="Rectangle 3"/>
          <p:cNvSpPr txBox="1">
            <a:spLocks noChangeArrowheads="1"/>
          </p:cNvSpPr>
          <p:nvPr/>
        </p:nvSpPr>
        <p:spPr bwMode="auto">
          <a:xfrm>
            <a:off x="395288" y="1700808"/>
            <a:ext cx="8229600" cy="42484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dirty="0" smtClean="0">
                <a:ea typeface="宋体" pitchFamily="2" charset="-122"/>
              </a:rPr>
              <a:t>Are </a:t>
            </a:r>
            <a:r>
              <a:rPr lang="en-US" altLang="zh-CN" sz="2800" dirty="0">
                <a:ea typeface="宋体" pitchFamily="2" charset="-122"/>
              </a:rPr>
              <a:t>there any particularly vulnerable groups of victims in your country, such as abused women or children?</a:t>
            </a:r>
          </a:p>
          <a:p>
            <a:pPr eaLnBrk="1" hangingPunct="1">
              <a:spcBef>
                <a:spcPts val="1200"/>
              </a:spcBef>
              <a:buClr>
                <a:srgbClr val="006FB7"/>
              </a:buClr>
              <a:buFontTx/>
              <a:buChar char="•"/>
            </a:pPr>
            <a:r>
              <a:rPr lang="en-US" altLang="zh-CN" sz="2800" dirty="0" smtClean="0">
                <a:ea typeface="宋体" pitchFamily="2" charset="-122"/>
              </a:rPr>
              <a:t>If </a:t>
            </a:r>
            <a:r>
              <a:rPr lang="en-US" altLang="zh-CN" sz="2800" dirty="0">
                <a:ea typeface="宋体" pitchFamily="2" charset="-122"/>
              </a:rPr>
              <a:t>so, what is being done to protect them if they report the perpetrator of the abuse?</a:t>
            </a:r>
          </a:p>
          <a:p>
            <a:pPr eaLnBrk="1" hangingPunct="1">
              <a:spcBef>
                <a:spcPts val="1200"/>
              </a:spcBef>
              <a:buClr>
                <a:srgbClr val="006FB7"/>
              </a:buClr>
              <a:buFontTx/>
              <a:buChar char="•"/>
            </a:pPr>
            <a:r>
              <a:rPr lang="en-US" altLang="zh-CN" sz="2800" dirty="0" smtClean="0">
                <a:ea typeface="宋体" pitchFamily="2" charset="-122"/>
              </a:rPr>
              <a:t>What </a:t>
            </a:r>
            <a:r>
              <a:rPr lang="en-US" altLang="zh-CN" sz="2800" dirty="0">
                <a:ea typeface="宋体" pitchFamily="2" charset="-122"/>
              </a:rPr>
              <a:t>measures, if any, are being taken in the country where you work to help protect witnesses whose life may be in danger following their testimony?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39</a:t>
            </a:r>
            <a:endParaRPr lang="it-IT" sz="1200" b="1" dirty="0"/>
          </a:p>
        </p:txBody>
      </p:sp>
      <p:sp>
        <p:nvSpPr>
          <p:cNvPr id="6" name="Rectangle 3"/>
          <p:cNvSpPr txBox="1">
            <a:spLocks noChangeArrowheads="1"/>
          </p:cNvSpPr>
          <p:nvPr/>
        </p:nvSpPr>
        <p:spPr bwMode="auto">
          <a:xfrm>
            <a:off x="395288" y="1700808"/>
            <a:ext cx="8229600" cy="439248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600" b="1" dirty="0">
                <a:solidFill>
                  <a:srgbClr val="006FB7"/>
                </a:solidFill>
                <a:ea typeface="宋体" pitchFamily="2" charset="-122"/>
              </a:rPr>
              <a:t>Key legal provisions (6)</a:t>
            </a:r>
          </a:p>
          <a:p>
            <a:pPr marL="0" indent="0" eaLnBrk="1" hangingPunct="1">
              <a:spcBef>
                <a:spcPts val="800"/>
              </a:spcBef>
              <a:buClr>
                <a:srgbClr val="006FB7"/>
              </a:buClr>
            </a:pPr>
            <a:r>
              <a:rPr lang="en-US" altLang="zh-CN" sz="2600" dirty="0">
                <a:ea typeface="宋体" pitchFamily="2" charset="-122"/>
              </a:rPr>
              <a:t>Article 25 (1) of the American Convention on Human Rights:</a:t>
            </a:r>
          </a:p>
          <a:p>
            <a:pPr marL="0" indent="0" eaLnBrk="1" hangingPunct="1">
              <a:spcBef>
                <a:spcPts val="800"/>
              </a:spcBef>
              <a:buClr>
                <a:srgbClr val="006FB7"/>
              </a:buClr>
            </a:pPr>
            <a:r>
              <a:rPr lang="en-US" altLang="zh-CN" sz="2600" dirty="0" smtClean="0">
                <a:ea typeface="宋体" pitchFamily="2" charset="-122"/>
              </a:rPr>
              <a:t>Everyone </a:t>
            </a:r>
            <a:r>
              <a:rPr lang="en-US" altLang="zh-CN" sz="2600" dirty="0">
                <a:ea typeface="宋体" pitchFamily="2" charset="-122"/>
              </a:rPr>
              <a:t>has the right to simple and prompt recourse, or any other effective recourse, to a competent court or tribunal for protection against acts that violate his fundamental rights recognized by the constitution or laws of the State concerned or by this Convention, even though such violation may have been committed by persons acting in the course of their official duties.</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provide domestic remedies </a:t>
            </a:r>
            <a:r>
              <a:rPr lang="en-US" altLang="zh-CN" sz="3200" b="1" dirty="0" smtClean="0">
                <a:solidFill>
                  <a:srgbClr val="006FB7"/>
                </a:solidFill>
                <a:ea typeface="宋体" pitchFamily="2" charset="-122"/>
              </a:rPr>
              <a:t>VI</a:t>
            </a:r>
            <a:endParaRPr lang="en-US" sz="3200" b="1" dirty="0">
              <a:solidFill>
                <a:srgbClr val="006FB7"/>
              </a:solidFill>
            </a:endParaRPr>
          </a:p>
        </p:txBody>
      </p:sp>
    </p:spTree>
    <p:extLst>
      <p:ext uri="{BB962C8B-B14F-4D97-AF65-F5344CB8AC3E}">
        <p14:creationId xmlns:p14="http://schemas.microsoft.com/office/powerpoint/2010/main" val="197220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40</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provide domestic remedies </a:t>
            </a:r>
            <a:r>
              <a:rPr lang="en-US" altLang="zh-CN" sz="3200" b="1" dirty="0" smtClean="0">
                <a:solidFill>
                  <a:srgbClr val="006FB7"/>
                </a:solidFill>
                <a:ea typeface="宋体" pitchFamily="2" charset="-122"/>
              </a:rPr>
              <a:t>VII</a:t>
            </a:r>
            <a:endParaRPr lang="en-US" sz="3200" b="1" dirty="0">
              <a:solidFill>
                <a:srgbClr val="006FB7"/>
              </a:solidFill>
            </a:endParaRPr>
          </a:p>
        </p:txBody>
      </p:sp>
      <p:sp>
        <p:nvSpPr>
          <p:cNvPr id="8" name="Rectangle 3"/>
          <p:cNvSpPr txBox="1">
            <a:spLocks noChangeArrowheads="1"/>
          </p:cNvSpPr>
          <p:nvPr/>
        </p:nvSpPr>
        <p:spPr bwMode="auto">
          <a:xfrm>
            <a:off x="395287" y="1556792"/>
            <a:ext cx="8497193"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3000"/>
              </a:lnSpc>
              <a:spcBef>
                <a:spcPts val="600"/>
              </a:spcBef>
              <a:buClr>
                <a:srgbClr val="006FB7"/>
              </a:buClr>
            </a:pPr>
            <a:r>
              <a:rPr lang="en-US" altLang="zh-CN" sz="2600" b="1" dirty="0" smtClean="0">
                <a:solidFill>
                  <a:srgbClr val="006FB7"/>
                </a:solidFill>
                <a:ea typeface="宋体" pitchFamily="2" charset="-122"/>
              </a:rPr>
              <a:t>Key legal provisions (7)</a:t>
            </a:r>
          </a:p>
          <a:p>
            <a:pPr marL="0" indent="0" eaLnBrk="1" hangingPunct="1">
              <a:lnSpc>
                <a:spcPts val="3000"/>
              </a:lnSpc>
              <a:spcBef>
                <a:spcPts val="600"/>
              </a:spcBef>
              <a:buClr>
                <a:srgbClr val="006FB7"/>
              </a:buClr>
            </a:pPr>
            <a:r>
              <a:rPr lang="en-US" altLang="zh-CN" sz="2600" dirty="0">
                <a:ea typeface="宋体" pitchFamily="2" charset="-122"/>
              </a:rPr>
              <a:t>Article 25 (2) of the American Convention on Human Rights:</a:t>
            </a:r>
          </a:p>
          <a:p>
            <a:pPr marL="0" indent="0" eaLnBrk="1" hangingPunct="1">
              <a:lnSpc>
                <a:spcPts val="3000"/>
              </a:lnSpc>
              <a:spcBef>
                <a:spcPts val="600"/>
              </a:spcBef>
              <a:buClr>
                <a:srgbClr val="006FB7"/>
              </a:buClr>
            </a:pPr>
            <a:r>
              <a:rPr lang="en-US" altLang="zh-CN" sz="2600" dirty="0">
                <a:ea typeface="宋体" pitchFamily="2" charset="-122"/>
              </a:rPr>
              <a:t>The States Parties undertake</a:t>
            </a:r>
            <a:r>
              <a:rPr lang="en-US" altLang="zh-CN" sz="2600" dirty="0" smtClean="0">
                <a:ea typeface="宋体" pitchFamily="2" charset="-122"/>
              </a:rPr>
              <a:t>:</a:t>
            </a:r>
          </a:p>
          <a:p>
            <a:pPr marL="540000" indent="-540000" eaLnBrk="1" hangingPunct="1">
              <a:lnSpc>
                <a:spcPts val="3000"/>
              </a:lnSpc>
              <a:spcBef>
                <a:spcPts val="600"/>
              </a:spcBef>
              <a:buClr>
                <a:srgbClr val="006FB7"/>
              </a:buClr>
              <a:tabLst>
                <a:tab pos="360000" algn="l"/>
              </a:tabLst>
            </a:pPr>
            <a:r>
              <a:rPr lang="en-US" altLang="zh-CN" sz="2600" dirty="0" smtClean="0">
                <a:solidFill>
                  <a:srgbClr val="006FB7"/>
                </a:solidFill>
                <a:ea typeface="宋体" pitchFamily="2" charset="-122"/>
              </a:rPr>
              <a:t>(a)</a:t>
            </a:r>
            <a:r>
              <a:rPr lang="en-US" altLang="zh-CN" sz="2600" dirty="0">
                <a:ea typeface="宋体" pitchFamily="2" charset="-122"/>
              </a:rPr>
              <a:t>	To ensure that any person claiming such remedy shall have his rights determined by the competent authority provided for by the legal system of the State;</a:t>
            </a:r>
          </a:p>
          <a:p>
            <a:pPr marL="540000" indent="-540000" eaLnBrk="1" hangingPunct="1">
              <a:lnSpc>
                <a:spcPts val="3000"/>
              </a:lnSpc>
              <a:spcBef>
                <a:spcPts val="600"/>
              </a:spcBef>
              <a:buClr>
                <a:srgbClr val="006FB7"/>
              </a:buClr>
              <a:tabLst>
                <a:tab pos="360000" algn="l"/>
              </a:tabLst>
            </a:pPr>
            <a:r>
              <a:rPr lang="en-US" altLang="zh-CN" sz="2600" dirty="0">
                <a:solidFill>
                  <a:srgbClr val="006FB7"/>
                </a:solidFill>
                <a:ea typeface="宋体" pitchFamily="2" charset="-122"/>
              </a:rPr>
              <a:t>(b</a:t>
            </a:r>
            <a:r>
              <a:rPr lang="en-US" altLang="zh-CN" sz="2600" dirty="0" smtClean="0">
                <a:solidFill>
                  <a:srgbClr val="006FB7"/>
                </a:solidFill>
                <a:ea typeface="宋体" pitchFamily="2" charset="-122"/>
              </a:rPr>
              <a:t>)</a:t>
            </a:r>
            <a:r>
              <a:rPr lang="en-US" altLang="zh-CN" sz="2600" dirty="0" smtClean="0">
                <a:ea typeface="宋体" pitchFamily="2" charset="-122"/>
              </a:rPr>
              <a:t>	To </a:t>
            </a:r>
            <a:r>
              <a:rPr lang="en-US" altLang="zh-CN" sz="2600" dirty="0">
                <a:ea typeface="宋体" pitchFamily="2" charset="-122"/>
              </a:rPr>
              <a:t>develop the possibilities of judicial remedy; and</a:t>
            </a:r>
          </a:p>
          <a:p>
            <a:pPr marL="540000" indent="-540000" eaLnBrk="1" hangingPunct="1">
              <a:lnSpc>
                <a:spcPts val="3000"/>
              </a:lnSpc>
              <a:spcBef>
                <a:spcPts val="600"/>
              </a:spcBef>
              <a:buClr>
                <a:srgbClr val="006FB7"/>
              </a:buClr>
              <a:tabLst>
                <a:tab pos="360000" algn="l"/>
              </a:tabLst>
            </a:pPr>
            <a:r>
              <a:rPr lang="en-US" altLang="zh-CN" sz="2600" dirty="0">
                <a:solidFill>
                  <a:srgbClr val="006FB7"/>
                </a:solidFill>
                <a:ea typeface="宋体" pitchFamily="2" charset="-122"/>
              </a:rPr>
              <a:t>(c</a:t>
            </a:r>
            <a:r>
              <a:rPr lang="en-US" altLang="zh-CN" sz="2600" dirty="0" smtClean="0">
                <a:solidFill>
                  <a:srgbClr val="006FB7"/>
                </a:solidFill>
                <a:ea typeface="宋体" pitchFamily="2" charset="-122"/>
              </a:rPr>
              <a:t>)</a:t>
            </a:r>
            <a:r>
              <a:rPr lang="en-US" altLang="zh-CN" sz="2600" dirty="0" smtClean="0">
                <a:ea typeface="宋体" pitchFamily="2" charset="-122"/>
              </a:rPr>
              <a:t>	To </a:t>
            </a:r>
            <a:r>
              <a:rPr lang="en-US" altLang="zh-CN" sz="2600" dirty="0">
                <a:ea typeface="宋体" pitchFamily="2" charset="-122"/>
              </a:rPr>
              <a:t>ensure that the competent authorities shall enforce such remedies when granted.</a:t>
            </a:r>
          </a:p>
        </p:txBody>
      </p:sp>
    </p:spTree>
    <p:extLst>
      <p:ext uri="{BB962C8B-B14F-4D97-AF65-F5344CB8AC3E}">
        <p14:creationId xmlns:p14="http://schemas.microsoft.com/office/powerpoint/2010/main" val="2909427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41</a:t>
            </a:r>
            <a:endParaRPr lang="it-IT" sz="1200" b="1" dirty="0"/>
          </a:p>
        </p:txBody>
      </p:sp>
      <p:sp>
        <p:nvSpPr>
          <p:cNvPr id="6" name="Rectangle 3"/>
          <p:cNvSpPr txBox="1">
            <a:spLocks noChangeArrowheads="1"/>
          </p:cNvSpPr>
          <p:nvPr/>
        </p:nvSpPr>
        <p:spPr bwMode="auto">
          <a:xfrm>
            <a:off x="395288" y="1772816"/>
            <a:ext cx="8229600" cy="4320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Key legal provisions (8)</a:t>
            </a:r>
          </a:p>
          <a:p>
            <a:pPr marL="0" indent="0" eaLnBrk="1" hangingPunct="1">
              <a:spcBef>
                <a:spcPts val="1200"/>
              </a:spcBef>
              <a:buClr>
                <a:srgbClr val="006FB7"/>
              </a:buClr>
            </a:pPr>
            <a:r>
              <a:rPr lang="en-US" altLang="zh-CN" sz="2800" dirty="0">
                <a:ea typeface="宋体" pitchFamily="2" charset="-122"/>
              </a:rPr>
              <a:t>Article 13 of the European Convention on Human Rights:</a:t>
            </a:r>
          </a:p>
          <a:p>
            <a:pPr marL="355600" indent="0" eaLnBrk="1" hangingPunct="1">
              <a:spcBef>
                <a:spcPts val="1200"/>
              </a:spcBef>
              <a:buClr>
                <a:srgbClr val="006FB7"/>
              </a:buClr>
            </a:pPr>
            <a:r>
              <a:rPr lang="en-US" altLang="zh-CN" sz="2800" dirty="0">
                <a:ea typeface="宋体" pitchFamily="2" charset="-122"/>
              </a:rPr>
              <a:t>Everyone whose rights and freedoms as set forth in this Convention are violated shall have an effective remedy before a national authority notwithstanding that the violation has been committed by persons acting in an official capacity.</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provide domestic remedies </a:t>
            </a:r>
            <a:r>
              <a:rPr lang="en-US" altLang="zh-CN" sz="3200" b="1" dirty="0" smtClean="0">
                <a:solidFill>
                  <a:srgbClr val="006FB7"/>
                </a:solidFill>
                <a:ea typeface="宋体" pitchFamily="2" charset="-122"/>
              </a:rPr>
              <a:t>VIII</a:t>
            </a:r>
            <a:endParaRPr lang="en-US" sz="3200" b="1" dirty="0">
              <a:solidFill>
                <a:srgbClr val="006FB7"/>
              </a:solidFill>
            </a:endParaRPr>
          </a:p>
        </p:txBody>
      </p:sp>
    </p:spTree>
    <p:extLst>
      <p:ext uri="{BB962C8B-B14F-4D97-AF65-F5344CB8AC3E}">
        <p14:creationId xmlns:p14="http://schemas.microsoft.com/office/powerpoint/2010/main" val="3805207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42</a:t>
            </a:r>
            <a:endParaRPr lang="it-IT" sz="1200" b="1" dirty="0"/>
          </a:p>
        </p:txBody>
      </p:sp>
      <p:sp>
        <p:nvSpPr>
          <p:cNvPr id="6"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800" b="1" dirty="0">
                <a:solidFill>
                  <a:srgbClr val="006FB7"/>
                </a:solidFill>
                <a:ea typeface="宋体" pitchFamily="2" charset="-122"/>
              </a:rPr>
              <a:t>What it means (1)</a:t>
            </a:r>
          </a:p>
          <a:p>
            <a:pPr marL="0" indent="0" eaLnBrk="1" hangingPunct="1">
              <a:spcBef>
                <a:spcPts val="800"/>
              </a:spcBef>
              <a:buClr>
                <a:srgbClr val="006FB7"/>
              </a:buClr>
            </a:pPr>
            <a:r>
              <a:rPr lang="en-US" altLang="zh-CN" sz="2800" dirty="0">
                <a:ea typeface="宋体" pitchFamily="2" charset="-122"/>
              </a:rPr>
              <a:t>The legal duty under international law to provide effective protection of human rights comprises also the obligation to ensure the availability of effective domestic remedies to victims of human rights violations.</a:t>
            </a:r>
          </a:p>
          <a:p>
            <a:pPr marL="0" indent="0" eaLnBrk="1" hangingPunct="1">
              <a:spcBef>
                <a:spcPts val="800"/>
              </a:spcBef>
              <a:buClr>
                <a:srgbClr val="006FB7"/>
              </a:buClr>
            </a:pPr>
            <a:r>
              <a:rPr lang="en-US" altLang="zh-CN" sz="2800" dirty="0">
                <a:ea typeface="宋体" pitchFamily="2" charset="-122"/>
              </a:rPr>
              <a:t>This means that it is not sufficient that a remedy is provided for by the constitution or other law of a country. It must truly exist in fact and be allowed to function freely.</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provide domestic remedies </a:t>
            </a:r>
            <a:r>
              <a:rPr lang="en-US" altLang="zh-CN" sz="3200" b="1" dirty="0" smtClean="0">
                <a:solidFill>
                  <a:srgbClr val="006FB7"/>
                </a:solidFill>
                <a:ea typeface="宋体" pitchFamily="2" charset="-122"/>
              </a:rPr>
              <a:t>IX</a:t>
            </a:r>
            <a:endParaRPr lang="en-US" sz="3200" b="1" dirty="0">
              <a:solidFill>
                <a:srgbClr val="006FB7"/>
              </a:solidFill>
            </a:endParaRPr>
          </a:p>
        </p:txBody>
      </p:sp>
    </p:spTree>
    <p:extLst>
      <p:ext uri="{BB962C8B-B14F-4D97-AF65-F5344CB8AC3E}">
        <p14:creationId xmlns:p14="http://schemas.microsoft.com/office/powerpoint/2010/main" val="3127338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43</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provide domestic remedies </a:t>
            </a:r>
            <a:r>
              <a:rPr lang="en-US" altLang="zh-CN" sz="3200" b="1" dirty="0" smtClean="0">
                <a:solidFill>
                  <a:srgbClr val="006FB7"/>
                </a:solidFill>
                <a:ea typeface="宋体" pitchFamily="2" charset="-122"/>
              </a:rPr>
              <a:t>X</a:t>
            </a:r>
            <a:endParaRPr lang="en-US" sz="3200" b="1" dirty="0">
              <a:solidFill>
                <a:srgbClr val="006FB7"/>
              </a:solidFill>
            </a:endParaRPr>
          </a:p>
        </p:txBody>
      </p:sp>
      <p:sp>
        <p:nvSpPr>
          <p:cNvPr id="8"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800" b="1" dirty="0">
                <a:solidFill>
                  <a:srgbClr val="006FB7"/>
                </a:solidFill>
                <a:ea typeface="宋体" pitchFamily="2" charset="-122"/>
              </a:rPr>
              <a:t>What it means </a:t>
            </a:r>
            <a:r>
              <a:rPr lang="en-US" altLang="zh-CN" sz="2800" b="1" dirty="0" smtClean="0">
                <a:solidFill>
                  <a:srgbClr val="006FB7"/>
                </a:solidFill>
                <a:ea typeface="宋体" pitchFamily="2" charset="-122"/>
              </a:rPr>
              <a:t>(2)</a:t>
            </a:r>
            <a:endParaRPr lang="en-US" altLang="zh-CN" sz="2800" b="1" dirty="0">
              <a:solidFill>
                <a:srgbClr val="006FB7"/>
              </a:solidFill>
              <a:ea typeface="宋体" pitchFamily="2" charset="-122"/>
            </a:endParaRPr>
          </a:p>
          <a:p>
            <a:pPr marL="0" indent="0" eaLnBrk="1" hangingPunct="1">
              <a:spcBef>
                <a:spcPts val="800"/>
              </a:spcBef>
              <a:buClr>
                <a:srgbClr val="006FB7"/>
              </a:buClr>
            </a:pPr>
            <a:r>
              <a:rPr lang="en-US" altLang="zh-CN" sz="2800" dirty="0">
                <a:ea typeface="宋体" pitchFamily="2" charset="-122"/>
              </a:rPr>
              <a:t>To be able to provide effective remedies, the authorities concerned, including the courts and the legal professions in general, must be competent, independent and impartial. </a:t>
            </a:r>
          </a:p>
          <a:p>
            <a:pPr marL="0" indent="0" eaLnBrk="1" hangingPunct="1">
              <a:spcBef>
                <a:spcPts val="800"/>
              </a:spcBef>
              <a:buClr>
                <a:srgbClr val="006FB7"/>
              </a:buClr>
            </a:pPr>
            <a:r>
              <a:rPr lang="en-US" altLang="zh-CN" sz="2800" dirty="0">
                <a:ea typeface="宋体" pitchFamily="2" charset="-122"/>
              </a:rPr>
              <a:t>States should </a:t>
            </a:r>
            <a:r>
              <a:rPr lang="en-US" altLang="zh-CN" sz="2800" dirty="0" err="1">
                <a:ea typeface="宋体" pitchFamily="2" charset="-122"/>
              </a:rPr>
              <a:t>endeavour</a:t>
            </a:r>
            <a:r>
              <a:rPr lang="en-US" altLang="zh-CN" sz="2800" dirty="0">
                <a:ea typeface="宋体" pitchFamily="2" charset="-122"/>
              </a:rPr>
              <a:t> to develop judicial remedies for alleged violations of human rights.</a:t>
            </a:r>
          </a:p>
          <a:p>
            <a:pPr marL="0" indent="0" eaLnBrk="1" hangingPunct="1">
              <a:spcBef>
                <a:spcPts val="800"/>
              </a:spcBef>
              <a:buClr>
                <a:srgbClr val="006FB7"/>
              </a:buClr>
            </a:pPr>
            <a:r>
              <a:rPr lang="en-US" altLang="zh-CN" sz="2800" dirty="0">
                <a:ea typeface="宋体" pitchFamily="2" charset="-122"/>
              </a:rPr>
              <a:t>In order to be effective, the exercise of a remedy must not be hindered by acts or omissions of the State concerned</a:t>
            </a:r>
            <a:r>
              <a:rPr lang="en-US" altLang="zh-CN" sz="2800" dirty="0" smtClean="0">
                <a:ea typeface="宋体" pitchFamily="2" charset="-122"/>
              </a:rPr>
              <a:t>.</a:t>
            </a:r>
            <a:endParaRPr lang="en-US" altLang="zh-CN" sz="2800" dirty="0">
              <a:ea typeface="宋体" pitchFamily="2" charset="-122"/>
            </a:endParaRPr>
          </a:p>
        </p:txBody>
      </p:sp>
    </p:spTree>
    <p:extLst>
      <p:ext uri="{BB962C8B-B14F-4D97-AF65-F5344CB8AC3E}">
        <p14:creationId xmlns:p14="http://schemas.microsoft.com/office/powerpoint/2010/main" val="3190516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44</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provide domestic remedies </a:t>
            </a:r>
            <a:r>
              <a:rPr lang="en-US" altLang="zh-CN" sz="3200" b="1" dirty="0" smtClean="0">
                <a:solidFill>
                  <a:srgbClr val="006FB7"/>
                </a:solidFill>
                <a:ea typeface="宋体" pitchFamily="2" charset="-122"/>
              </a:rPr>
              <a:t>XI</a:t>
            </a:r>
            <a:endParaRPr lang="en-US" sz="3200" b="1" dirty="0">
              <a:solidFill>
                <a:srgbClr val="006FB7"/>
              </a:solidFill>
            </a:endParaRPr>
          </a:p>
        </p:txBody>
      </p:sp>
      <p:sp>
        <p:nvSpPr>
          <p:cNvPr id="9" name="Rectangle 3"/>
          <p:cNvSpPr txBox="1">
            <a:spLocks noChangeArrowheads="1"/>
          </p:cNvSpPr>
          <p:nvPr/>
        </p:nvSpPr>
        <p:spPr bwMode="auto">
          <a:xfrm>
            <a:off x="395288" y="1988840"/>
            <a:ext cx="8229600" cy="34563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What it means </a:t>
            </a:r>
            <a:r>
              <a:rPr lang="en-US" altLang="zh-CN" sz="2800" b="1" dirty="0" smtClean="0">
                <a:solidFill>
                  <a:srgbClr val="006FB7"/>
                </a:solidFill>
                <a:ea typeface="宋体" pitchFamily="2" charset="-122"/>
              </a:rPr>
              <a:t>(3)</a:t>
            </a:r>
            <a:endParaRPr lang="en-US" altLang="zh-CN" sz="2800" b="1" dirty="0">
              <a:solidFill>
                <a:srgbClr val="006FB7"/>
              </a:solidFill>
              <a:ea typeface="宋体" pitchFamily="2" charset="-122"/>
            </a:endParaRPr>
          </a:p>
          <a:p>
            <a:pPr marL="0" indent="0" eaLnBrk="1" hangingPunct="1">
              <a:spcBef>
                <a:spcPts val="2400"/>
              </a:spcBef>
              <a:buClr>
                <a:srgbClr val="006FB7"/>
              </a:buClr>
            </a:pPr>
            <a:r>
              <a:rPr lang="en-US" altLang="zh-CN" sz="2800" dirty="0">
                <a:ea typeface="宋体" pitchFamily="2" charset="-122"/>
              </a:rPr>
              <a:t>While effective remedies must exist with regard to all violations of human rights, the prompt and unhindered exercise thereof is particularly important in relation to grievances of persons deprived of their liberty, whose life and personal health and security must be protected at all times.</a:t>
            </a:r>
          </a:p>
        </p:txBody>
      </p:sp>
    </p:spTree>
    <p:extLst>
      <p:ext uri="{BB962C8B-B14F-4D97-AF65-F5344CB8AC3E}">
        <p14:creationId xmlns:p14="http://schemas.microsoft.com/office/powerpoint/2010/main" val="3928961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45</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provide domestic remedies </a:t>
            </a:r>
            <a:r>
              <a:rPr lang="en-US" altLang="zh-CN" sz="3200" b="1" dirty="0" smtClean="0">
                <a:solidFill>
                  <a:srgbClr val="006FB7"/>
                </a:solidFill>
                <a:ea typeface="宋体" pitchFamily="2" charset="-122"/>
              </a:rPr>
              <a:t>XII</a:t>
            </a:r>
            <a:endParaRPr lang="en-US" sz="3200" b="1" dirty="0">
              <a:solidFill>
                <a:srgbClr val="006FB7"/>
              </a:solidFill>
            </a:endParaRPr>
          </a:p>
        </p:txBody>
      </p:sp>
      <p:sp>
        <p:nvSpPr>
          <p:cNvPr id="8" name="Rectangle 3"/>
          <p:cNvSpPr txBox="1">
            <a:spLocks noChangeArrowheads="1"/>
          </p:cNvSpPr>
          <p:nvPr/>
        </p:nvSpPr>
        <p:spPr bwMode="auto">
          <a:xfrm>
            <a:off x="395288" y="1844824"/>
            <a:ext cx="8229600" cy="4104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a:t>
            </a:r>
            <a:r>
              <a:rPr lang="en-US" altLang="zh-CN" sz="2800" b="1" dirty="0" smtClean="0">
                <a:solidFill>
                  <a:srgbClr val="006FB7"/>
                </a:solidFill>
                <a:ea typeface="宋体" pitchFamily="2" charset="-122"/>
              </a:rPr>
              <a:t>(4)</a:t>
            </a:r>
            <a:endParaRPr lang="en-US" altLang="zh-CN" sz="2800" b="1" dirty="0">
              <a:solidFill>
                <a:srgbClr val="006FB7"/>
              </a:solidFill>
              <a:ea typeface="宋体" pitchFamily="2" charset="-122"/>
            </a:endParaRPr>
          </a:p>
          <a:p>
            <a:pPr marL="0" indent="0" eaLnBrk="1" hangingPunct="1">
              <a:spcBef>
                <a:spcPts val="1200"/>
              </a:spcBef>
              <a:buClr>
                <a:srgbClr val="006FB7"/>
              </a:buClr>
            </a:pPr>
            <a:r>
              <a:rPr lang="en-US" altLang="zh-CN" sz="2800" dirty="0">
                <a:ea typeface="宋体" pitchFamily="2" charset="-122"/>
              </a:rPr>
              <a:t>To deprive a detained person of his or her right to bring complaints for reasons such as unlawful deprivation of liberty or torture and other forms of ill-treatment amounts to putting the person concerned in a legal vacuum where he or she has no possibilities of redress. Such a situation is a manifest violation of a State’s legal obligations under international human rights law.</a:t>
            </a:r>
          </a:p>
        </p:txBody>
      </p:sp>
    </p:spTree>
    <p:extLst>
      <p:ext uri="{BB962C8B-B14F-4D97-AF65-F5344CB8AC3E}">
        <p14:creationId xmlns:p14="http://schemas.microsoft.com/office/powerpoint/2010/main" val="3163875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46</a:t>
            </a:r>
            <a:endParaRPr lang="it-IT" sz="1200" b="1" dirty="0"/>
          </a:p>
        </p:txBody>
      </p:sp>
      <p:sp>
        <p:nvSpPr>
          <p:cNvPr id="6" name="Rectangle 3"/>
          <p:cNvSpPr txBox="1">
            <a:spLocks noChangeArrowheads="1"/>
          </p:cNvSpPr>
          <p:nvPr/>
        </p:nvSpPr>
        <p:spPr bwMode="auto">
          <a:xfrm>
            <a:off x="395288" y="2132236"/>
            <a:ext cx="8229600" cy="30249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What it means (5)</a:t>
            </a:r>
          </a:p>
          <a:p>
            <a:pPr marL="0" indent="0" eaLnBrk="1" hangingPunct="1">
              <a:spcBef>
                <a:spcPts val="2400"/>
              </a:spcBef>
              <a:buClr>
                <a:srgbClr val="006FB7"/>
              </a:buClr>
            </a:pPr>
            <a:r>
              <a:rPr lang="en-US" altLang="zh-CN" sz="2800" dirty="0">
                <a:ea typeface="宋体" pitchFamily="2" charset="-122"/>
              </a:rPr>
              <a:t>Effective domestic remedies must be ensured with regard inter alia to complaints of discrimination, such as alleged racial or gender-based discrimination, including acts of violence arising in either the domestic or the public sphere.</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provide domestic remedies </a:t>
            </a:r>
            <a:r>
              <a:rPr lang="en-US" altLang="zh-CN" sz="3200" b="1" dirty="0" smtClean="0">
                <a:solidFill>
                  <a:srgbClr val="006FB7"/>
                </a:solidFill>
                <a:ea typeface="宋体" pitchFamily="2" charset="-122"/>
              </a:rPr>
              <a:t>XIII</a:t>
            </a:r>
            <a:endParaRPr lang="en-US" sz="3200" b="1" dirty="0">
              <a:solidFill>
                <a:srgbClr val="006FB7"/>
              </a:solidFill>
            </a:endParaRPr>
          </a:p>
        </p:txBody>
      </p:sp>
    </p:spTree>
    <p:extLst>
      <p:ext uri="{BB962C8B-B14F-4D97-AF65-F5344CB8AC3E}">
        <p14:creationId xmlns:p14="http://schemas.microsoft.com/office/powerpoint/2010/main" val="78157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47</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provide domestic remedies </a:t>
            </a:r>
            <a:r>
              <a:rPr lang="en-US" altLang="zh-CN" sz="3200" b="1" dirty="0" smtClean="0">
                <a:solidFill>
                  <a:srgbClr val="006FB7"/>
                </a:solidFill>
                <a:ea typeface="宋体" pitchFamily="2" charset="-122"/>
              </a:rPr>
              <a:t>XIV</a:t>
            </a:r>
            <a:endParaRPr lang="en-US" sz="3200" b="1" dirty="0">
              <a:solidFill>
                <a:srgbClr val="006FB7"/>
              </a:solidFill>
            </a:endParaRPr>
          </a:p>
        </p:txBody>
      </p:sp>
      <p:sp>
        <p:nvSpPr>
          <p:cNvPr id="8" name="Rectangle 3"/>
          <p:cNvSpPr txBox="1">
            <a:spLocks noChangeArrowheads="1"/>
          </p:cNvSpPr>
          <p:nvPr/>
        </p:nvSpPr>
        <p:spPr bwMode="auto">
          <a:xfrm>
            <a:off x="395288" y="2276872"/>
            <a:ext cx="8229600" cy="26649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The role of the legal professions</a:t>
            </a:r>
          </a:p>
          <a:p>
            <a:pPr marL="0" indent="0" eaLnBrk="1" hangingPunct="1">
              <a:spcBef>
                <a:spcPts val="2400"/>
              </a:spcBef>
              <a:buClr>
                <a:srgbClr val="006FB7"/>
              </a:buClr>
            </a:pPr>
            <a:r>
              <a:rPr lang="en-US" altLang="zh-CN" sz="2800" dirty="0">
                <a:ea typeface="宋体" pitchFamily="2" charset="-122"/>
              </a:rPr>
              <a:t>It is the professional responsibility of all judges, prosecutors and lawyers to ensure that claims of human rights violations are given diligent and effective treatment.</a:t>
            </a:r>
          </a:p>
        </p:txBody>
      </p:sp>
    </p:spTree>
    <p:extLst>
      <p:ext uri="{BB962C8B-B14F-4D97-AF65-F5344CB8AC3E}">
        <p14:creationId xmlns:p14="http://schemas.microsoft.com/office/powerpoint/2010/main" val="1504510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investigate, prosecute and punish I</a:t>
            </a:r>
            <a:endParaRPr lang="en-US" sz="3200" b="1" dirty="0">
              <a:solidFill>
                <a:srgbClr val="006FB7"/>
              </a:solidFill>
            </a:endParaRPr>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48</a:t>
            </a:r>
            <a:endParaRPr lang="it-IT" sz="1200" b="1" dirty="0"/>
          </a:p>
        </p:txBody>
      </p:sp>
      <p:sp>
        <p:nvSpPr>
          <p:cNvPr id="6" name="Rectangle 3"/>
          <p:cNvSpPr txBox="1">
            <a:spLocks noChangeArrowheads="1"/>
          </p:cNvSpPr>
          <p:nvPr/>
        </p:nvSpPr>
        <p:spPr bwMode="auto">
          <a:xfrm>
            <a:off x="395288" y="1844204"/>
            <a:ext cx="8229600" cy="38890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(1)</a:t>
            </a:r>
          </a:p>
          <a:p>
            <a:pPr marL="0" indent="0" eaLnBrk="1" hangingPunct="1">
              <a:spcBef>
                <a:spcPts val="1200"/>
              </a:spcBef>
              <a:buClr>
                <a:srgbClr val="006FB7"/>
              </a:buClr>
            </a:pPr>
            <a:r>
              <a:rPr lang="en-US" altLang="zh-CN" sz="2800" dirty="0">
                <a:ea typeface="宋体" pitchFamily="2" charset="-122"/>
              </a:rPr>
              <a:t>Inherent in the general duty to provide effective protection for human rights is the specific legal duty to investigate, prosecute and punish violations of the individual’s fundamental rights and freedoms.</a:t>
            </a:r>
          </a:p>
          <a:p>
            <a:pPr marL="0" indent="0" eaLnBrk="1" hangingPunct="1">
              <a:spcBef>
                <a:spcPts val="1200"/>
              </a:spcBef>
              <a:buClr>
                <a:srgbClr val="006FB7"/>
              </a:buClr>
            </a:pPr>
            <a:r>
              <a:rPr lang="en-US" altLang="zh-CN" sz="2800" dirty="0">
                <a:ea typeface="宋体" pitchFamily="2" charset="-122"/>
              </a:rPr>
              <a:t>The ultimate purpose of this duty is to enable the swift restoration of the victim’s rights and freedoms.</a:t>
            </a:r>
          </a:p>
        </p:txBody>
      </p:sp>
    </p:spTree>
    <p:extLst>
      <p:ext uri="{BB962C8B-B14F-4D97-AF65-F5344CB8AC3E}">
        <p14:creationId xmlns:p14="http://schemas.microsoft.com/office/powerpoint/2010/main" val="12989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92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9222"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a:t>
            </a:r>
          </a:p>
        </p:txBody>
      </p:sp>
      <p:sp>
        <p:nvSpPr>
          <p:cNvPr id="7" name="Rectangle 3"/>
          <p:cNvSpPr txBox="1">
            <a:spLocks noChangeArrowheads="1"/>
          </p:cNvSpPr>
          <p:nvPr/>
        </p:nvSpPr>
        <p:spPr bwMode="auto">
          <a:xfrm>
            <a:off x="395287" y="1700808"/>
            <a:ext cx="8364537"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Clr>
                <a:srgbClr val="006FB7"/>
              </a:buClr>
              <a:buFontTx/>
              <a:buChar char="•"/>
            </a:pPr>
            <a:r>
              <a:rPr lang="en-US" altLang="zh-CN" sz="1900" dirty="0" smtClean="0">
                <a:ea typeface="宋体" pitchFamily="2" charset="-122"/>
              </a:rPr>
              <a:t>What </a:t>
            </a:r>
            <a:r>
              <a:rPr lang="en-US" altLang="zh-CN" sz="1900" dirty="0">
                <a:ea typeface="宋体" pitchFamily="2" charset="-122"/>
              </a:rPr>
              <a:t>types of legal protection and/or redress for human rights violations exist in your country for the following categories of people, among others:</a:t>
            </a:r>
          </a:p>
          <a:p>
            <a:pPr marL="760050" lvl="2" indent="-360000" eaLnBrk="1" hangingPunct="1">
              <a:spcBef>
                <a:spcPts val="600"/>
              </a:spcBef>
              <a:buClr>
                <a:srgbClr val="006FB7"/>
              </a:buClr>
              <a:buFontTx/>
              <a:buChar char="•"/>
              <a:tabLst>
                <a:tab pos="360000" algn="l"/>
              </a:tabLst>
            </a:pPr>
            <a:r>
              <a:rPr lang="en-US" altLang="zh-CN" sz="1900" dirty="0" smtClean="0">
                <a:ea typeface="宋体" pitchFamily="2" charset="-122"/>
              </a:rPr>
              <a:t>Detainees </a:t>
            </a:r>
            <a:r>
              <a:rPr lang="en-US" altLang="zh-CN" sz="1900" dirty="0">
                <a:ea typeface="宋体" pitchFamily="2" charset="-122"/>
              </a:rPr>
              <a:t>who consider that they are being arbitrarily detained</a:t>
            </a:r>
          </a:p>
          <a:p>
            <a:pPr marL="760050" lvl="2" indent="-360000" eaLnBrk="1" hangingPunct="1">
              <a:spcBef>
                <a:spcPts val="600"/>
              </a:spcBef>
              <a:buClr>
                <a:srgbClr val="006FB7"/>
              </a:buClr>
              <a:buFontTx/>
              <a:buChar char="•"/>
              <a:tabLst>
                <a:tab pos="360000" algn="l"/>
              </a:tabLst>
            </a:pPr>
            <a:r>
              <a:rPr lang="en-US" altLang="zh-CN" sz="1900" dirty="0" smtClean="0">
                <a:ea typeface="宋体" pitchFamily="2" charset="-122"/>
              </a:rPr>
              <a:t>Detainees </a:t>
            </a:r>
            <a:r>
              <a:rPr lang="en-US" altLang="zh-CN" sz="1900" dirty="0">
                <a:ea typeface="宋体" pitchFamily="2" charset="-122"/>
              </a:rPr>
              <a:t>who are subjected to </a:t>
            </a:r>
            <a:r>
              <a:rPr lang="en-US" altLang="zh-CN" sz="1900" dirty="0" smtClean="0">
                <a:ea typeface="宋体" pitchFamily="2" charset="-122"/>
              </a:rPr>
              <a:t>ill-treatment</a:t>
            </a:r>
            <a:r>
              <a:rPr lang="en-US" altLang="zh-CN" sz="1900" dirty="0">
                <a:ea typeface="宋体" pitchFamily="2" charset="-122"/>
              </a:rPr>
              <a:t>, in particular women </a:t>
            </a:r>
            <a:r>
              <a:rPr lang="en-US" altLang="zh-CN" sz="1900" dirty="0" smtClean="0">
                <a:ea typeface="宋体" pitchFamily="2" charset="-122"/>
              </a:rPr>
              <a:t>and </a:t>
            </a:r>
            <a:r>
              <a:rPr lang="en-US" altLang="zh-CN" sz="1900" dirty="0">
                <a:ea typeface="宋体" pitchFamily="2" charset="-122"/>
              </a:rPr>
              <a:t>children</a:t>
            </a:r>
          </a:p>
          <a:p>
            <a:pPr marL="760050" lvl="2" indent="-360000" eaLnBrk="1" hangingPunct="1">
              <a:spcBef>
                <a:spcPts val="600"/>
              </a:spcBef>
              <a:buClr>
                <a:srgbClr val="006FB7"/>
              </a:buClr>
              <a:buFontTx/>
              <a:buChar char="•"/>
              <a:tabLst>
                <a:tab pos="360000" algn="l"/>
              </a:tabLst>
            </a:pPr>
            <a:r>
              <a:rPr lang="en-US" altLang="zh-CN" sz="1900" dirty="0" smtClean="0">
                <a:ea typeface="宋体" pitchFamily="2" charset="-122"/>
              </a:rPr>
              <a:t>Persons </a:t>
            </a:r>
            <a:r>
              <a:rPr lang="en-US" altLang="zh-CN" sz="1900" dirty="0">
                <a:ea typeface="宋体" pitchFamily="2" charset="-122"/>
              </a:rPr>
              <a:t>detained incommunicado</a:t>
            </a:r>
          </a:p>
          <a:p>
            <a:pPr marL="760050" lvl="2" indent="-360000" eaLnBrk="1" hangingPunct="1">
              <a:spcBef>
                <a:spcPts val="600"/>
              </a:spcBef>
              <a:buClr>
                <a:srgbClr val="006FB7"/>
              </a:buClr>
              <a:buFontTx/>
              <a:buChar char="•"/>
              <a:tabLst>
                <a:tab pos="360000" algn="l"/>
              </a:tabLst>
            </a:pPr>
            <a:r>
              <a:rPr lang="en-US" altLang="zh-CN" sz="1900" dirty="0" smtClean="0">
                <a:ea typeface="宋体" pitchFamily="2" charset="-122"/>
              </a:rPr>
              <a:t>Victims </a:t>
            </a:r>
            <a:r>
              <a:rPr lang="en-US" altLang="zh-CN" sz="1900" dirty="0">
                <a:ea typeface="宋体" pitchFamily="2" charset="-122"/>
              </a:rPr>
              <a:t>or their </a:t>
            </a:r>
            <a:r>
              <a:rPr lang="en-US" altLang="zh-CN" sz="1900" dirty="0" err="1">
                <a:ea typeface="宋体" pitchFamily="2" charset="-122"/>
              </a:rPr>
              <a:t>dependants</a:t>
            </a:r>
            <a:r>
              <a:rPr lang="en-US" altLang="zh-CN" sz="1900" dirty="0">
                <a:ea typeface="宋体" pitchFamily="2" charset="-122"/>
              </a:rPr>
              <a:t> in cases of abduction, enforced disappearance, torture and extrajudicial killing</a:t>
            </a:r>
          </a:p>
          <a:p>
            <a:pPr marL="760050" lvl="2" indent="-360000" eaLnBrk="1" hangingPunct="1">
              <a:spcBef>
                <a:spcPts val="600"/>
              </a:spcBef>
              <a:buClr>
                <a:srgbClr val="006FB7"/>
              </a:buClr>
              <a:buFontTx/>
              <a:buChar char="•"/>
              <a:tabLst>
                <a:tab pos="360000" algn="l"/>
              </a:tabLst>
            </a:pPr>
            <a:r>
              <a:rPr lang="en-US" altLang="zh-CN" sz="1900" dirty="0" smtClean="0">
                <a:ea typeface="宋体" pitchFamily="2" charset="-122"/>
              </a:rPr>
              <a:t>Offenders </a:t>
            </a:r>
            <a:r>
              <a:rPr lang="en-US" altLang="zh-CN" sz="1900" dirty="0">
                <a:ea typeface="宋体" pitchFamily="2" charset="-122"/>
              </a:rPr>
              <a:t>whose trials have not respected basic due process guarantees</a:t>
            </a:r>
          </a:p>
          <a:p>
            <a:pPr marL="760050" lvl="2" indent="-360000" eaLnBrk="1" hangingPunct="1">
              <a:spcBef>
                <a:spcPts val="600"/>
              </a:spcBef>
              <a:buClr>
                <a:srgbClr val="006FB7"/>
              </a:buClr>
              <a:buFontTx/>
              <a:buChar char="•"/>
              <a:tabLst>
                <a:tab pos="360000" algn="l"/>
              </a:tabLst>
            </a:pPr>
            <a:r>
              <a:rPr lang="en-US" altLang="zh-CN" sz="1900" dirty="0" smtClean="0">
                <a:ea typeface="宋体" pitchFamily="2" charset="-122"/>
              </a:rPr>
              <a:t>Women </a:t>
            </a:r>
            <a:r>
              <a:rPr lang="en-US" altLang="zh-CN" sz="1900" dirty="0">
                <a:ea typeface="宋体" pitchFamily="2" charset="-122"/>
              </a:rPr>
              <a:t>and children who are subjected to State, community or domestic abuse, or the threat of such abuse</a:t>
            </a:r>
          </a:p>
          <a:p>
            <a:pPr marL="760050" lvl="2" indent="-360000" eaLnBrk="1" hangingPunct="1">
              <a:spcBef>
                <a:spcPts val="600"/>
              </a:spcBef>
              <a:buClr>
                <a:srgbClr val="006FB7"/>
              </a:buClr>
              <a:buFontTx/>
              <a:buChar char="•"/>
              <a:tabLst>
                <a:tab pos="360000" algn="l"/>
              </a:tabLst>
            </a:pPr>
            <a:r>
              <a:rPr lang="en-US" altLang="zh-CN" sz="1900" dirty="0" smtClean="0">
                <a:ea typeface="宋体" pitchFamily="2" charset="-122"/>
              </a:rPr>
              <a:t>Persons </a:t>
            </a:r>
            <a:r>
              <a:rPr lang="en-US" altLang="zh-CN" sz="1900" dirty="0">
                <a:ea typeface="宋体" pitchFamily="2" charset="-122"/>
              </a:rPr>
              <a:t>subjected to gender, racial or other kinds of discrimination</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a:t>
            </a:r>
            <a:r>
              <a:rPr lang="en-GB" altLang="zh-CN" sz="3200" b="1" dirty="0" smtClean="0">
                <a:solidFill>
                  <a:srgbClr val="006FB7"/>
                </a:solidFill>
                <a:ea typeface="宋体" pitchFamily="2" charset="-122"/>
              </a:rPr>
              <a:t>III</a:t>
            </a:r>
            <a:endParaRPr lang="en-US" sz="3200" b="1" dirty="0">
              <a:solidFill>
                <a:srgbClr val="006FB7"/>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49</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investigate, prosecute and punish </a:t>
            </a:r>
            <a:r>
              <a:rPr lang="en-US" altLang="zh-CN" sz="3200" b="1" dirty="0" smtClean="0">
                <a:solidFill>
                  <a:srgbClr val="006FB7"/>
                </a:solidFill>
                <a:ea typeface="宋体" pitchFamily="2" charset="-122"/>
              </a:rPr>
              <a:t>II</a:t>
            </a:r>
            <a:endParaRPr lang="en-US" sz="3200" b="1" dirty="0">
              <a:solidFill>
                <a:srgbClr val="006FB7"/>
              </a:solidFill>
            </a:endParaRPr>
          </a:p>
        </p:txBody>
      </p:sp>
      <p:sp>
        <p:nvSpPr>
          <p:cNvPr id="8" name="Rectangle 3"/>
          <p:cNvSpPr txBox="1">
            <a:spLocks noChangeArrowheads="1"/>
          </p:cNvSpPr>
          <p:nvPr/>
        </p:nvSpPr>
        <p:spPr bwMode="auto">
          <a:xfrm>
            <a:off x="395288" y="1628800"/>
            <a:ext cx="8229600" cy="44645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800" b="1" dirty="0">
                <a:solidFill>
                  <a:srgbClr val="006FB7"/>
                </a:solidFill>
                <a:ea typeface="宋体" pitchFamily="2" charset="-122"/>
              </a:rPr>
              <a:t>What it means </a:t>
            </a:r>
            <a:r>
              <a:rPr lang="en-US" altLang="zh-CN" sz="2800" b="1" dirty="0" smtClean="0">
                <a:solidFill>
                  <a:srgbClr val="006FB7"/>
                </a:solidFill>
                <a:ea typeface="宋体" pitchFamily="2" charset="-122"/>
              </a:rPr>
              <a:t>(2)</a:t>
            </a:r>
            <a:endParaRPr lang="en-US" altLang="zh-CN" sz="2800" b="1" dirty="0">
              <a:solidFill>
                <a:srgbClr val="006FB7"/>
              </a:solidFill>
              <a:ea typeface="宋体" pitchFamily="2" charset="-122"/>
            </a:endParaRPr>
          </a:p>
          <a:p>
            <a:pPr marL="0" indent="0" eaLnBrk="1" hangingPunct="1">
              <a:spcBef>
                <a:spcPts val="800"/>
              </a:spcBef>
              <a:buClr>
                <a:srgbClr val="006FB7"/>
              </a:buClr>
            </a:pPr>
            <a:r>
              <a:rPr lang="en-US" altLang="zh-CN" sz="2800" dirty="0">
                <a:ea typeface="宋体" pitchFamily="2" charset="-122"/>
              </a:rPr>
              <a:t>In order to </a:t>
            </a:r>
            <a:r>
              <a:rPr lang="en-US" altLang="zh-CN" sz="2800" dirty="0" err="1">
                <a:ea typeface="宋体" pitchFamily="2" charset="-122"/>
              </a:rPr>
              <a:t>fulfil</a:t>
            </a:r>
            <a:r>
              <a:rPr lang="en-US" altLang="zh-CN" sz="2800" dirty="0">
                <a:ea typeface="宋体" pitchFamily="2" charset="-122"/>
              </a:rPr>
              <a:t> their duty, States must conduct prompt and effective investigations into all alleged violations of human rights. This is, however, of particular importance whenever the allegations concern the right to life and the right not to be subjected to torture or other forms of ill-treatment, including gender-based violence as well as violence originating from other forms of discrimination</a:t>
            </a:r>
            <a:r>
              <a:rPr lang="en-US" altLang="zh-CN" sz="2800" dirty="0" smtClean="0">
                <a:ea typeface="宋体" pitchFamily="2" charset="-122"/>
              </a:rPr>
              <a:t>.</a:t>
            </a:r>
            <a:endParaRPr lang="en-US" altLang="zh-CN" sz="2800" dirty="0">
              <a:ea typeface="宋体" pitchFamily="2" charset="-122"/>
            </a:endParaRPr>
          </a:p>
        </p:txBody>
      </p:sp>
    </p:spTree>
    <p:extLst>
      <p:ext uri="{BB962C8B-B14F-4D97-AF65-F5344CB8AC3E}">
        <p14:creationId xmlns:p14="http://schemas.microsoft.com/office/powerpoint/2010/main" val="1128465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50</a:t>
            </a:r>
            <a:endParaRPr lang="it-IT" sz="1200" b="1" dirty="0"/>
          </a:p>
        </p:txBody>
      </p:sp>
      <p:sp>
        <p:nvSpPr>
          <p:cNvPr id="6" name="Rectangle 3"/>
          <p:cNvSpPr txBox="1">
            <a:spLocks noChangeArrowheads="1"/>
          </p:cNvSpPr>
          <p:nvPr/>
        </p:nvSpPr>
        <p:spPr bwMode="auto">
          <a:xfrm>
            <a:off x="395288" y="1556792"/>
            <a:ext cx="8291512" cy="45365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500" b="1" dirty="0">
                <a:solidFill>
                  <a:srgbClr val="006FB7"/>
                </a:solidFill>
                <a:ea typeface="宋体" pitchFamily="2" charset="-122"/>
              </a:rPr>
              <a:t>What it means (3)</a:t>
            </a:r>
          </a:p>
          <a:p>
            <a:pPr marL="0" indent="0" eaLnBrk="1" hangingPunct="1">
              <a:spcBef>
                <a:spcPts val="600"/>
              </a:spcBef>
              <a:buClr>
                <a:srgbClr val="006FB7"/>
              </a:buClr>
            </a:pPr>
            <a:r>
              <a:rPr lang="en-US" altLang="zh-CN" sz="2500" dirty="0">
                <a:ea typeface="宋体" pitchFamily="2" charset="-122"/>
              </a:rPr>
              <a:t>The duty to investigate is one of means and not of ends, which implies that:</a:t>
            </a:r>
          </a:p>
          <a:p>
            <a:pPr eaLnBrk="1" hangingPunct="1">
              <a:spcBef>
                <a:spcPts val="600"/>
              </a:spcBef>
              <a:buClr>
                <a:srgbClr val="006FB7"/>
              </a:buClr>
              <a:buFontTx/>
              <a:buChar char="•"/>
            </a:pPr>
            <a:r>
              <a:rPr lang="en-US" altLang="zh-CN" sz="2500" dirty="0" smtClean="0">
                <a:ea typeface="宋体" pitchFamily="2" charset="-122"/>
              </a:rPr>
              <a:t>The </a:t>
            </a:r>
            <a:r>
              <a:rPr lang="en-US" altLang="zh-CN" sz="2500" dirty="0">
                <a:ea typeface="宋体" pitchFamily="2" charset="-122"/>
              </a:rPr>
              <a:t>investigation must, for instance, be carried out by an independent organ, that is, by an organ other than that implicated in the alleged violations.</a:t>
            </a:r>
          </a:p>
          <a:p>
            <a:pPr eaLnBrk="1" hangingPunct="1">
              <a:spcBef>
                <a:spcPts val="600"/>
              </a:spcBef>
              <a:buClr>
                <a:srgbClr val="006FB7"/>
              </a:buClr>
              <a:buFontTx/>
              <a:buChar char="•"/>
            </a:pPr>
            <a:r>
              <a:rPr lang="en-US" altLang="zh-CN" sz="2500" dirty="0" smtClean="0">
                <a:ea typeface="宋体" pitchFamily="2" charset="-122"/>
              </a:rPr>
              <a:t>The </a:t>
            </a:r>
            <a:r>
              <a:rPr lang="en-US" altLang="zh-CN" sz="2500" dirty="0">
                <a:ea typeface="宋体" pitchFamily="2" charset="-122"/>
              </a:rPr>
              <a:t>investigation must be carried out impartially, speedily, fully and effectively to enable the identification of the person or persons responsible for the alleged human rights violations for the purpose of their subsequent prosecution and eventual punishment.</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investigate, prosecute and punish </a:t>
            </a:r>
            <a:r>
              <a:rPr lang="en-US" altLang="zh-CN" sz="3200" b="1" dirty="0" smtClean="0">
                <a:solidFill>
                  <a:srgbClr val="006FB7"/>
                </a:solidFill>
                <a:ea typeface="宋体" pitchFamily="2" charset="-122"/>
              </a:rPr>
              <a:t>III</a:t>
            </a:r>
            <a:endParaRPr lang="en-US" sz="3200" b="1" dirty="0">
              <a:solidFill>
                <a:srgbClr val="006FB7"/>
              </a:solidFill>
            </a:endParaRPr>
          </a:p>
        </p:txBody>
      </p:sp>
    </p:spTree>
    <p:extLst>
      <p:ext uri="{BB962C8B-B14F-4D97-AF65-F5344CB8AC3E}">
        <p14:creationId xmlns:p14="http://schemas.microsoft.com/office/powerpoint/2010/main" val="3453104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51</a:t>
            </a:r>
            <a:endParaRPr lang="it-IT" sz="1200" b="1" dirty="0"/>
          </a:p>
        </p:txBody>
      </p:sp>
      <p:sp>
        <p:nvSpPr>
          <p:cNvPr id="6" name="Rectangle 3"/>
          <p:cNvSpPr txBox="1">
            <a:spLocks noChangeArrowheads="1"/>
          </p:cNvSpPr>
          <p:nvPr/>
        </p:nvSpPr>
        <p:spPr bwMode="auto">
          <a:xfrm>
            <a:off x="395288" y="1700808"/>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What it means (4)</a:t>
            </a:r>
          </a:p>
          <a:p>
            <a:pPr eaLnBrk="1" hangingPunct="1">
              <a:spcBef>
                <a:spcPts val="1200"/>
              </a:spcBef>
              <a:buClr>
                <a:srgbClr val="006FB7"/>
              </a:buClr>
              <a:buFontTx/>
              <a:buChar char="•"/>
            </a:pPr>
            <a:r>
              <a:rPr lang="en-US" altLang="zh-CN" sz="2800" dirty="0" smtClean="0">
                <a:ea typeface="宋体" pitchFamily="2" charset="-122"/>
              </a:rPr>
              <a:t>The </a:t>
            </a:r>
            <a:r>
              <a:rPr lang="en-US" altLang="zh-CN" sz="2800" dirty="0">
                <a:ea typeface="宋体" pitchFamily="2" charset="-122"/>
              </a:rPr>
              <a:t>investigation must be initiated by the State once it has knowledge of the alleged facts, and does not consequently depend on steps taken or proof tendered by the victim or his or </a:t>
            </a:r>
            <a:r>
              <a:rPr lang="en-US" altLang="zh-CN" sz="2800" dirty="0" smtClean="0">
                <a:ea typeface="宋体" pitchFamily="2" charset="-122"/>
              </a:rPr>
              <a:t>her</a:t>
            </a:r>
            <a:br>
              <a:rPr lang="en-US" altLang="zh-CN" sz="2800" dirty="0" smtClean="0">
                <a:ea typeface="宋体" pitchFamily="2" charset="-122"/>
              </a:rPr>
            </a:br>
            <a:r>
              <a:rPr lang="en-US" altLang="zh-CN" sz="2800" dirty="0" smtClean="0">
                <a:ea typeface="宋体" pitchFamily="2" charset="-122"/>
              </a:rPr>
              <a:t>next-of-kin</a:t>
            </a:r>
            <a:r>
              <a:rPr lang="en-US" altLang="zh-CN" sz="2800" dirty="0">
                <a:ea typeface="宋体" pitchFamily="2" charset="-122"/>
              </a:rPr>
              <a:t>.</a:t>
            </a:r>
          </a:p>
          <a:p>
            <a:pPr eaLnBrk="1" hangingPunct="1">
              <a:spcBef>
                <a:spcPts val="1200"/>
              </a:spcBef>
              <a:buClr>
                <a:srgbClr val="006FB7"/>
              </a:buClr>
              <a:buFontTx/>
              <a:buChar char="•"/>
            </a:pPr>
            <a:r>
              <a:rPr lang="en-US" altLang="zh-CN" sz="2800" dirty="0" smtClean="0">
                <a:ea typeface="宋体" pitchFamily="2" charset="-122"/>
              </a:rPr>
              <a:t>Formal </a:t>
            </a:r>
            <a:r>
              <a:rPr lang="en-US" altLang="zh-CN" sz="2800" dirty="0">
                <a:ea typeface="宋体" pitchFamily="2" charset="-122"/>
              </a:rPr>
              <a:t>investigations not intended to establish the truth will violate the duty to investigate human rights violations effectively.</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investigate, prosecute and punish </a:t>
            </a:r>
            <a:r>
              <a:rPr lang="en-US" altLang="zh-CN" sz="3200" b="1" dirty="0" smtClean="0">
                <a:solidFill>
                  <a:srgbClr val="006FB7"/>
                </a:solidFill>
                <a:ea typeface="宋体" pitchFamily="2" charset="-122"/>
              </a:rPr>
              <a:t>IV</a:t>
            </a:r>
            <a:endParaRPr lang="en-US" sz="3200" b="1" dirty="0">
              <a:solidFill>
                <a:srgbClr val="006FB7"/>
              </a:solidFill>
            </a:endParaRPr>
          </a:p>
        </p:txBody>
      </p:sp>
    </p:spTree>
    <p:extLst>
      <p:ext uri="{BB962C8B-B14F-4D97-AF65-F5344CB8AC3E}">
        <p14:creationId xmlns:p14="http://schemas.microsoft.com/office/powerpoint/2010/main" val="696003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52</a:t>
            </a:r>
            <a:endParaRPr lang="it-IT" sz="1200" b="1" dirty="0"/>
          </a:p>
        </p:txBody>
      </p:sp>
      <p:sp>
        <p:nvSpPr>
          <p:cNvPr id="6"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600" b="1" dirty="0">
                <a:solidFill>
                  <a:srgbClr val="006FB7"/>
                </a:solidFill>
                <a:ea typeface="宋体" pitchFamily="2" charset="-122"/>
              </a:rPr>
              <a:t>What it means (5)</a:t>
            </a:r>
          </a:p>
          <a:p>
            <a:pPr eaLnBrk="1" hangingPunct="1">
              <a:spcBef>
                <a:spcPts val="800"/>
              </a:spcBef>
              <a:buClr>
                <a:srgbClr val="006FB7"/>
              </a:buClr>
              <a:buFontTx/>
              <a:buChar char="•"/>
            </a:pPr>
            <a:r>
              <a:rPr lang="en-US" altLang="zh-CN" sz="2600" dirty="0" smtClean="0">
                <a:ea typeface="宋体" pitchFamily="2" charset="-122"/>
              </a:rPr>
              <a:t>Examples </a:t>
            </a:r>
            <a:r>
              <a:rPr lang="en-US" altLang="zh-CN" sz="2600" dirty="0">
                <a:ea typeface="宋体" pitchFamily="2" charset="-122"/>
              </a:rPr>
              <a:t>of the steps necessary to ensure an effective investigation into alleged arbitrary killings are the taking of eyewitness testimony, the collection of forensic evidence, and an autopsy involving an objective analysis of the clinical findings, including the cause of death.</a:t>
            </a:r>
          </a:p>
          <a:p>
            <a:pPr eaLnBrk="1" hangingPunct="1">
              <a:spcBef>
                <a:spcPts val="800"/>
              </a:spcBef>
              <a:buClr>
                <a:srgbClr val="006FB7"/>
              </a:buClr>
              <a:buFontTx/>
              <a:buChar char="•"/>
            </a:pPr>
            <a:r>
              <a:rPr lang="en-US" altLang="zh-CN" sz="2600" dirty="0" smtClean="0">
                <a:ea typeface="宋体" pitchFamily="2" charset="-122"/>
              </a:rPr>
              <a:t>In </a:t>
            </a:r>
            <a:r>
              <a:rPr lang="en-US" altLang="zh-CN" sz="2600" dirty="0">
                <a:ea typeface="宋体" pitchFamily="2" charset="-122"/>
              </a:rPr>
              <a:t>respect of grave human rights violations such as disappearances, the duty to investigate lasts as long as there is uncertainty about what has happened to the victim concerned. </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investigate, prosecute and punish </a:t>
            </a:r>
            <a:r>
              <a:rPr lang="en-US" altLang="zh-CN" sz="3200" b="1" dirty="0" smtClean="0">
                <a:solidFill>
                  <a:srgbClr val="006FB7"/>
                </a:solidFill>
                <a:ea typeface="宋体" pitchFamily="2" charset="-122"/>
              </a:rPr>
              <a:t>V</a:t>
            </a:r>
            <a:endParaRPr lang="en-US" sz="3200" b="1" dirty="0">
              <a:solidFill>
                <a:srgbClr val="006FB7"/>
              </a:solidFill>
            </a:endParaRPr>
          </a:p>
        </p:txBody>
      </p:sp>
    </p:spTree>
    <p:extLst>
      <p:ext uri="{BB962C8B-B14F-4D97-AF65-F5344CB8AC3E}">
        <p14:creationId xmlns:p14="http://schemas.microsoft.com/office/powerpoint/2010/main" val="3232759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53</a:t>
            </a:r>
            <a:endParaRPr lang="it-IT" sz="1200" b="1" dirty="0"/>
          </a:p>
        </p:txBody>
      </p:sp>
      <p:sp>
        <p:nvSpPr>
          <p:cNvPr id="6" name="Rectangle 3"/>
          <p:cNvSpPr txBox="1">
            <a:spLocks noChangeArrowheads="1"/>
          </p:cNvSpPr>
          <p:nvPr/>
        </p:nvSpPr>
        <p:spPr bwMode="auto">
          <a:xfrm>
            <a:off x="395288" y="1988220"/>
            <a:ext cx="8229600" cy="34570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The role of the victim</a:t>
            </a:r>
          </a:p>
          <a:p>
            <a:pPr marL="0" indent="0" eaLnBrk="1" hangingPunct="1">
              <a:spcBef>
                <a:spcPts val="2400"/>
              </a:spcBef>
              <a:buClr>
                <a:srgbClr val="006FB7"/>
              </a:buClr>
            </a:pPr>
            <a:r>
              <a:rPr lang="en-US" altLang="zh-CN" sz="2800" dirty="0">
                <a:ea typeface="宋体" pitchFamily="2" charset="-122"/>
              </a:rPr>
              <a:t>The role of the victim of human rights violations or his or her next-of-kin is essential in investigations and during court proceedings relating to the violation concerned. He or she should have considerable opportunity to be heard and to take an active role in the criminal justice process.</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investigate, prosecute and punish </a:t>
            </a:r>
            <a:r>
              <a:rPr lang="en-US" altLang="zh-CN" sz="3200" b="1" dirty="0" smtClean="0">
                <a:solidFill>
                  <a:srgbClr val="006FB7"/>
                </a:solidFill>
                <a:ea typeface="宋体" pitchFamily="2" charset="-122"/>
              </a:rPr>
              <a:t>VI</a:t>
            </a:r>
            <a:endParaRPr lang="en-US" sz="3200" b="1" dirty="0">
              <a:solidFill>
                <a:srgbClr val="006FB7"/>
              </a:solidFill>
            </a:endParaRPr>
          </a:p>
        </p:txBody>
      </p:sp>
    </p:spTree>
    <p:extLst>
      <p:ext uri="{BB962C8B-B14F-4D97-AF65-F5344CB8AC3E}">
        <p14:creationId xmlns:p14="http://schemas.microsoft.com/office/powerpoint/2010/main" val="2790189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54</a:t>
            </a:r>
            <a:endParaRPr lang="it-IT" sz="1200" b="1" dirty="0"/>
          </a:p>
        </p:txBody>
      </p:sp>
      <p:sp>
        <p:nvSpPr>
          <p:cNvPr id="6" name="Rectangle 3"/>
          <p:cNvSpPr txBox="1">
            <a:spLocks noChangeArrowheads="1"/>
          </p:cNvSpPr>
          <p:nvPr/>
        </p:nvSpPr>
        <p:spPr bwMode="auto">
          <a:xfrm>
            <a:off x="395288" y="1844204"/>
            <a:ext cx="8229600" cy="38890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Special responsibilities of the legal professions</a:t>
            </a:r>
          </a:p>
          <a:p>
            <a:pPr marL="0" indent="0" eaLnBrk="1" hangingPunct="1">
              <a:spcBef>
                <a:spcPts val="2400"/>
              </a:spcBef>
              <a:buClr>
                <a:srgbClr val="006FB7"/>
              </a:buClr>
            </a:pPr>
            <a:r>
              <a:rPr lang="en-US" altLang="zh-CN" sz="2800" dirty="0">
                <a:ea typeface="宋体" pitchFamily="2" charset="-122"/>
              </a:rPr>
              <a:t>Judges, prosecutors and lawyers should show courtesy to and understanding of victims of human rights violations and their families, and be particularly sensitive to the trauma caused by torture, disappearances, extrajudicial killings and other serious violations of human rights.</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investigate, prosecute and punish </a:t>
            </a:r>
            <a:r>
              <a:rPr lang="en-US" altLang="zh-CN" sz="3200" b="1" dirty="0" smtClean="0">
                <a:solidFill>
                  <a:srgbClr val="006FB7"/>
                </a:solidFill>
                <a:ea typeface="宋体" pitchFamily="2" charset="-122"/>
              </a:rPr>
              <a:t>VII</a:t>
            </a:r>
            <a:endParaRPr lang="en-US" sz="3200" b="1" dirty="0">
              <a:solidFill>
                <a:srgbClr val="006FB7"/>
              </a:solidFill>
            </a:endParaRPr>
          </a:p>
        </p:txBody>
      </p:sp>
    </p:spTree>
    <p:extLst>
      <p:ext uri="{BB962C8B-B14F-4D97-AF65-F5344CB8AC3E}">
        <p14:creationId xmlns:p14="http://schemas.microsoft.com/office/powerpoint/2010/main" val="34795913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55</a:t>
            </a:r>
            <a:endParaRPr lang="it-IT" sz="1200" b="1" dirty="0"/>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investigate, prosecute and punish </a:t>
            </a:r>
            <a:r>
              <a:rPr lang="en-US" altLang="zh-CN" sz="3200" b="1" dirty="0" smtClean="0">
                <a:solidFill>
                  <a:srgbClr val="006FB7"/>
                </a:solidFill>
                <a:ea typeface="宋体" pitchFamily="2" charset="-122"/>
              </a:rPr>
              <a:t>VIII</a:t>
            </a:r>
            <a:endParaRPr lang="en-US" sz="3200" b="1" dirty="0">
              <a:solidFill>
                <a:srgbClr val="006FB7"/>
              </a:solidFill>
            </a:endParaRPr>
          </a:p>
        </p:txBody>
      </p:sp>
      <p:sp>
        <p:nvSpPr>
          <p:cNvPr id="8" name="Rectangle 3"/>
          <p:cNvSpPr txBox="1">
            <a:spLocks noChangeArrowheads="1"/>
          </p:cNvSpPr>
          <p:nvPr/>
        </p:nvSpPr>
        <p:spPr bwMode="auto">
          <a:xfrm>
            <a:off x="395288" y="2204244"/>
            <a:ext cx="8229600" cy="30249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pPr>
            <a:r>
              <a:rPr lang="en-US" altLang="zh-CN" sz="2800" b="1" dirty="0">
                <a:solidFill>
                  <a:srgbClr val="006FB7"/>
                </a:solidFill>
                <a:ea typeface="宋体" pitchFamily="2" charset="-122"/>
              </a:rPr>
              <a:t>Consequences of failure to investigate</a:t>
            </a:r>
          </a:p>
          <a:p>
            <a:pPr marL="0" indent="0" eaLnBrk="1" hangingPunct="1">
              <a:spcBef>
                <a:spcPts val="2400"/>
              </a:spcBef>
              <a:buClr>
                <a:srgbClr val="006FB7"/>
              </a:buClr>
            </a:pPr>
            <a:r>
              <a:rPr lang="en-US" altLang="zh-CN" sz="2800" dirty="0">
                <a:ea typeface="宋体" pitchFamily="2" charset="-122"/>
              </a:rPr>
              <a:t>The failure to investigate human rights violations promptly and effectively jeopardizes the victim’s right to redress for his or her grievances and undermines the rule of law, including the confidence of the public therein.</a:t>
            </a:r>
          </a:p>
        </p:txBody>
      </p:sp>
    </p:spTree>
    <p:extLst>
      <p:ext uri="{BB962C8B-B14F-4D97-AF65-F5344CB8AC3E}">
        <p14:creationId xmlns:p14="http://schemas.microsoft.com/office/powerpoint/2010/main" val="39997852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duty of States to provide redress for human rights violations</a:t>
            </a:r>
            <a:endParaRPr lang="en-US" sz="3200" b="1" dirty="0">
              <a:solidFill>
                <a:srgbClr val="006FB7"/>
              </a:solidFill>
            </a:endParaRPr>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56</a:t>
            </a:r>
            <a:endParaRPr lang="it-IT" sz="1200" b="1" dirty="0"/>
          </a:p>
        </p:txBody>
      </p:sp>
      <p:sp>
        <p:nvSpPr>
          <p:cNvPr id="6"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pPr>
            <a:r>
              <a:rPr lang="en-US" altLang="zh-CN" sz="2600" dirty="0">
                <a:ea typeface="宋体" pitchFamily="2" charset="-122"/>
              </a:rPr>
              <a:t>Victims of human rights violations, or their next-of-kin, have the right to effective redress for the wrongs committed. </a:t>
            </a:r>
          </a:p>
          <a:p>
            <a:pPr marL="0" indent="0" eaLnBrk="1" hangingPunct="1">
              <a:spcBef>
                <a:spcPts val="600"/>
              </a:spcBef>
              <a:buClr>
                <a:srgbClr val="006FB7"/>
              </a:buClr>
            </a:pPr>
            <a:r>
              <a:rPr lang="en-US" altLang="zh-CN" sz="2600" dirty="0">
                <a:ea typeface="宋体" pitchFamily="2" charset="-122"/>
              </a:rPr>
              <a:t>Wherever possible, such redress should be in the form of restitution of rights. If restitution is not possible, fair compensation for pecuniary and/or moral damages must be awarded.</a:t>
            </a:r>
          </a:p>
          <a:p>
            <a:pPr marL="0" indent="0" eaLnBrk="1" hangingPunct="1">
              <a:spcBef>
                <a:spcPts val="600"/>
              </a:spcBef>
              <a:buClr>
                <a:srgbClr val="006FB7"/>
              </a:buClr>
            </a:pPr>
            <a:r>
              <a:rPr lang="en-US" altLang="zh-CN" sz="2600" dirty="0">
                <a:ea typeface="宋体" pitchFamily="2" charset="-122"/>
              </a:rPr>
              <a:t>Redress in the form of rehabilitation should be envisaged whenever necessary for victims of violence, such as torture or other forms of ill-treatment or racial, gender-based or other forms of discrimination.</a:t>
            </a:r>
          </a:p>
        </p:txBody>
      </p:sp>
    </p:spTree>
    <p:extLst>
      <p:ext uri="{BB962C8B-B14F-4D97-AF65-F5344CB8AC3E}">
        <p14:creationId xmlns:p14="http://schemas.microsoft.com/office/powerpoint/2010/main" val="4113407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Impunity for human </a:t>
            </a:r>
            <a:r>
              <a:rPr lang="en-US" altLang="zh-CN" sz="3200" b="1" dirty="0" smtClean="0">
                <a:solidFill>
                  <a:srgbClr val="006FB7"/>
                </a:solidFill>
                <a:ea typeface="宋体" pitchFamily="2" charset="-122"/>
              </a:rPr>
              <a:t>rights</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violations </a:t>
            </a:r>
            <a:r>
              <a:rPr lang="en-US" altLang="zh-CN" sz="3200" b="1" dirty="0">
                <a:solidFill>
                  <a:srgbClr val="006FB7"/>
                </a:solidFill>
                <a:ea typeface="宋体" pitchFamily="2" charset="-122"/>
              </a:rPr>
              <a:t>I</a:t>
            </a:r>
            <a:endParaRPr lang="en-US" sz="3200" b="1" dirty="0">
              <a:solidFill>
                <a:srgbClr val="006FB7"/>
              </a:solidFill>
            </a:endParaRPr>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57</a:t>
            </a:r>
            <a:endParaRPr lang="it-IT" sz="1200" b="1" dirty="0"/>
          </a:p>
        </p:txBody>
      </p:sp>
      <p:sp>
        <p:nvSpPr>
          <p:cNvPr id="6" name="Rectangle 3"/>
          <p:cNvSpPr txBox="1">
            <a:spLocks noChangeArrowheads="1"/>
          </p:cNvSpPr>
          <p:nvPr/>
        </p:nvSpPr>
        <p:spPr bwMode="auto">
          <a:xfrm>
            <a:off x="395287" y="1700808"/>
            <a:ext cx="8364537" cy="4320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700" b="1" dirty="0">
                <a:solidFill>
                  <a:srgbClr val="006FB7"/>
                </a:solidFill>
                <a:ea typeface="宋体" pitchFamily="2" charset="-122"/>
              </a:rPr>
              <a:t>The legal perspective</a:t>
            </a:r>
          </a:p>
          <a:p>
            <a:pPr marL="0" indent="0" eaLnBrk="1" hangingPunct="1">
              <a:spcBef>
                <a:spcPts val="1200"/>
              </a:spcBef>
              <a:buClr>
                <a:srgbClr val="006FB7"/>
              </a:buClr>
            </a:pPr>
            <a:r>
              <a:rPr lang="en-US" altLang="zh-CN" sz="2700" dirty="0">
                <a:ea typeface="宋体" pitchFamily="2" charset="-122"/>
              </a:rPr>
              <a:t>Impunity for human rights violations is contrary to States’ legal duty to ensure the effective protection of such rights under international law.</a:t>
            </a:r>
          </a:p>
          <a:p>
            <a:pPr marL="0" indent="0" eaLnBrk="1" hangingPunct="1">
              <a:spcBef>
                <a:spcPts val="1200"/>
              </a:spcBef>
              <a:buClr>
                <a:srgbClr val="006FB7"/>
              </a:buClr>
            </a:pPr>
            <a:r>
              <a:rPr lang="en-US" altLang="zh-CN" sz="2700" dirty="0">
                <a:ea typeface="宋体" pitchFamily="2" charset="-122"/>
              </a:rPr>
              <a:t>De facto failures to prosecute human rights violations as well as laws that grant impunity for such violations can amount to breaches of international law.</a:t>
            </a:r>
          </a:p>
          <a:p>
            <a:pPr marL="0" indent="0" eaLnBrk="1" hangingPunct="1">
              <a:spcBef>
                <a:spcPts val="1200"/>
              </a:spcBef>
              <a:buClr>
                <a:srgbClr val="006FB7"/>
              </a:buClr>
            </a:pPr>
            <a:r>
              <a:rPr lang="en-US" altLang="zh-CN" sz="2700" dirty="0">
                <a:ea typeface="宋体" pitchFamily="2" charset="-122"/>
              </a:rPr>
              <a:t>The prohibition on States allowing impunity also relates to acts carried out by private individuals.</a:t>
            </a:r>
          </a:p>
        </p:txBody>
      </p:sp>
    </p:spTree>
    <p:extLst>
      <p:ext uri="{BB962C8B-B14F-4D97-AF65-F5344CB8AC3E}">
        <p14:creationId xmlns:p14="http://schemas.microsoft.com/office/powerpoint/2010/main" val="42585603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it-IT" altLang="zh-CN" smtClean="0"/>
              <a:t>Facilitator’s Guide</a:t>
            </a:r>
            <a:endParaRPr lang="en-US"/>
          </a:p>
        </p:txBody>
      </p:sp>
      <p:sp>
        <p:nvSpPr>
          <p:cNvPr id="3" name="Footer Placeholder 2"/>
          <p:cNvSpPr>
            <a:spLocks noGrp="1"/>
          </p:cNvSpPr>
          <p:nvPr>
            <p:ph type="ftr" sz="quarter" idx="11"/>
          </p:nvPr>
        </p:nvSpPr>
        <p:spPr/>
        <p:txBody>
          <a:bodyPr/>
          <a:lstStyle/>
          <a:p>
            <a:pPr>
              <a:defRPr/>
            </a:pPr>
            <a:r>
              <a:rPr lang="en-US" altLang="zh-CN" smtClean="0"/>
              <a:t>Chapter 15</a:t>
            </a:r>
            <a:endParaRPr lang="en-US" b="0"/>
          </a:p>
        </p:txBody>
      </p:sp>
      <p:sp>
        <p:nvSpPr>
          <p:cNvPr id="5"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dirty="0">
                <a:ea typeface="宋体" pitchFamily="2" charset="-122"/>
              </a:rPr>
              <a:t>Computer slide No. </a:t>
            </a:r>
            <a:r>
              <a:rPr lang="it-IT" sz="1200" b="1" dirty="0" smtClean="0"/>
              <a:t>58</a:t>
            </a:r>
            <a:endParaRPr lang="it-IT" sz="1200" b="1" dirty="0"/>
          </a:p>
        </p:txBody>
      </p:sp>
      <p:sp>
        <p:nvSpPr>
          <p:cNvPr id="6" name="Rectangle 3"/>
          <p:cNvSpPr txBox="1">
            <a:spLocks noChangeArrowheads="1"/>
          </p:cNvSpPr>
          <p:nvPr/>
        </p:nvSpPr>
        <p:spPr bwMode="auto">
          <a:xfrm>
            <a:off x="395288" y="1556792"/>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pPr>
            <a:r>
              <a:rPr lang="en-US" altLang="zh-CN" sz="2500" b="1" dirty="0">
                <a:solidFill>
                  <a:srgbClr val="006FB7"/>
                </a:solidFill>
                <a:ea typeface="宋体" pitchFamily="2" charset="-122"/>
              </a:rPr>
              <a:t>Justice, impunity and reconciliation</a:t>
            </a:r>
          </a:p>
          <a:p>
            <a:pPr marL="0" indent="0" eaLnBrk="1" hangingPunct="1">
              <a:spcBef>
                <a:spcPts val="800"/>
              </a:spcBef>
              <a:buClr>
                <a:srgbClr val="006FB7"/>
              </a:buClr>
            </a:pPr>
            <a:r>
              <a:rPr lang="en-US" altLang="zh-CN" sz="2500" dirty="0">
                <a:ea typeface="宋体" pitchFamily="2" charset="-122"/>
              </a:rPr>
              <a:t>Impunity for serious human rights violations, such as arbitrary killings, disappearances and torture, creates particular hardship for the victims or their next-of-kin, and must be prevented.</a:t>
            </a:r>
          </a:p>
          <a:p>
            <a:pPr marL="0" indent="0" eaLnBrk="1" hangingPunct="1">
              <a:spcBef>
                <a:spcPts val="800"/>
              </a:spcBef>
              <a:buClr>
                <a:srgbClr val="006FB7"/>
              </a:buClr>
            </a:pPr>
            <a:r>
              <a:rPr lang="en-US" altLang="zh-CN" sz="2500" dirty="0">
                <a:ea typeface="宋体" pitchFamily="2" charset="-122"/>
              </a:rPr>
              <a:t>Respect for the dignity of the human person demands that such violations are recognized, punished and redressed.</a:t>
            </a:r>
          </a:p>
          <a:p>
            <a:pPr marL="0" indent="0" eaLnBrk="1" hangingPunct="1">
              <a:spcBef>
                <a:spcPts val="800"/>
              </a:spcBef>
              <a:buClr>
                <a:srgbClr val="006FB7"/>
              </a:buClr>
            </a:pPr>
            <a:r>
              <a:rPr lang="en-US" altLang="zh-CN" sz="2500" dirty="0">
                <a:ea typeface="宋体" pitchFamily="2" charset="-122"/>
              </a:rPr>
              <a:t>Sustainable national reconciliation is unlikely to emerge in a situation of refusal to acknowledge the basic interests of victims of serious human rights abuses.</a:t>
            </a:r>
          </a:p>
        </p:txBody>
      </p:sp>
      <p:sp>
        <p:nvSpPr>
          <p:cNvPr id="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Impunity for human </a:t>
            </a:r>
            <a:r>
              <a:rPr lang="en-US" altLang="zh-CN" sz="3200" b="1" dirty="0" smtClean="0">
                <a:solidFill>
                  <a:srgbClr val="006FB7"/>
                </a:solidFill>
                <a:ea typeface="宋体" pitchFamily="2" charset="-122"/>
              </a:rPr>
              <a:t>rights</a:t>
            </a:r>
            <a:br>
              <a:rPr lang="en-US" altLang="zh-CN" sz="3200" b="1" dirty="0" smtClean="0">
                <a:solidFill>
                  <a:srgbClr val="006FB7"/>
                </a:solidFill>
                <a:ea typeface="宋体" pitchFamily="2" charset="-122"/>
              </a:rPr>
            </a:br>
            <a:r>
              <a:rPr lang="en-US" altLang="zh-CN" sz="3200" b="1" dirty="0" smtClean="0">
                <a:solidFill>
                  <a:srgbClr val="006FB7"/>
                </a:solidFill>
                <a:ea typeface="宋体" pitchFamily="2" charset="-122"/>
              </a:rPr>
              <a:t>violations II</a:t>
            </a:r>
            <a:endParaRPr lang="en-US" sz="3200" b="1" dirty="0">
              <a:solidFill>
                <a:srgbClr val="006FB7"/>
              </a:solidFill>
            </a:endParaRPr>
          </a:p>
        </p:txBody>
      </p:sp>
    </p:spTree>
    <p:extLst>
      <p:ext uri="{BB962C8B-B14F-4D97-AF65-F5344CB8AC3E}">
        <p14:creationId xmlns:p14="http://schemas.microsoft.com/office/powerpoint/2010/main" val="175792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02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10246"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a:t>
            </a:r>
          </a:p>
        </p:txBody>
      </p:sp>
      <p:sp>
        <p:nvSpPr>
          <p:cNvPr id="7" name="Rectangle 3"/>
          <p:cNvSpPr txBox="1">
            <a:spLocks noChangeArrowheads="1"/>
          </p:cNvSpPr>
          <p:nvPr/>
        </p:nvSpPr>
        <p:spPr bwMode="auto">
          <a:xfrm>
            <a:off x="395288" y="1700808"/>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dirty="0" smtClean="0">
                <a:ea typeface="宋体" pitchFamily="2" charset="-122"/>
              </a:rPr>
              <a:t>Do </a:t>
            </a:r>
            <a:r>
              <a:rPr lang="en-US" altLang="zh-CN" sz="2800" dirty="0">
                <a:ea typeface="宋体" pitchFamily="2" charset="-122"/>
              </a:rPr>
              <a:t>victims of human rights violations face any special problems in the country where you carry out your professional responsibilities?</a:t>
            </a:r>
          </a:p>
          <a:p>
            <a:pPr eaLnBrk="1" hangingPunct="1">
              <a:spcBef>
                <a:spcPts val="1200"/>
              </a:spcBef>
              <a:buClr>
                <a:srgbClr val="006FB7"/>
              </a:buClr>
              <a:buFontTx/>
              <a:buChar char="•"/>
            </a:pPr>
            <a:r>
              <a:rPr lang="en-US" altLang="zh-CN" sz="2800" dirty="0" smtClean="0">
                <a:ea typeface="宋体" pitchFamily="2" charset="-122"/>
              </a:rPr>
              <a:t>If </a:t>
            </a:r>
            <a:r>
              <a:rPr lang="en-US" altLang="zh-CN" sz="2800" dirty="0">
                <a:ea typeface="宋体" pitchFamily="2" charset="-122"/>
              </a:rPr>
              <a:t>so, what are they and what is being done to remedy the situation?</a:t>
            </a:r>
          </a:p>
          <a:p>
            <a:pPr eaLnBrk="1" hangingPunct="1">
              <a:spcBef>
                <a:spcPts val="1200"/>
              </a:spcBef>
              <a:buClr>
                <a:srgbClr val="006FB7"/>
              </a:buClr>
              <a:buFontTx/>
              <a:buChar char="•"/>
            </a:pPr>
            <a:r>
              <a:rPr lang="en-US" altLang="zh-CN" sz="2800" dirty="0" smtClean="0">
                <a:ea typeface="宋体" pitchFamily="2" charset="-122"/>
              </a:rPr>
              <a:t>Are </a:t>
            </a:r>
            <a:r>
              <a:rPr lang="en-US" altLang="zh-CN" sz="2800" dirty="0">
                <a:ea typeface="宋体" pitchFamily="2" charset="-122"/>
              </a:rPr>
              <a:t>there from this point of view any specifically vulnerable groups in your country?</a:t>
            </a:r>
          </a:p>
          <a:p>
            <a:pPr eaLnBrk="1" hangingPunct="1">
              <a:spcBef>
                <a:spcPts val="1200"/>
              </a:spcBef>
              <a:buClr>
                <a:srgbClr val="006FB7"/>
              </a:buClr>
              <a:buFontTx/>
              <a:buChar char="•"/>
            </a:pPr>
            <a:r>
              <a:rPr lang="en-US" altLang="zh-CN" sz="2800" dirty="0" smtClean="0">
                <a:ea typeface="宋体" pitchFamily="2" charset="-122"/>
              </a:rPr>
              <a:t>If </a:t>
            </a:r>
            <a:r>
              <a:rPr lang="en-US" altLang="zh-CN" sz="2800" dirty="0">
                <a:ea typeface="宋体" pitchFamily="2" charset="-122"/>
              </a:rPr>
              <a:t>so, who are they, what are their problems and what is being done to help them?</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a:t>
            </a:r>
            <a:r>
              <a:rPr lang="en-GB" altLang="zh-CN" sz="3200" b="1" dirty="0" smtClean="0">
                <a:solidFill>
                  <a:srgbClr val="006FB7"/>
                </a:solidFill>
                <a:ea typeface="宋体" pitchFamily="2" charset="-122"/>
              </a:rPr>
              <a:t>IV</a:t>
            </a:r>
            <a:endParaRPr lang="en-US" sz="3200" b="1" dirty="0">
              <a:solidFill>
                <a:srgbClr val="006FB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12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11270"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a:t>
            </a:r>
          </a:p>
        </p:txBody>
      </p:sp>
      <p:sp>
        <p:nvSpPr>
          <p:cNvPr id="7" name="Rectangle 3"/>
          <p:cNvSpPr txBox="1">
            <a:spLocks noChangeArrowheads="1"/>
          </p:cNvSpPr>
          <p:nvPr/>
        </p:nvSpPr>
        <p:spPr bwMode="auto">
          <a:xfrm>
            <a:off x="395288" y="1628180"/>
            <a:ext cx="8229600" cy="43931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Clr>
                <a:srgbClr val="006FB7"/>
              </a:buClr>
              <a:buFontTx/>
              <a:buChar char="•"/>
            </a:pPr>
            <a:r>
              <a:rPr lang="en-US" altLang="zh-CN" sz="2200" dirty="0" smtClean="0">
                <a:ea typeface="宋体" pitchFamily="2" charset="-122"/>
              </a:rPr>
              <a:t>How </a:t>
            </a:r>
            <a:r>
              <a:rPr lang="en-US" altLang="zh-CN" sz="2200" dirty="0">
                <a:ea typeface="宋体" pitchFamily="2" charset="-122"/>
              </a:rPr>
              <a:t>do you perceive your role as judges, prosecutors and/or lawyers in ensuring effective protection and redress for victims of human rights violations?</a:t>
            </a:r>
          </a:p>
          <a:p>
            <a:pPr eaLnBrk="1" hangingPunct="1">
              <a:spcBef>
                <a:spcPts val="600"/>
              </a:spcBef>
              <a:buClr>
                <a:srgbClr val="006FB7"/>
              </a:buClr>
              <a:buFontTx/>
              <a:buChar char="•"/>
            </a:pPr>
            <a:r>
              <a:rPr lang="en-US" altLang="zh-CN" sz="2200" dirty="0" smtClean="0">
                <a:ea typeface="宋体" pitchFamily="2" charset="-122"/>
              </a:rPr>
              <a:t>How </a:t>
            </a:r>
            <a:r>
              <a:rPr lang="en-US" altLang="zh-CN" sz="2200" dirty="0">
                <a:ea typeface="宋体" pitchFamily="2" charset="-122"/>
              </a:rPr>
              <a:t>do you perceive your role as judges, prosecutors and/or lawyers in ensuring or providing effective protection for victims of human rights violations?</a:t>
            </a:r>
          </a:p>
          <a:p>
            <a:pPr eaLnBrk="1" hangingPunct="1">
              <a:spcBef>
                <a:spcPts val="600"/>
              </a:spcBef>
              <a:buClr>
                <a:srgbClr val="006FB7"/>
              </a:buClr>
              <a:buFontTx/>
              <a:buChar char="•"/>
            </a:pPr>
            <a:r>
              <a:rPr lang="en-US" altLang="zh-CN" sz="2200" dirty="0" smtClean="0">
                <a:ea typeface="宋体" pitchFamily="2" charset="-122"/>
              </a:rPr>
              <a:t>What </a:t>
            </a:r>
            <a:r>
              <a:rPr lang="en-US" altLang="zh-CN" sz="2200" dirty="0">
                <a:ea typeface="宋体" pitchFamily="2" charset="-122"/>
              </a:rPr>
              <a:t>is your view on amnesty or impunity laws, which imply that perpetrators of certain crimes or human rights violations will not be prosecuted or punished for their unlawful acts?</a:t>
            </a:r>
          </a:p>
          <a:p>
            <a:pPr eaLnBrk="1" hangingPunct="1">
              <a:spcBef>
                <a:spcPts val="600"/>
              </a:spcBef>
              <a:buClr>
                <a:srgbClr val="006FB7"/>
              </a:buClr>
              <a:buFontTx/>
              <a:buChar char="•"/>
            </a:pPr>
            <a:r>
              <a:rPr lang="en-US" altLang="zh-CN" sz="2200" dirty="0" smtClean="0">
                <a:ea typeface="宋体" pitchFamily="2" charset="-122"/>
              </a:rPr>
              <a:t>Can</a:t>
            </a:r>
            <a:r>
              <a:rPr lang="en-US" altLang="zh-CN" sz="2200" dirty="0">
                <a:ea typeface="宋体" pitchFamily="2" charset="-122"/>
              </a:rPr>
              <a:t>, in your view, an amnesty or pardons for serious human rights violations be justifiable for purposes of reconciliation?</a:t>
            </a:r>
          </a:p>
          <a:p>
            <a:pPr eaLnBrk="1" hangingPunct="1">
              <a:spcBef>
                <a:spcPts val="600"/>
              </a:spcBef>
              <a:buClr>
                <a:srgbClr val="006FB7"/>
              </a:buClr>
              <a:buFontTx/>
              <a:buChar char="•"/>
            </a:pPr>
            <a:r>
              <a:rPr lang="en-US" altLang="zh-CN" sz="2200" dirty="0" smtClean="0">
                <a:ea typeface="宋体" pitchFamily="2" charset="-122"/>
              </a:rPr>
              <a:t>If </a:t>
            </a:r>
            <a:r>
              <a:rPr lang="en-US" altLang="zh-CN" sz="2200" dirty="0">
                <a:ea typeface="宋体" pitchFamily="2" charset="-122"/>
              </a:rPr>
              <a:t>so, how would you deal with the victim’s right to justice?</a:t>
            </a:r>
          </a:p>
        </p:txBody>
      </p:sp>
      <p:sp>
        <p:nvSpPr>
          <p:cNvPr id="8"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Questions V</a:t>
            </a:r>
            <a:endParaRPr lang="en-US" sz="3200" b="1" dirty="0">
              <a:solidFill>
                <a:srgbClr val="006FB7"/>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22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1229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a:t>
            </a:r>
            <a:r>
              <a:rPr lang="en-GB" altLang="zh-CN" sz="3200" b="1" dirty="0" smtClean="0">
                <a:solidFill>
                  <a:srgbClr val="006FB7"/>
                </a:solidFill>
                <a:ea typeface="宋体" pitchFamily="2" charset="-122"/>
              </a:rPr>
              <a:t>I</a:t>
            </a:r>
            <a:endParaRPr lang="en-US" sz="3200" b="1" dirty="0">
              <a:solidFill>
                <a:srgbClr val="006FB7"/>
              </a:solidFill>
            </a:endParaRPr>
          </a:p>
        </p:txBody>
      </p:sp>
      <p:sp>
        <p:nvSpPr>
          <p:cNvPr id="12294"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7</a:t>
            </a:r>
          </a:p>
        </p:txBody>
      </p:sp>
      <p:sp>
        <p:nvSpPr>
          <p:cNvPr id="7" name="Rectangle 3"/>
          <p:cNvSpPr txBox="1">
            <a:spLocks noChangeArrowheads="1"/>
          </p:cNvSpPr>
          <p:nvPr/>
        </p:nvSpPr>
        <p:spPr bwMode="auto">
          <a:xfrm>
            <a:off x="395288" y="1484784"/>
            <a:ext cx="8229600" cy="468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400" b="1" dirty="0">
                <a:solidFill>
                  <a:srgbClr val="006FB7"/>
                </a:solidFill>
                <a:ea typeface="宋体" pitchFamily="2" charset="-122"/>
              </a:rPr>
              <a:t>Legal instruments relating to the protection of and redress for victims of crime </a:t>
            </a:r>
          </a:p>
          <a:p>
            <a:pPr eaLnBrk="1" hangingPunct="1">
              <a:spcBef>
                <a:spcPts val="1200"/>
              </a:spcBef>
              <a:buClr>
                <a:srgbClr val="006FB7"/>
              </a:buClr>
              <a:buFontTx/>
              <a:buChar char="•"/>
            </a:pPr>
            <a:r>
              <a:rPr lang="en-US" altLang="zh-CN" sz="2400" dirty="0" smtClean="0">
                <a:ea typeface="宋体" pitchFamily="2" charset="-122"/>
              </a:rPr>
              <a:t>The </a:t>
            </a:r>
            <a:r>
              <a:rPr lang="en-US" altLang="zh-CN" sz="2400" dirty="0">
                <a:ea typeface="宋体" pitchFamily="2" charset="-122"/>
              </a:rPr>
              <a:t>Declaration of Basic Principles of Justice for Victims of Crime and Abuse of Power, 1985</a:t>
            </a:r>
          </a:p>
          <a:p>
            <a:pPr marL="0" indent="0" algn="ctr" eaLnBrk="1" hangingPunct="1">
              <a:spcBef>
                <a:spcPts val="1200"/>
              </a:spcBef>
              <a:buClr>
                <a:srgbClr val="006FB7"/>
              </a:buClr>
            </a:pPr>
            <a:r>
              <a:rPr lang="en-US" altLang="zh-CN" sz="2400" dirty="0">
                <a:ea typeface="宋体" pitchFamily="2" charset="-122"/>
              </a:rPr>
              <a:t>*****</a:t>
            </a:r>
          </a:p>
          <a:p>
            <a:pPr eaLnBrk="1" hangingPunct="1">
              <a:spcBef>
                <a:spcPts val="1200"/>
              </a:spcBef>
              <a:buClr>
                <a:srgbClr val="006FB7"/>
              </a:buClr>
              <a:buFontTx/>
              <a:buChar char="•"/>
            </a:pPr>
            <a:r>
              <a:rPr lang="en-US" altLang="zh-CN" sz="2400" dirty="0" smtClean="0">
                <a:ea typeface="宋体" pitchFamily="2" charset="-122"/>
              </a:rPr>
              <a:t>The </a:t>
            </a:r>
            <a:r>
              <a:rPr lang="en-US" altLang="zh-CN" sz="2400" dirty="0">
                <a:ea typeface="宋体" pitchFamily="2" charset="-122"/>
              </a:rPr>
              <a:t>European Convention on the Compensation of Victims of Violent Crimes, 1983</a:t>
            </a:r>
          </a:p>
          <a:p>
            <a:pPr eaLnBrk="1" hangingPunct="1">
              <a:spcBef>
                <a:spcPts val="1200"/>
              </a:spcBef>
              <a:buClr>
                <a:srgbClr val="006FB7"/>
              </a:buClr>
              <a:buFontTx/>
              <a:buChar char="•"/>
            </a:pPr>
            <a:r>
              <a:rPr lang="en-US" altLang="zh-CN" sz="2400" dirty="0" smtClean="0">
                <a:ea typeface="宋体" pitchFamily="2" charset="-122"/>
              </a:rPr>
              <a:t>The </a:t>
            </a:r>
            <a:r>
              <a:rPr lang="en-US" altLang="zh-CN" sz="2400" dirty="0">
                <a:ea typeface="宋体" pitchFamily="2" charset="-122"/>
              </a:rPr>
              <a:t>Council of Europe Committee of Ministers Recommendation No. R (85) 11 to </a:t>
            </a:r>
            <a:r>
              <a:rPr lang="en-US" altLang="zh-CN" sz="2400" dirty="0" smtClean="0">
                <a:ea typeface="宋体" pitchFamily="2" charset="-122"/>
              </a:rPr>
              <a:t>Member </a:t>
            </a:r>
            <a:r>
              <a:rPr lang="en-US" altLang="zh-CN" sz="2400" dirty="0">
                <a:ea typeface="宋体" pitchFamily="2" charset="-122"/>
              </a:rPr>
              <a:t>States on the Position of the Victim in the Framework of Criminal Law and Procedure, 1985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zh-CN" smtClean="0"/>
              <a:t>Facilitator’s Guide</a:t>
            </a:r>
            <a:endParaRPr lang="en-US" smtClean="0"/>
          </a:p>
        </p:txBody>
      </p:sp>
      <p:sp>
        <p:nvSpPr>
          <p:cNvPr id="133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15</a:t>
            </a:r>
            <a:endParaRPr lang="en-US" b="0"/>
          </a:p>
        </p:txBody>
      </p:sp>
      <p:sp>
        <p:nvSpPr>
          <p:cNvPr id="13316"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dirty="0">
                <a:solidFill>
                  <a:srgbClr val="006FB7"/>
                </a:solidFill>
                <a:ea typeface="宋体" pitchFamily="2" charset="-122"/>
              </a:rPr>
              <a:t>Relevant legal instruments </a:t>
            </a:r>
            <a:r>
              <a:rPr lang="en-GB" altLang="zh-CN" sz="3200" b="1" dirty="0" smtClean="0">
                <a:solidFill>
                  <a:srgbClr val="006FB7"/>
                </a:solidFill>
                <a:ea typeface="宋体" pitchFamily="2" charset="-122"/>
              </a:rPr>
              <a:t>II</a:t>
            </a:r>
            <a:endParaRPr lang="en-US" sz="3200" b="1" dirty="0">
              <a:solidFill>
                <a:srgbClr val="006FB7"/>
              </a:solidFill>
            </a:endParaRPr>
          </a:p>
        </p:txBody>
      </p:sp>
      <p:sp>
        <p:nvSpPr>
          <p:cNvPr id="13318" name="Rectangle 7"/>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8</a:t>
            </a:r>
          </a:p>
        </p:txBody>
      </p:sp>
      <p:sp>
        <p:nvSpPr>
          <p:cNvPr id="8" name="Rectangle 3"/>
          <p:cNvSpPr txBox="1">
            <a:spLocks noChangeArrowheads="1"/>
          </p:cNvSpPr>
          <p:nvPr/>
        </p:nvSpPr>
        <p:spPr bwMode="auto">
          <a:xfrm>
            <a:off x="395288" y="1628800"/>
            <a:ext cx="8229600" cy="4464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pPr>
            <a:r>
              <a:rPr lang="en-US" altLang="zh-CN" sz="2800" b="1" dirty="0">
                <a:solidFill>
                  <a:srgbClr val="006FB7"/>
                </a:solidFill>
                <a:ea typeface="宋体" pitchFamily="2" charset="-122"/>
              </a:rPr>
              <a:t>Universal instruments relating to the </a:t>
            </a:r>
            <a:r>
              <a:rPr lang="en-US" altLang="zh-CN" sz="2800" b="1" dirty="0" smtClean="0">
                <a:solidFill>
                  <a:srgbClr val="006FB7"/>
                </a:solidFill>
                <a:ea typeface="宋体" pitchFamily="2" charset="-122"/>
              </a:rPr>
              <a:t>protection of </a:t>
            </a:r>
            <a:r>
              <a:rPr lang="en-US" altLang="zh-CN" sz="2800" b="1" dirty="0">
                <a:solidFill>
                  <a:srgbClr val="006FB7"/>
                </a:solidFill>
                <a:ea typeface="宋体" pitchFamily="2" charset="-122"/>
              </a:rPr>
              <a:t>and redress for victims of crime and human rights violations (1)</a:t>
            </a:r>
          </a:p>
          <a:p>
            <a:pPr eaLnBrk="1" hangingPunct="1">
              <a:spcBef>
                <a:spcPts val="1200"/>
              </a:spcBef>
              <a:buClr>
                <a:srgbClr val="006FB7"/>
              </a:buClr>
              <a:buFontTx/>
              <a:buChar char="•"/>
            </a:pPr>
            <a:r>
              <a:rPr lang="en-US" altLang="zh-CN" sz="2800" dirty="0" smtClean="0">
                <a:ea typeface="宋体" pitchFamily="2" charset="-122"/>
              </a:rPr>
              <a:t>The </a:t>
            </a:r>
            <a:r>
              <a:rPr lang="en-US" altLang="zh-CN" sz="2800" dirty="0">
                <a:ea typeface="宋体" pitchFamily="2" charset="-122"/>
              </a:rPr>
              <a:t>International Covenant on Civil and Political Rights, 1966</a:t>
            </a:r>
          </a:p>
          <a:p>
            <a:pPr eaLnBrk="1" hangingPunct="1">
              <a:spcBef>
                <a:spcPts val="1200"/>
              </a:spcBef>
              <a:buClr>
                <a:srgbClr val="006FB7"/>
              </a:buClr>
              <a:buFontTx/>
              <a:buChar char="•"/>
            </a:pPr>
            <a:r>
              <a:rPr lang="en-US" altLang="zh-CN" sz="2800" dirty="0" smtClean="0">
                <a:ea typeface="宋体" pitchFamily="2" charset="-122"/>
              </a:rPr>
              <a:t>The </a:t>
            </a:r>
            <a:r>
              <a:rPr lang="en-US" altLang="zh-CN" sz="2800" dirty="0">
                <a:ea typeface="宋体" pitchFamily="2" charset="-122"/>
              </a:rPr>
              <a:t>International Convention on the Elimination of All Forms of Racial Discrimination, 1965</a:t>
            </a:r>
          </a:p>
          <a:p>
            <a:pPr eaLnBrk="1" hangingPunct="1">
              <a:spcBef>
                <a:spcPts val="1200"/>
              </a:spcBef>
              <a:buClr>
                <a:srgbClr val="006FB7"/>
              </a:buClr>
              <a:buFontTx/>
              <a:buChar char="•"/>
            </a:pPr>
            <a:r>
              <a:rPr lang="en-US" altLang="zh-CN" sz="2800" dirty="0" smtClean="0">
                <a:ea typeface="宋体" pitchFamily="2" charset="-122"/>
              </a:rPr>
              <a:t>The </a:t>
            </a:r>
            <a:r>
              <a:rPr lang="en-US" altLang="zh-CN" sz="2800" dirty="0">
                <a:ea typeface="宋体" pitchFamily="2" charset="-122"/>
              </a:rPr>
              <a:t>Convention on the Elimination of All Forms of Discrimination against Women, 1979</a:t>
            </a:r>
          </a:p>
        </p:txBody>
      </p:sp>
    </p:spTree>
  </p:cSld>
  <p:clrMapOvr>
    <a:masterClrMapping/>
  </p:clrMapOvr>
</p:sld>
</file>

<file path=ppt/theme/theme1.xml><?xml version="1.0" encoding="utf-8"?>
<a:theme xmlns:a="http://schemas.openxmlformats.org/drawingml/2006/main" name="bianca2">
  <a:themeElements>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anca2">
      <a:majorFont>
        <a:latin typeface="Arial"/>
        <a:ea typeface=""/>
        <a:cs typeface="Arial"/>
      </a:majorFont>
      <a:minorFont>
        <a:latin typeface="Albertus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anc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anc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anc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anc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anc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anc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anc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anc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anc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anc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anc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onte">
  <a:themeElements>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e">
      <a:majorFont>
        <a:latin typeface="Arial"/>
        <a:ea typeface=""/>
        <a:cs typeface="Arial"/>
      </a:majorFont>
      <a:minorFont>
        <a:latin typeface="Futura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77F6DE3-8CC0-4CB6-B28D-74F84FBC470E}"/>
</file>

<file path=customXml/itemProps2.xml><?xml version="1.0" encoding="utf-8"?>
<ds:datastoreItem xmlns:ds="http://schemas.openxmlformats.org/officeDocument/2006/customXml" ds:itemID="{55ED8AE4-449B-4E00-B456-98E0CC07A551}"/>
</file>

<file path=customXml/itemProps3.xml><?xml version="1.0" encoding="utf-8"?>
<ds:datastoreItem xmlns:ds="http://schemas.openxmlformats.org/officeDocument/2006/customXml" ds:itemID="{694970B5-112F-41A5-A8F2-1325C925398D}"/>
</file>

<file path=docProps/app.xml><?xml version="1.0" encoding="utf-8"?>
<Properties xmlns="http://schemas.openxmlformats.org/officeDocument/2006/extended-properties" xmlns:vt="http://schemas.openxmlformats.org/officeDocument/2006/docPropsVTypes">
  <Template/>
  <TotalTime>845</TotalTime>
  <Words>5130</Words>
  <Application>Microsoft Office PowerPoint</Application>
  <PresentationFormat>On-screen Show (4:3)</PresentationFormat>
  <Paragraphs>445</Paragraphs>
  <Slides>59</Slides>
  <Notes>1</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bianca2</vt:lpstr>
      <vt:lpstr>Fronte</vt:lpstr>
      <vt:lpstr> Chapter 15  Protection and redress  for victims of crime and  human rights violations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ITC of the 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CHAPTER 1</dc:title>
  <dc:creator>bissaca</dc:creator>
  <cp:lastModifiedBy>Paola Bissaca</cp:lastModifiedBy>
  <cp:revision>146</cp:revision>
  <cp:lastPrinted>2011-11-17T10:30:19Z</cp:lastPrinted>
  <dcterms:created xsi:type="dcterms:W3CDTF">2011-10-11T09:08:06Z</dcterms:created>
  <dcterms:modified xsi:type="dcterms:W3CDTF">2012-01-12T08:27:20Z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992200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