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0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  <p:sldMasterId id="2147483658" r:id="rId2"/>
  </p:sldMasterIdLst>
  <p:notesMasterIdLst>
    <p:notesMasterId r:id="rId36"/>
  </p:notesMasterIdLst>
  <p:sldIdLst>
    <p:sldId id="256" r:id="rId3"/>
    <p:sldId id="257" r:id="rId4"/>
    <p:sldId id="289" r:id="rId5"/>
    <p:sldId id="259" r:id="rId6"/>
    <p:sldId id="260" r:id="rId7"/>
    <p:sldId id="290" r:id="rId8"/>
    <p:sldId id="262" r:id="rId9"/>
    <p:sldId id="292" r:id="rId10"/>
    <p:sldId id="264" r:id="rId11"/>
    <p:sldId id="265" r:id="rId12"/>
    <p:sldId id="266" r:id="rId13"/>
    <p:sldId id="293" r:id="rId14"/>
    <p:sldId id="268" r:id="rId15"/>
    <p:sldId id="294" r:id="rId16"/>
    <p:sldId id="270" r:id="rId17"/>
    <p:sldId id="295" r:id="rId18"/>
    <p:sldId id="296" r:id="rId19"/>
    <p:sldId id="272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1" r:id="rId34"/>
    <p:sldId id="297" r:id="rId3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196">
          <p15:clr>
            <a:srgbClr val="000000"/>
          </p15:clr>
        </p15:guide>
        <p15:guide id="2" pos="3988">
          <p15:clr>
            <a:srgbClr val="000000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Victoria" initials="LV" lastIdx="1" clrIdx="0">
    <p:extLst>
      <p:ext uri="{19B8F6BF-5375-455C-9EA6-DF929625EA0E}">
        <p15:presenceInfo xmlns:p15="http://schemas.microsoft.com/office/powerpoint/2012/main" userId="S-1-5-21-3073366522-1976327825-2374869639-8407" providerId="AD"/>
      </p:ext>
    </p:extLst>
  </p:cmAuthor>
  <p:cmAuthor id="2" name="Paula Frederica Hunt" initials="PFH" lastIdx="1" clrIdx="1">
    <p:extLst>
      <p:ext uri="{19B8F6BF-5375-455C-9EA6-DF929625EA0E}">
        <p15:presenceInfo xmlns:p15="http://schemas.microsoft.com/office/powerpoint/2012/main" userId="9b204ab61f4fb8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DB"/>
    <a:srgbClr val="006FB7"/>
    <a:srgbClr val="236FB7"/>
    <a:srgbClr val="F9DB3E"/>
    <a:srgbClr val="C8BF8F"/>
    <a:srgbClr val="42AE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52"/>
    <p:restoredTop sz="94694"/>
  </p:normalViewPr>
  <p:slideViewPr>
    <p:cSldViewPr snapToGrid="0">
      <p:cViewPr varScale="1">
        <p:scale>
          <a:sx n="65" d="100"/>
          <a:sy n="65" d="100"/>
        </p:scale>
        <p:origin x="150" y="66"/>
      </p:cViewPr>
      <p:guideLst>
        <p:guide orient="horz" pos="4196"/>
        <p:guide pos="39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ustomXml" Target="../customXml/item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ustomXml" Target="../customXml/item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customXml" Target="../customXml/item2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a75b5ad77a_0_2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a75b5ad77a_0_2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75b5ad77a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a75b5ad77a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75b5ad77a_0_2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ga75b5ad77a_0_2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45031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75b5ad77a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a75b5ad77a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75b5ad77a_0_2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ga75b5ad77a_0_2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80362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75b5ad77a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a75b5ad77a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a75b5ad77a_0_2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a75b5ad77a_0_2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79228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a75b5ad77a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a75b5ad77a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7235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a75b5ad77a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a75b5ad77a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75b5ad77a_0_2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a75b5ad77a_0_2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75b5ad77a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75b5ad77a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ab58f1ba9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ab58f1ba9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a75b5ad77a_0_3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a75b5ad77a_0_3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a75b5ad77a_0_4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a75b5ad77a_0_4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a635127771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a635127771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a635127771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a635127771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a635127771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a635127771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a635127771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ga635127771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a635127771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ga635127771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a75b5ad77a_0_5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ga75b5ad77a_0_5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9da518b88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9da518b88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10586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54344733e6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g54344733e6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9d9f9c3ec5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Google Shape;317;g9d9f9c3ec5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b054894b85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gb054894b85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041310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31715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a75b5ad77a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a75b5ad77a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75b5ad77a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75b5ad77a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da518b88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da518b88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92744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75b5ad77a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75b5ad77a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9da518b884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9da518b884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01871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75b5ad77a_0_3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ga75b5ad77a_0_3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SzPts val="2000"/>
              <a:buNone/>
              <a:defRPr sz="2000" i="1">
                <a:solidFill>
                  <a:srgbClr val="FFFFFF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D8D8D"/>
                </a:solidFill>
              </a:defRPr>
            </a:lvl2pPr>
            <a:lvl3pPr lvl="2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D8D8D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D8D8D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D8D8D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740832" y="1498601"/>
            <a:ext cx="7567200" cy="4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741362" y="6356350"/>
            <a:ext cx="1849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74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2824162" y="6356350"/>
            <a:ext cx="326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741362" y="6356350"/>
            <a:ext cx="1849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74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824162" y="6356350"/>
            <a:ext cx="326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76C0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741362" y="6356350"/>
            <a:ext cx="1849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74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2824162" y="6356350"/>
            <a:ext cx="326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76C0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740832" y="1498600"/>
            <a:ext cx="3756600" cy="6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740832" y="2174875"/>
            <a:ext cx="3756600" cy="38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645026" y="1498600"/>
            <a:ext cx="3663000" cy="67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3663000" cy="380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741362" y="6356350"/>
            <a:ext cx="1849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74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2824162" y="6356350"/>
            <a:ext cx="326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0076C0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740832" y="1498601"/>
            <a:ext cx="3755100" cy="4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68300" algn="l" rtl="0">
              <a:spcBef>
                <a:spcPts val="440"/>
              </a:spcBef>
              <a:spcAft>
                <a:spcPts val="0"/>
              </a:spcAft>
              <a:buSzPts val="2200"/>
              <a:buChar char="▪"/>
              <a:defRPr sz="22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648200" y="1498601"/>
            <a:ext cx="3659700" cy="4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▪"/>
              <a:defRPr sz="2400"/>
            </a:lvl1pPr>
            <a:lvl2pPr marL="914400" lvl="1" indent="-368300" algn="l" rtl="0">
              <a:spcBef>
                <a:spcPts val="440"/>
              </a:spcBef>
              <a:spcAft>
                <a:spcPts val="0"/>
              </a:spcAft>
              <a:buSzPts val="2200"/>
              <a:buChar char="▪"/>
              <a:defRPr sz="2200"/>
            </a:lvl2pPr>
            <a:lvl3pPr marL="1371600" lvl="2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3pPr>
            <a:lvl4pPr marL="1828800" lvl="3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4pPr>
            <a:lvl5pPr marL="2286000" lvl="4" indent="-355600" algn="l" rtl="0">
              <a:spcBef>
                <a:spcPts val="400"/>
              </a:spcBef>
              <a:spcAft>
                <a:spcPts val="0"/>
              </a:spcAft>
              <a:buSzPts val="2000"/>
              <a:buChar char="▪"/>
              <a:defRPr sz="2000"/>
            </a:lvl5pPr>
            <a:lvl6pPr marL="274320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dt" idx="10"/>
          </p:nvPr>
        </p:nvSpPr>
        <p:spPr>
          <a:xfrm>
            <a:off x="741362" y="6356350"/>
            <a:ext cx="1849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474747"/>
                </a:solidFill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ftr" idx="11"/>
          </p:nvPr>
        </p:nvSpPr>
        <p:spPr>
          <a:xfrm>
            <a:off x="2824162" y="6356350"/>
            <a:ext cx="326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ctrTitle"/>
          </p:nvPr>
        </p:nvSpPr>
        <p:spPr>
          <a:xfrm>
            <a:off x="723900" y="2041240"/>
            <a:ext cx="6590100" cy="11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>
                <a:solidFill>
                  <a:schemeClr val="lt1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723900" y="4248607"/>
            <a:ext cx="6590100" cy="9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spcBef>
                <a:spcPts val="400"/>
              </a:spcBef>
              <a:spcAft>
                <a:spcPts val="0"/>
              </a:spcAft>
              <a:buSzPts val="2000"/>
              <a:buNone/>
              <a:defRPr sz="2000" i="1">
                <a:solidFill>
                  <a:srgbClr val="FFFFFF"/>
                </a:solidFill>
              </a:defRPr>
            </a:lvl1pPr>
            <a:lvl2pPr lvl="1" algn="ctr" rtl="0">
              <a:spcBef>
                <a:spcPts val="480"/>
              </a:spcBef>
              <a:spcAft>
                <a:spcPts val="0"/>
              </a:spcAft>
              <a:buSzPts val="2400"/>
              <a:buNone/>
              <a:defRPr>
                <a:solidFill>
                  <a:srgbClr val="8D8D8D"/>
                </a:solidFill>
              </a:defRPr>
            </a:lvl2pPr>
            <a:lvl3pPr lvl="2" algn="ctr" rtl="0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D8D8D"/>
                </a:solidFill>
              </a:defRPr>
            </a:lvl3pPr>
            <a:lvl4pPr lvl="3" algn="ctr" rtl="0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D8D8D"/>
                </a:solidFill>
              </a:defRPr>
            </a:lvl4pPr>
            <a:lvl5pPr lvl="4" algn="ctr" rtl="0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D8D8D"/>
                </a:solidFill>
              </a:defRPr>
            </a:lvl5pPr>
            <a:lvl6pPr lvl="5" algn="ctr" rtl="0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6pPr>
            <a:lvl7pPr lvl="6" algn="ctr" rtl="0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7pPr>
            <a:lvl8pPr lvl="7" algn="ctr" rtl="0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8pPr>
            <a:lvl9pPr lvl="8" algn="ctr" rtl="0">
              <a:spcBef>
                <a:spcPts val="400"/>
              </a:spcBef>
              <a:spcAft>
                <a:spcPts val="0"/>
              </a:spcAft>
              <a:buClr>
                <a:srgbClr val="8D8D8D"/>
              </a:buClr>
              <a:buSzPts val="2000"/>
              <a:buNone/>
              <a:defRPr>
                <a:solidFill>
                  <a:srgbClr val="8D8D8D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2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>
            <a:spLocks noGrp="1"/>
          </p:cNvSpPr>
          <p:nvPr>
            <p:ph type="sldNum" idx="12"/>
          </p:nvPr>
        </p:nvSpPr>
        <p:spPr>
          <a:xfrm>
            <a:off x="109075" y="194699"/>
            <a:ext cx="1807200" cy="16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9FC5E8"/>
                </a:solidFill>
              </a:defRPr>
            </a:lvl1pPr>
            <a:lvl2pPr lvl="1" rtl="0">
              <a:buNone/>
              <a:defRPr>
                <a:solidFill>
                  <a:srgbClr val="9FC5E8"/>
                </a:solidFill>
              </a:defRPr>
            </a:lvl2pPr>
            <a:lvl3pPr lvl="2" rtl="0">
              <a:buNone/>
              <a:defRPr>
                <a:solidFill>
                  <a:srgbClr val="9FC5E8"/>
                </a:solidFill>
              </a:defRPr>
            </a:lvl3pPr>
            <a:lvl4pPr lvl="3" rtl="0">
              <a:buNone/>
              <a:defRPr>
                <a:solidFill>
                  <a:srgbClr val="9FC5E8"/>
                </a:solidFill>
              </a:defRPr>
            </a:lvl4pPr>
            <a:lvl5pPr lvl="4" rtl="0">
              <a:buNone/>
              <a:defRPr>
                <a:solidFill>
                  <a:srgbClr val="9FC5E8"/>
                </a:solidFill>
              </a:defRPr>
            </a:lvl5pPr>
            <a:lvl6pPr lvl="5" rtl="0">
              <a:buNone/>
              <a:defRPr>
                <a:solidFill>
                  <a:srgbClr val="9FC5E8"/>
                </a:solidFill>
              </a:defRPr>
            </a:lvl6pPr>
            <a:lvl7pPr lvl="6" rtl="0">
              <a:buNone/>
              <a:defRPr>
                <a:solidFill>
                  <a:srgbClr val="9FC5E8"/>
                </a:solidFill>
              </a:defRPr>
            </a:lvl7pPr>
            <a:lvl8pPr lvl="7" rtl="0">
              <a:buNone/>
              <a:defRPr>
                <a:solidFill>
                  <a:srgbClr val="9FC5E8"/>
                </a:solidFill>
              </a:defRPr>
            </a:lvl8pPr>
            <a:lvl9pPr lvl="8" rtl="0">
              <a:buNone/>
              <a:defRPr>
                <a:solidFill>
                  <a:srgbClr val="9FC5E8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color">
  <p:cSld name="BLANK_1">
    <p:bg>
      <p:bgPr>
        <a:solidFill>
          <a:srgbClr val="6FA8DC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109075" y="194699"/>
            <a:ext cx="1807200" cy="16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 descr="OHCHR_logo_EN_blu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099300" y="6018212"/>
            <a:ext cx="1825625" cy="66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 descr="UN_logo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08725" y="6188075"/>
            <a:ext cx="574675" cy="57308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" name="Google Shape;8;p1"/>
          <p:cNvCxnSpPr/>
          <p:nvPr/>
        </p:nvCxnSpPr>
        <p:spPr>
          <a:xfrm rot="5400000">
            <a:off x="258762" y="328612"/>
            <a:ext cx="658812" cy="1587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9" name="Google Shape;9;p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6350" y="0"/>
            <a:ext cx="9155112" cy="686593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Google Shape;10;p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 rot="5400000">
            <a:off x="-849312" y="1438275"/>
            <a:ext cx="2874962" cy="1587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1" name="Google Shape;11;p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278312" y="5413375"/>
            <a:ext cx="4140200" cy="115093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25" cy="1090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741362" y="1498600"/>
            <a:ext cx="7566025" cy="4421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741362" y="1498600"/>
            <a:ext cx="7566000" cy="44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spcBef>
                <a:spcPts val="44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Noto Sans Symbols"/>
              <a:buChar char="▪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741362" y="6356350"/>
            <a:ext cx="1849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47474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824162" y="6356350"/>
            <a:ext cx="32640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22" name="Google Shape;22;p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 rot="5400000">
            <a:off x="258812" y="328650"/>
            <a:ext cx="658800" cy="1500"/>
          </a:xfrm>
          <a:prstGeom prst="straightConnector1">
            <a:avLst/>
          </a:prstGeom>
          <a:noFill/>
          <a:ln w="25400" cap="flat" cmpd="sng">
            <a:solidFill>
              <a:schemeClr val="dk2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3" name="Google Shape;23;p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326187" y="6038850"/>
            <a:ext cx="2552702" cy="7080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ho.int/disabilities/world_report/2011/report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.org/development/desa/disabilities/publication-disability-sdgs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data/gho/data/themes/mental-health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docs.org/en/A/HRC/43/4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>
            <a:spLocks noGrp="1"/>
          </p:cNvSpPr>
          <p:nvPr>
            <p:ph type="ctrTitle"/>
          </p:nvPr>
        </p:nvSpPr>
        <p:spPr>
          <a:xfrm>
            <a:off x="723900" y="2041525"/>
            <a:ext cx="6589800" cy="114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 dirty="0">
                <a:latin typeface="Arial Black" panose="020B0604020202020204" pitchFamily="34" charset="0"/>
                <a:cs typeface="Arial Black" panose="020B0604020202020204" pitchFamily="34" charset="0"/>
              </a:rPr>
              <a:t>Policy Guideline on Good Health and Well-Being - SDG 3</a:t>
            </a:r>
            <a:endParaRPr dirty="0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723900" y="3209925"/>
            <a:ext cx="58911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i="1">
                <a:solidFill>
                  <a:schemeClr val="lt1"/>
                </a:solidFill>
              </a:rPr>
              <a:t>In-Person Training Module </a:t>
            </a:r>
            <a:endParaRPr sz="2400" b="1" i="1">
              <a:solidFill>
                <a:schemeClr val="l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Presenter's name</a:t>
            </a:r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subTitle" idx="1"/>
          </p:nvPr>
        </p:nvSpPr>
        <p:spPr>
          <a:xfrm>
            <a:off x="723900" y="4248150"/>
            <a:ext cx="6589800" cy="97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>
                <a:solidFill>
                  <a:schemeClr val="lt1"/>
                </a:solidFill>
              </a:rPr>
              <a:t>Event or meeting title</a:t>
            </a:r>
            <a:br>
              <a:rPr lang="en-US">
                <a:solidFill>
                  <a:schemeClr val="lt1"/>
                </a:solidFill>
              </a:rPr>
            </a:br>
            <a:r>
              <a:rPr lang="en-US">
                <a:solidFill>
                  <a:schemeClr val="lt1"/>
                </a:solidFill>
              </a:rPr>
              <a:t>Location, (Date)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789000" y="2031112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 dirty="0"/>
              <a:t>WELCOME TO THE DATA CONTEST!</a:t>
            </a:r>
            <a:endParaRPr dirty="0"/>
          </a:p>
        </p:txBody>
      </p:sp>
      <p:sp>
        <p:nvSpPr>
          <p:cNvPr id="117" name="Google Shape;117;p21"/>
          <p:cNvSpPr txBox="1"/>
          <p:nvPr/>
        </p:nvSpPr>
        <p:spPr>
          <a:xfrm>
            <a:off x="3719725" y="3817900"/>
            <a:ext cx="4894800" cy="18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The team with most points will win a prize!</a:t>
            </a:r>
            <a:endParaRPr sz="2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 1 - Name two ways in which persons with disabilities experience health and health care inequalities.  (5 points)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endParaRPr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 1 - Name two ways in which persons with disabilities experience health and health care inequalities.  (5 points)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endParaRPr dirty="0"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788400" y="1801300"/>
            <a:ext cx="7567200" cy="3858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 dirty="0"/>
              <a:t>Studies show that some persons with disabilities </a:t>
            </a:r>
            <a:r>
              <a:rPr lang="en-US" sz="2300" b="1" dirty="0"/>
              <a:t>live between 15 to 25 years less than the rest of the population.</a:t>
            </a:r>
            <a:r>
              <a:rPr lang="en-US" sz="2300" dirty="0"/>
              <a:t> Inequalities in access to health care, including primary care, health literacy and economic resources explain the lower health outcomes of persons with disabilities. </a:t>
            </a:r>
            <a:endParaRPr sz="23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2300" b="1" dirty="0"/>
              <a:t>Persons with disabilities are more likely to live in poverty and around half of them cannot afford health care, </a:t>
            </a:r>
            <a:r>
              <a:rPr lang="en-US" sz="2300" dirty="0"/>
              <a:t>including essential medicines. </a:t>
            </a:r>
            <a:endParaRPr sz="230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2300" dirty="0"/>
          </a:p>
        </p:txBody>
      </p:sp>
    </p:spTree>
    <p:extLst>
      <p:ext uri="{BB962C8B-B14F-4D97-AF65-F5344CB8AC3E}">
        <p14:creationId xmlns:p14="http://schemas.microsoft.com/office/powerpoint/2010/main" val="387199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636900" y="86475"/>
            <a:ext cx="8468400" cy="12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 2: What percentage of persons with disabilities cannot afford health care, compared to other persons? (5 points)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1386348" y="2064774"/>
            <a:ext cx="5471652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Arial" panose="020B0604020202020204" pitchFamily="34" charset="0"/>
                <a:ea typeface="Arial" panose="020B0604020202020204" pitchFamily="34" charset="0"/>
              </a:rPr>
              <a:t> 23 per cent 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Arial" panose="020B0604020202020204" pitchFamily="34" charset="0"/>
                <a:ea typeface="Arial" panose="020B0604020202020204" pitchFamily="34" charset="0"/>
              </a:rPr>
              <a:t> 52 per cent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Arial" panose="020B0604020202020204" pitchFamily="34" charset="0"/>
                <a:ea typeface="Arial" panose="020B0604020202020204" pitchFamily="34" charset="0"/>
              </a:rPr>
              <a:t> 80 per cent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>
            <a:spLocks noGrp="1"/>
          </p:cNvSpPr>
          <p:nvPr>
            <p:ph type="title"/>
          </p:nvPr>
        </p:nvSpPr>
        <p:spPr>
          <a:xfrm>
            <a:off x="636900" y="86475"/>
            <a:ext cx="8468400" cy="12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Question 2: What percentage of persons with disabilities cannot afford health care, compared to other persons? (5 points)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endParaRPr dirty="0"/>
          </a:p>
        </p:txBody>
      </p:sp>
      <p:pic>
        <p:nvPicPr>
          <p:cNvPr id="2" name="Picture 1" descr="A chart that shows that persons with disabilities are more likely (52% to 33%) to say they cannot afford healthcare, and more likely (28% to 18%) to suffer catastrophic health expenditure." title="Persons with disabilities are more likely to 1) say they cannot afford health care and 2) face catastrophic health expenditure compared to persons without disabilities, across all countries">
            <a:extLst>
              <a:ext uri="{FF2B5EF4-FFF2-40B4-BE49-F238E27FC236}">
                <a16:creationId xmlns:a16="http://schemas.microsoft.com/office/drawing/2014/main" id="{F2735E9A-3316-BE4C-94BD-EAA274CDE7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82" t="-7723" r="182" b="19024"/>
          <a:stretch/>
        </p:blipFill>
        <p:spPr>
          <a:xfrm>
            <a:off x="503270" y="913393"/>
            <a:ext cx="8107964" cy="452316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70700" y="5674616"/>
            <a:ext cx="6400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abon LT Pro"/>
              </a:rPr>
              <a:t>Source: WHO &amp; World Bank, </a:t>
            </a:r>
            <a:r>
              <a:rPr lang="en-US" i="1" u="sng" dirty="0">
                <a:latin typeface="Sabon LT Pro"/>
                <a:hlinkClick r:id="rId4"/>
              </a:rPr>
              <a:t>World Report on Disability</a:t>
            </a:r>
            <a:r>
              <a:rPr lang="en-US" dirty="0">
                <a:latin typeface="Sabon LT Pro"/>
              </a:rPr>
              <a:t>, 2011, pp. 63, 69.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603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619125" y="103175"/>
            <a:ext cx="8432400" cy="12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 dirty="0"/>
              <a:t>Question 3 - What proportion of persons with disabilities indicated that they needed but could not get health care? (5 points)</a:t>
            </a:r>
            <a:endParaRPr dirty="0"/>
          </a:p>
        </p:txBody>
      </p:sp>
      <p:sp>
        <p:nvSpPr>
          <p:cNvPr id="3" name="Rectangle 2"/>
          <p:cNvSpPr/>
          <p:nvPr/>
        </p:nvSpPr>
        <p:spPr>
          <a:xfrm>
            <a:off x="988142" y="1972913"/>
            <a:ext cx="5619135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Arial" panose="020B0604020202020204" pitchFamily="34" charset="0"/>
                <a:ea typeface="Arial" panose="020B0604020202020204" pitchFamily="34" charset="0"/>
              </a:rPr>
              <a:t>13 per cent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Arial" panose="020B0604020202020204" pitchFamily="34" charset="0"/>
                <a:ea typeface="Arial" panose="020B0604020202020204" pitchFamily="34" charset="0"/>
              </a:rPr>
              <a:t> 4 per cent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Arial" panose="020B0604020202020204" pitchFamily="34" charset="0"/>
                <a:ea typeface="Arial" panose="020B0604020202020204" pitchFamily="34" charset="0"/>
              </a:rPr>
              <a:t> 22 per cent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lphaUcPeriod"/>
            </a:pPr>
            <a:r>
              <a:rPr lang="en-GB" sz="2800" dirty="0">
                <a:latin typeface="Arial" panose="020B0604020202020204" pitchFamily="34" charset="0"/>
                <a:ea typeface="Arial" panose="020B0604020202020204" pitchFamily="34" charset="0"/>
              </a:rPr>
              <a:t> None of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>
            <a:spLocks noGrp="1"/>
          </p:cNvSpPr>
          <p:nvPr>
            <p:ph type="title"/>
          </p:nvPr>
        </p:nvSpPr>
        <p:spPr>
          <a:xfrm>
            <a:off x="619125" y="103175"/>
            <a:ext cx="8432400" cy="12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 dirty="0"/>
              <a:t>Question 3 - What proportion of persons with disabilities indicated that they needed but could not get health care? (5 points)</a:t>
            </a:r>
            <a:endParaRPr dirty="0"/>
          </a:p>
        </p:txBody>
      </p:sp>
      <p:pic>
        <p:nvPicPr>
          <p:cNvPr id="2" name="Picture 1" descr="A chart that shows that persons with disabilities have three times more unmet healthcare needs (13%). " title="Data from 37 countries show that peresons with disabilities report three times more unmet healthcare requirements than others ">
            <a:extLst>
              <a:ext uri="{FF2B5EF4-FFF2-40B4-BE49-F238E27FC236}">
                <a16:creationId xmlns:a16="http://schemas.microsoft.com/office/drawing/2014/main" id="{5ABB2FC4-C98D-EE4C-AB22-903836E2AE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4824"/>
          <a:stretch/>
        </p:blipFill>
        <p:spPr>
          <a:xfrm>
            <a:off x="734694" y="1548246"/>
            <a:ext cx="8087188" cy="312699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460090" y="5021203"/>
            <a:ext cx="7477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abon LT Pro"/>
              </a:rPr>
              <a:t>Source: United Nations Department of Economic and Social Affairs, </a:t>
            </a:r>
            <a:r>
              <a:rPr lang="en-US" i="1" u="sng" dirty="0">
                <a:latin typeface="Sabon LT Pro"/>
                <a:hlinkClick r:id="rId4"/>
              </a:rPr>
              <a:t>Disability and Development Report</a:t>
            </a:r>
            <a:r>
              <a:rPr lang="en-US" dirty="0">
                <a:latin typeface="Sabon LT Pro"/>
              </a:rPr>
              <a:t>, 2019. Figure II.13, p. 53.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723975" y="109475"/>
            <a:ext cx="8115900" cy="135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Question 4 - True/False - Existing mental health laws and policies continue to restrict rights by authorising involuntary treatment and detention based on actual or perceived impairment. (5 points)</a:t>
            </a:r>
            <a:endParaRPr sz="2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endParaRPr sz="2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</p:spTree>
    <p:extLst>
      <p:ext uri="{BB962C8B-B14F-4D97-AF65-F5344CB8AC3E}">
        <p14:creationId xmlns:p14="http://schemas.microsoft.com/office/powerpoint/2010/main" val="18489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>
            <a:spLocks noGrp="1"/>
          </p:cNvSpPr>
          <p:nvPr>
            <p:ph type="title"/>
          </p:nvPr>
        </p:nvSpPr>
        <p:spPr>
          <a:xfrm>
            <a:off x="723975" y="109475"/>
            <a:ext cx="8115900" cy="135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/>
              <a:t>Question 4 - True/False - Existing mental health laws and policies continue to restrict rights by authorising involuntary treatment and detention based on actual or perceived impairment. (5 points)</a:t>
            </a:r>
            <a:endParaRPr sz="2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endParaRPr sz="21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/>
          </a:p>
        </p:txBody>
      </p:sp>
      <p:sp>
        <p:nvSpPr>
          <p:cNvPr id="156" name="Google Shape;156;p28"/>
          <p:cNvSpPr txBox="1"/>
          <p:nvPr/>
        </p:nvSpPr>
        <p:spPr>
          <a:xfrm>
            <a:off x="673775" y="2227550"/>
            <a:ext cx="8166000" cy="361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Only 2 per cent of health budgets are directed to mental health and existing investment continues to neglect community-based and participatory service models (in many low-and middle-income countries)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Globally, persons with psychosocial continue to experience human rights abuses in mental health services.</a:t>
            </a:r>
            <a:endParaRPr sz="2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/>
          </a:p>
          <a:p>
            <a:pPr lvl="0"/>
            <a:r>
              <a:rPr lang="en-US" dirty="0"/>
              <a:t>WHO, </a:t>
            </a:r>
            <a:r>
              <a:rPr lang="en-US" i="1" u="sng" dirty="0">
                <a:hlinkClick r:id="rId3"/>
              </a:rPr>
              <a:t>Mental Health, The Global Heath Observatory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0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/>
              <a:t>Question 5: Challenge! (10 points)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300"/>
          </a:p>
        </p:txBody>
      </p:sp>
      <p:sp>
        <p:nvSpPr>
          <p:cNvPr id="167" name="Google Shape;167;p30"/>
          <p:cNvSpPr txBox="1">
            <a:spLocks noGrp="1"/>
          </p:cNvSpPr>
          <p:nvPr>
            <p:ph type="body" idx="1"/>
          </p:nvPr>
        </p:nvSpPr>
        <p:spPr>
          <a:xfrm>
            <a:off x="788400" y="2248250"/>
            <a:ext cx="7567200" cy="1828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Two members of your </a:t>
            </a:r>
            <a:r>
              <a:rPr lang="en-US"/>
              <a:t>team share </a:t>
            </a:r>
            <a:r>
              <a:rPr lang="en-US" dirty="0"/>
              <a:t>policies or practices in their countries that are aimed at ensuring healthy lives and promoting well-being for all persons with disabilities at all ages.	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/>
              <a:t>Welcome!</a:t>
            </a:r>
            <a:endParaRPr sz="3900"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740832" y="1498601"/>
            <a:ext cx="7567200" cy="447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19100" algn="l" rtl="0">
              <a:spcBef>
                <a:spcPts val="360"/>
              </a:spcBef>
              <a:spcAft>
                <a:spcPts val="0"/>
              </a:spcAft>
              <a:buSzPts val="3000"/>
              <a:buChar char="▪"/>
            </a:pPr>
            <a:r>
              <a:rPr lang="en-US" sz="3800" dirty="0"/>
              <a:t>You each have one minute to come to the front of the room, introduce yourself and share: </a:t>
            </a:r>
            <a:r>
              <a:rPr lang="en-US" sz="3800" b="1" dirty="0"/>
              <a:t>What is something that you care deeply about?</a:t>
            </a:r>
            <a:endParaRPr sz="3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Road to Health Scenarios</a:t>
            </a:r>
            <a:endParaRPr/>
          </a:p>
        </p:txBody>
      </p:sp>
      <p:grpSp>
        <p:nvGrpSpPr>
          <p:cNvPr id="2" name="Group 1" descr="A target graphic of concentric circles of different colors. At the center of the graphic is a smiley face. There are numbers from the outside to inside of the circle counting down from 5, 4, 3, 2, 1, smiley face." title="Road to health scenarios">
            <a:extLst>
              <a:ext uri="{FF2B5EF4-FFF2-40B4-BE49-F238E27FC236}">
                <a16:creationId xmlns:a16="http://schemas.microsoft.com/office/drawing/2014/main" id="{39F695C5-07AC-2F4A-8357-A3E5B1F5A708}"/>
              </a:ext>
            </a:extLst>
          </p:cNvPr>
          <p:cNvGrpSpPr/>
          <p:nvPr/>
        </p:nvGrpSpPr>
        <p:grpSpPr>
          <a:xfrm>
            <a:off x="1672830" y="868363"/>
            <a:ext cx="5715000" cy="5715000"/>
            <a:chOff x="1672830" y="868363"/>
            <a:chExt cx="5715000" cy="5715000"/>
          </a:xfrm>
        </p:grpSpPr>
        <p:sp>
          <p:nvSpPr>
            <p:cNvPr id="172" name="Google Shape;172;p31"/>
            <p:cNvSpPr/>
            <p:nvPr/>
          </p:nvSpPr>
          <p:spPr>
            <a:xfrm>
              <a:off x="1672830" y="868363"/>
              <a:ext cx="5715000" cy="5715000"/>
            </a:xfrm>
            <a:prstGeom prst="ellipse">
              <a:avLst/>
            </a:prstGeom>
            <a:solidFill>
              <a:srgbClr val="C8BF8F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1"/>
            <p:cNvSpPr/>
            <p:nvPr/>
          </p:nvSpPr>
          <p:spPr>
            <a:xfrm>
              <a:off x="2181091" y="1418931"/>
              <a:ext cx="4700016" cy="4700016"/>
            </a:xfrm>
            <a:prstGeom prst="ellipse">
              <a:avLst/>
            </a:prstGeom>
            <a:solidFill>
              <a:srgbClr val="42AE6D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1"/>
            <p:cNvSpPr/>
            <p:nvPr/>
          </p:nvSpPr>
          <p:spPr>
            <a:xfrm>
              <a:off x="2696779" y="1958863"/>
              <a:ext cx="3659459" cy="365945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1"/>
            <p:cNvSpPr/>
            <p:nvPr/>
          </p:nvSpPr>
          <p:spPr>
            <a:xfrm>
              <a:off x="3269094" y="2525889"/>
              <a:ext cx="2487168" cy="2486100"/>
            </a:xfrm>
            <a:prstGeom prst="ellipse">
              <a:avLst/>
            </a:prstGeom>
            <a:solidFill>
              <a:schemeClr val="accent5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1"/>
            <p:cNvSpPr/>
            <p:nvPr/>
          </p:nvSpPr>
          <p:spPr>
            <a:xfrm>
              <a:off x="3867390" y="3104589"/>
              <a:ext cx="1325880" cy="1328700"/>
            </a:xfrm>
            <a:prstGeom prst="ellipse">
              <a:avLst/>
            </a:prstGeom>
            <a:solidFill>
              <a:srgbClr val="F9DB3E"/>
            </a:solidFill>
            <a:ln w="9525" cap="flat" cmpd="sng">
              <a:noFill/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1"/>
            <p:cNvSpPr/>
            <p:nvPr/>
          </p:nvSpPr>
          <p:spPr>
            <a:xfrm>
              <a:off x="4268371" y="3486960"/>
              <a:ext cx="546600" cy="548640"/>
            </a:xfrm>
            <a:prstGeom prst="smileyFace">
              <a:avLst>
                <a:gd name="adj" fmla="val 4653"/>
              </a:avLst>
            </a:prstGeom>
            <a:solidFill>
              <a:srgbClr val="F9DB3E"/>
            </a:solidFill>
            <a:ln w="190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1"/>
            <p:cNvSpPr txBox="1"/>
            <p:nvPr/>
          </p:nvSpPr>
          <p:spPr>
            <a:xfrm>
              <a:off x="6730258" y="4632316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5</a:t>
              </a:r>
              <a:endParaRPr sz="2000" b="1" dirty="0"/>
            </a:p>
          </p:txBody>
        </p:sp>
        <p:sp>
          <p:nvSpPr>
            <p:cNvPr id="180" name="Google Shape;180;p31"/>
            <p:cNvSpPr txBox="1"/>
            <p:nvPr/>
          </p:nvSpPr>
          <p:spPr>
            <a:xfrm>
              <a:off x="6259169" y="4412507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4</a:t>
              </a:r>
              <a:endParaRPr sz="2000" b="1" dirty="0"/>
            </a:p>
          </p:txBody>
        </p:sp>
        <p:sp>
          <p:nvSpPr>
            <p:cNvPr id="181" name="Google Shape;181;p31"/>
            <p:cNvSpPr txBox="1"/>
            <p:nvPr/>
          </p:nvSpPr>
          <p:spPr>
            <a:xfrm>
              <a:off x="5760597" y="4160754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3</a:t>
              </a:r>
              <a:endParaRPr sz="2000" b="1" dirty="0"/>
            </a:p>
          </p:txBody>
        </p:sp>
        <p:sp>
          <p:nvSpPr>
            <p:cNvPr id="182" name="Google Shape;182;p31"/>
            <p:cNvSpPr txBox="1"/>
            <p:nvPr/>
          </p:nvSpPr>
          <p:spPr>
            <a:xfrm>
              <a:off x="5232554" y="3900055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2</a:t>
              </a:r>
              <a:endParaRPr sz="2000" b="1" dirty="0"/>
            </a:p>
          </p:txBody>
        </p:sp>
        <p:sp>
          <p:nvSpPr>
            <p:cNvPr id="183" name="Google Shape;183;p31"/>
            <p:cNvSpPr txBox="1"/>
            <p:nvPr/>
          </p:nvSpPr>
          <p:spPr>
            <a:xfrm>
              <a:off x="4801727" y="3712555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1</a:t>
              </a:r>
              <a:endParaRPr sz="2000" b="1" dirty="0"/>
            </a:p>
          </p:txBody>
        </p:sp>
        <p:sp>
          <p:nvSpPr>
            <p:cNvPr id="184" name="Google Shape;184;p31"/>
            <p:cNvSpPr txBox="1"/>
            <p:nvPr/>
          </p:nvSpPr>
          <p:spPr>
            <a:xfrm>
              <a:off x="2122206" y="2059714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5</a:t>
              </a:r>
              <a:endParaRPr sz="2000" b="1" dirty="0"/>
            </a:p>
          </p:txBody>
        </p:sp>
        <p:sp>
          <p:nvSpPr>
            <p:cNvPr id="185" name="Google Shape;185;p31"/>
            <p:cNvSpPr txBox="1"/>
            <p:nvPr/>
          </p:nvSpPr>
          <p:spPr>
            <a:xfrm>
              <a:off x="2610275" y="2434714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4</a:t>
              </a:r>
              <a:endParaRPr sz="2000" b="1" dirty="0"/>
            </a:p>
          </p:txBody>
        </p:sp>
        <p:sp>
          <p:nvSpPr>
            <p:cNvPr id="186" name="Google Shape;186;p31"/>
            <p:cNvSpPr txBox="1"/>
            <p:nvPr/>
          </p:nvSpPr>
          <p:spPr>
            <a:xfrm>
              <a:off x="3042052" y="2720233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3</a:t>
              </a:r>
              <a:endParaRPr sz="2000" b="1" dirty="0"/>
            </a:p>
          </p:txBody>
        </p:sp>
        <p:sp>
          <p:nvSpPr>
            <p:cNvPr id="187" name="Google Shape;187;p31"/>
            <p:cNvSpPr txBox="1"/>
            <p:nvPr/>
          </p:nvSpPr>
          <p:spPr>
            <a:xfrm>
              <a:off x="3534445" y="2997533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2</a:t>
              </a:r>
              <a:endParaRPr sz="2000" b="1" dirty="0"/>
            </a:p>
          </p:txBody>
        </p:sp>
        <p:sp>
          <p:nvSpPr>
            <p:cNvPr id="188" name="Google Shape;188;p31"/>
            <p:cNvSpPr txBox="1"/>
            <p:nvPr/>
          </p:nvSpPr>
          <p:spPr>
            <a:xfrm>
              <a:off x="3982542" y="3285600"/>
              <a:ext cx="267900" cy="375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 dirty="0"/>
                <a:t>1</a:t>
              </a:r>
              <a:endParaRPr sz="2000" b="1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2"/>
          <p:cNvSpPr txBox="1">
            <a:spLocks noGrp="1"/>
          </p:cNvSpPr>
          <p:nvPr>
            <p:ph type="ctrTitle"/>
          </p:nvPr>
        </p:nvSpPr>
        <p:spPr>
          <a:xfrm>
            <a:off x="2917350" y="3414600"/>
            <a:ext cx="3309300" cy="59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Come back at :00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194" name="Google Shape;194;p32"/>
          <p:cNvSpPr txBox="1"/>
          <p:nvPr/>
        </p:nvSpPr>
        <p:spPr>
          <a:xfrm>
            <a:off x="1777500" y="1712300"/>
            <a:ext cx="5589000" cy="9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 b="1">
                <a:solidFill>
                  <a:schemeClr val="lt1"/>
                </a:solidFill>
              </a:rPr>
              <a:t>LUNCH BREAK!</a:t>
            </a:r>
            <a:endParaRPr sz="39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Short Video</a:t>
            </a:r>
            <a:endParaRPr/>
          </a:p>
        </p:txBody>
      </p:sp>
      <p:sp>
        <p:nvSpPr>
          <p:cNvPr id="200" name="Google Shape;200;p33"/>
          <p:cNvSpPr txBox="1">
            <a:spLocks noGrp="1"/>
          </p:cNvSpPr>
          <p:nvPr>
            <p:ph type="body" idx="1"/>
          </p:nvPr>
        </p:nvSpPr>
        <p:spPr>
          <a:xfrm>
            <a:off x="788400" y="2623101"/>
            <a:ext cx="7567200" cy="150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As you watch and listen, pay attention to the different stories highlighted and the issues shared and proposed. 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34"/>
          <p:cNvSpPr txBox="1">
            <a:spLocks noGrp="1"/>
          </p:cNvSpPr>
          <p:nvPr>
            <p:ph type="title"/>
          </p:nvPr>
        </p:nvSpPr>
        <p:spPr>
          <a:xfrm>
            <a:off x="741350" y="122231"/>
            <a:ext cx="75660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/>
              <a:t>Station 1: Health Information Systems</a:t>
            </a:r>
            <a:endParaRPr/>
          </a:p>
        </p:txBody>
      </p:sp>
      <p:grpSp>
        <p:nvGrpSpPr>
          <p:cNvPr id="2" name="Group 1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509143AB-D4E5-5F46-8FD8-7AE033A4C38D}"/>
              </a:ext>
            </a:extLst>
          </p:cNvPr>
          <p:cNvGrpSpPr/>
          <p:nvPr/>
        </p:nvGrpSpPr>
        <p:grpSpPr>
          <a:xfrm>
            <a:off x="100025" y="781050"/>
            <a:ext cx="8972375" cy="5338800"/>
            <a:chOff x="100025" y="781050"/>
            <a:chExt cx="8972375" cy="5338800"/>
          </a:xfrm>
        </p:grpSpPr>
        <p:sp>
          <p:nvSpPr>
            <p:cNvPr id="206" name="Google Shape;206;p34"/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34"/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8" name="Google Shape;208;p34"/>
            <p:cNvCxnSpPr>
              <a:stCxn id="207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9" name="Google Shape;209;p34"/>
            <p:cNvCxnSpPr>
              <a:stCxn id="207" idx="1"/>
              <a:endCxn id="207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10" name="Google Shape;210;p34"/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34"/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34"/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34"/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34"/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rgbClr val="4A86E8"/>
                  </a:solidFill>
                </a:rPr>
                <a:t>AKARI</a:t>
              </a:r>
              <a:endParaRPr sz="1800" b="1" dirty="0">
                <a:solidFill>
                  <a:srgbClr val="4A86E8"/>
                </a:solidFill>
              </a:endParaRPr>
            </a:p>
          </p:txBody>
        </p:sp>
        <p:sp>
          <p:nvSpPr>
            <p:cNvPr id="215" name="Google Shape;215;p34"/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SAMUEL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16" name="Google Shape;216;p34"/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AMARA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17" name="Google Shape;217;p34"/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IAN</a:t>
              </a:r>
              <a:endParaRPr sz="1800"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>
            <a:spLocks noGrp="1"/>
          </p:cNvSpPr>
          <p:nvPr>
            <p:ph type="title"/>
          </p:nvPr>
        </p:nvSpPr>
        <p:spPr>
          <a:xfrm>
            <a:off x="741350" y="122231"/>
            <a:ext cx="75660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/>
              <a:t>Station 2: Medicines and Technology</a:t>
            </a:r>
            <a:endParaRPr/>
          </a:p>
        </p:txBody>
      </p:sp>
      <p:grpSp>
        <p:nvGrpSpPr>
          <p:cNvPr id="2" name="Group 1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6069DBB1-DFC9-2B4A-8B8D-EBF9CDD56EBC}"/>
              </a:ext>
            </a:extLst>
          </p:cNvPr>
          <p:cNvGrpSpPr/>
          <p:nvPr/>
        </p:nvGrpSpPr>
        <p:grpSpPr>
          <a:xfrm>
            <a:off x="100025" y="781050"/>
            <a:ext cx="8972375" cy="5338800"/>
            <a:chOff x="100025" y="781050"/>
            <a:chExt cx="8972375" cy="5338800"/>
          </a:xfrm>
        </p:grpSpPr>
        <p:sp>
          <p:nvSpPr>
            <p:cNvPr id="223" name="Google Shape;223;p35"/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35"/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25" name="Google Shape;225;p35"/>
            <p:cNvCxnSpPr>
              <a:stCxn id="224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26" name="Google Shape;226;p35"/>
            <p:cNvCxnSpPr>
              <a:stCxn id="224" idx="1"/>
              <a:endCxn id="224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27" name="Google Shape;227;p35"/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35"/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35"/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35"/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35"/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AKARI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32" name="Google Shape;232;p35"/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SAMUEL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33" name="Google Shape;233;p35"/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AMARA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34" name="Google Shape;234;p35"/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IAN</a:t>
              </a:r>
              <a:endParaRPr sz="1800"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6"/>
          <p:cNvSpPr txBox="1">
            <a:spLocks noGrp="1"/>
          </p:cNvSpPr>
          <p:nvPr>
            <p:ph type="title"/>
          </p:nvPr>
        </p:nvSpPr>
        <p:spPr>
          <a:xfrm>
            <a:off x="741350" y="122231"/>
            <a:ext cx="75660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/>
              <a:t>Station 3: Health Workforce</a:t>
            </a:r>
            <a:endParaRPr/>
          </a:p>
        </p:txBody>
      </p:sp>
      <p:grpSp>
        <p:nvGrpSpPr>
          <p:cNvPr id="2" name="Group 1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C30CD6E8-69C2-AB4A-ABDF-0D65B24AE2C6}"/>
              </a:ext>
            </a:extLst>
          </p:cNvPr>
          <p:cNvGrpSpPr/>
          <p:nvPr/>
        </p:nvGrpSpPr>
        <p:grpSpPr>
          <a:xfrm>
            <a:off x="100025" y="781050"/>
            <a:ext cx="8972375" cy="5338800"/>
            <a:chOff x="100025" y="781050"/>
            <a:chExt cx="8972375" cy="5338800"/>
          </a:xfrm>
        </p:grpSpPr>
        <p:sp>
          <p:nvSpPr>
            <p:cNvPr id="240" name="Google Shape;240;p36"/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36"/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42" name="Google Shape;242;p36"/>
            <p:cNvCxnSpPr>
              <a:stCxn id="241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3" name="Google Shape;243;p36"/>
            <p:cNvCxnSpPr>
              <a:stCxn id="241" idx="1"/>
              <a:endCxn id="241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44" name="Google Shape;244;p36"/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36"/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36"/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36"/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36"/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AKARI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49" name="Google Shape;249;p36"/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SAMUEL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50" name="Google Shape;250;p36"/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AMARA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51" name="Google Shape;251;p36"/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IAN</a:t>
              </a:r>
              <a:endParaRPr sz="1800"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7"/>
          <p:cNvSpPr txBox="1">
            <a:spLocks noGrp="1"/>
          </p:cNvSpPr>
          <p:nvPr>
            <p:ph type="title"/>
          </p:nvPr>
        </p:nvSpPr>
        <p:spPr>
          <a:xfrm>
            <a:off x="741350" y="122231"/>
            <a:ext cx="75660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/>
              <a:t>Station 4: Service Delivery</a:t>
            </a:r>
            <a:endParaRPr/>
          </a:p>
        </p:txBody>
      </p:sp>
      <p:grpSp>
        <p:nvGrpSpPr>
          <p:cNvPr id="2" name="Group 1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C8A2282B-BB74-B048-8F42-7C46C2310FC5}"/>
              </a:ext>
            </a:extLst>
          </p:cNvPr>
          <p:cNvGrpSpPr/>
          <p:nvPr/>
        </p:nvGrpSpPr>
        <p:grpSpPr>
          <a:xfrm>
            <a:off x="100025" y="781050"/>
            <a:ext cx="8972375" cy="5338800"/>
            <a:chOff x="100025" y="781050"/>
            <a:chExt cx="8972375" cy="5338800"/>
          </a:xfrm>
        </p:grpSpPr>
        <p:sp>
          <p:nvSpPr>
            <p:cNvPr id="257" name="Google Shape;257;p37"/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37"/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59" name="Google Shape;259;p37"/>
            <p:cNvCxnSpPr>
              <a:stCxn id="258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60" name="Google Shape;260;p37"/>
            <p:cNvCxnSpPr>
              <a:stCxn id="258" idx="1"/>
              <a:endCxn id="258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61" name="Google Shape;261;p37"/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37"/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37"/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37"/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37"/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AKARI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66" name="Google Shape;266;p37"/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SAMUEL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67" name="Google Shape;267;p37"/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AMARA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68" name="Google Shape;268;p37"/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IAN</a:t>
              </a:r>
              <a:endParaRPr sz="1800"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8"/>
          <p:cNvSpPr txBox="1">
            <a:spLocks noGrp="1"/>
          </p:cNvSpPr>
          <p:nvPr>
            <p:ph type="title"/>
          </p:nvPr>
        </p:nvSpPr>
        <p:spPr>
          <a:xfrm>
            <a:off x="741350" y="122231"/>
            <a:ext cx="75660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 dirty="0"/>
              <a:t>Station 5: Financing</a:t>
            </a:r>
            <a:endParaRPr dirty="0"/>
          </a:p>
        </p:txBody>
      </p:sp>
      <p:grpSp>
        <p:nvGrpSpPr>
          <p:cNvPr id="2" name="Group 1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AED08399-6F2B-7D4C-9C6D-0BEEFC697EC2}"/>
              </a:ext>
            </a:extLst>
          </p:cNvPr>
          <p:cNvGrpSpPr/>
          <p:nvPr/>
        </p:nvGrpSpPr>
        <p:grpSpPr>
          <a:xfrm>
            <a:off x="100025" y="781050"/>
            <a:ext cx="8972375" cy="5338800"/>
            <a:chOff x="100025" y="781050"/>
            <a:chExt cx="8972375" cy="5338800"/>
          </a:xfrm>
        </p:grpSpPr>
        <p:sp>
          <p:nvSpPr>
            <p:cNvPr id="274" name="Google Shape;274;p38"/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38"/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76" name="Google Shape;276;p38"/>
            <p:cNvCxnSpPr>
              <a:stCxn id="275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77" name="Google Shape;277;p38"/>
            <p:cNvCxnSpPr>
              <a:stCxn id="275" idx="1"/>
              <a:endCxn id="275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78" name="Google Shape;278;p38"/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38"/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38"/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38"/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38"/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AKARI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83" name="Google Shape;283;p38"/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dirty="0">
                  <a:solidFill>
                    <a:srgbClr val="4A86E8"/>
                  </a:solidFill>
                </a:rPr>
                <a:t>SAMUEL</a:t>
              </a:r>
              <a:endParaRPr sz="1800" b="1" dirty="0">
                <a:solidFill>
                  <a:srgbClr val="4A86E8"/>
                </a:solidFill>
              </a:endParaRPr>
            </a:p>
          </p:txBody>
        </p:sp>
        <p:sp>
          <p:nvSpPr>
            <p:cNvPr id="284" name="Google Shape;284;p38"/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AMARA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285" name="Google Shape;285;p38"/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IAN</a:t>
              </a:r>
              <a:endParaRPr sz="1800"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39"/>
          <p:cNvSpPr txBox="1">
            <a:spLocks noGrp="1"/>
          </p:cNvSpPr>
          <p:nvPr>
            <p:ph type="title"/>
          </p:nvPr>
        </p:nvSpPr>
        <p:spPr>
          <a:xfrm>
            <a:off x="741350" y="122225"/>
            <a:ext cx="8159700" cy="56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 sz="2200"/>
              <a:t>Station 6: Leadership, Governance and Legal Framework</a:t>
            </a:r>
            <a:endParaRPr sz="2200"/>
          </a:p>
        </p:txBody>
      </p:sp>
      <p:grpSp>
        <p:nvGrpSpPr>
          <p:cNvPr id="3" name="Group 2" descr="A quadrant chart. In each corner there is a name, starting from the top left clockwise: Akari, Samuel, Amara, Ian">
            <a:extLst>
              <a:ext uri="{FF2B5EF4-FFF2-40B4-BE49-F238E27FC236}">
                <a16:creationId xmlns:a16="http://schemas.microsoft.com/office/drawing/2014/main" id="{3B1511A5-CDBA-D54E-8FC1-504DE36D7281}"/>
              </a:ext>
            </a:extLst>
          </p:cNvPr>
          <p:cNvGrpSpPr/>
          <p:nvPr/>
        </p:nvGrpSpPr>
        <p:grpSpPr>
          <a:xfrm>
            <a:off x="100025" y="781050"/>
            <a:ext cx="8972375" cy="5338800"/>
            <a:chOff x="100025" y="781050"/>
            <a:chExt cx="8972375" cy="5338800"/>
          </a:xfrm>
        </p:grpSpPr>
        <p:sp>
          <p:nvSpPr>
            <p:cNvPr id="291" name="Google Shape;291;p39"/>
            <p:cNvSpPr txBox="1"/>
            <p:nvPr/>
          </p:nvSpPr>
          <p:spPr>
            <a:xfrm>
              <a:off x="271475" y="885825"/>
              <a:ext cx="4386300" cy="2685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39"/>
            <p:cNvSpPr/>
            <p:nvPr/>
          </p:nvSpPr>
          <p:spPr>
            <a:xfrm>
              <a:off x="214325" y="1028700"/>
              <a:ext cx="8743800" cy="49863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93" name="Google Shape;293;p39"/>
            <p:cNvCxnSpPr>
              <a:stCxn id="292" idx="0"/>
            </p:cNvCxnSpPr>
            <p:nvPr/>
          </p:nvCxnSpPr>
          <p:spPr>
            <a:xfrm>
              <a:off x="4586225" y="1028700"/>
              <a:ext cx="0" cy="49863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94" name="Google Shape;294;p39"/>
            <p:cNvCxnSpPr>
              <a:stCxn id="292" idx="1"/>
              <a:endCxn id="292" idx="3"/>
            </p:cNvCxnSpPr>
            <p:nvPr/>
          </p:nvCxnSpPr>
          <p:spPr>
            <a:xfrm>
              <a:off x="214325" y="3521850"/>
              <a:ext cx="87438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95" name="Google Shape;295;p39"/>
            <p:cNvSpPr txBox="1"/>
            <p:nvPr/>
          </p:nvSpPr>
          <p:spPr>
            <a:xfrm>
              <a:off x="2143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39"/>
            <p:cNvSpPr txBox="1"/>
            <p:nvPr/>
          </p:nvSpPr>
          <p:spPr>
            <a:xfrm>
              <a:off x="4586225" y="352185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39"/>
            <p:cNvSpPr txBox="1"/>
            <p:nvPr/>
          </p:nvSpPr>
          <p:spPr>
            <a:xfrm>
              <a:off x="2143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39"/>
            <p:cNvSpPr txBox="1"/>
            <p:nvPr/>
          </p:nvSpPr>
          <p:spPr>
            <a:xfrm>
              <a:off x="4586225" y="1043000"/>
              <a:ext cx="4386300" cy="2478900"/>
            </a:xfrm>
            <a:prstGeom prst="rect">
              <a:avLst/>
            </a:prstGeom>
            <a:solidFill>
              <a:srgbClr val="FFFFFF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39"/>
            <p:cNvSpPr txBox="1"/>
            <p:nvPr/>
          </p:nvSpPr>
          <p:spPr>
            <a:xfrm>
              <a:off x="100025" y="885825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AKARI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300" name="Google Shape;300;p39"/>
            <p:cNvSpPr txBox="1"/>
            <p:nvPr/>
          </p:nvSpPr>
          <p:spPr>
            <a:xfrm>
              <a:off x="7861600" y="7810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SAMUEL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301" name="Google Shape;301;p39"/>
            <p:cNvSpPr txBox="1"/>
            <p:nvPr/>
          </p:nvSpPr>
          <p:spPr>
            <a:xfrm>
              <a:off x="159775" y="5637150"/>
              <a:ext cx="12108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AMARA</a:t>
              </a:r>
              <a:endParaRPr sz="1800" b="1">
                <a:solidFill>
                  <a:srgbClr val="4A86E8"/>
                </a:solidFill>
              </a:endParaRPr>
            </a:p>
          </p:txBody>
        </p:sp>
        <p:sp>
          <p:nvSpPr>
            <p:cNvPr id="302" name="Google Shape;302;p39"/>
            <p:cNvSpPr txBox="1"/>
            <p:nvPr/>
          </p:nvSpPr>
          <p:spPr>
            <a:xfrm>
              <a:off x="8143875" y="5694150"/>
              <a:ext cx="928500" cy="4257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>
                  <a:solidFill>
                    <a:srgbClr val="4A86E8"/>
                  </a:solidFill>
                </a:rPr>
                <a:t>IAN</a:t>
              </a:r>
              <a:endParaRPr sz="1800" b="1">
                <a:solidFill>
                  <a:srgbClr val="4A86E8"/>
                </a:solidFill>
              </a:endParaRP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40"/>
          <p:cNvSpPr txBox="1">
            <a:spLocks noGrp="1"/>
          </p:cNvSpPr>
          <p:nvPr>
            <p:ph type="ctrTitle"/>
          </p:nvPr>
        </p:nvSpPr>
        <p:spPr>
          <a:xfrm>
            <a:off x="723900" y="2041240"/>
            <a:ext cx="6590100" cy="11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BREAK! Come back at :00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Objectives </a:t>
            </a:r>
            <a:r>
              <a:rPr lang="en-US" dirty="0" smtClean="0"/>
              <a:t>of </a:t>
            </a:r>
            <a:r>
              <a:rPr lang="en-US"/>
              <a:t>the </a:t>
            </a:r>
            <a:r>
              <a:rPr lang="en-US" smtClean="0"/>
              <a:t>module</a:t>
            </a:r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740832" y="1498601"/>
            <a:ext cx="7567200" cy="447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fr-FR" sz="2200" dirty="0" err="1"/>
              <a:t>Become</a:t>
            </a:r>
            <a:r>
              <a:rPr lang="fr-FR" sz="2200" dirty="0"/>
              <a:t> </a:t>
            </a:r>
            <a:r>
              <a:rPr lang="fr-FR" sz="2200" dirty="0" err="1"/>
              <a:t>familiar</a:t>
            </a:r>
            <a:r>
              <a:rPr lang="fr-FR" sz="2200" dirty="0"/>
              <a:t> </a:t>
            </a:r>
            <a:r>
              <a:rPr lang="fr-FR" sz="2200" dirty="0" err="1"/>
              <a:t>with</a:t>
            </a:r>
            <a:r>
              <a:rPr lang="en-PT" sz="2200" dirty="0"/>
              <a:t> the resource package and its components.</a:t>
            </a:r>
          </a:p>
          <a:p>
            <a:r>
              <a:rPr lang="en-PT" sz="2200"/>
              <a:t>Gain </a:t>
            </a:r>
            <a:r>
              <a:rPr lang="en-PT" sz="2200" dirty="0"/>
              <a:t>an understanding of the current situation in terms of access to health for people with disabilities.</a:t>
            </a:r>
          </a:p>
          <a:p>
            <a:r>
              <a:rPr lang="en-PT" sz="2200" dirty="0"/>
              <a:t>Identify concrete steps that policymakers can take to guarantee inclusive health care services in the process of implementing SDG 3 with a disability-rights lens.</a:t>
            </a:r>
          </a:p>
          <a:p>
            <a:r>
              <a:rPr lang="en-PT" sz="2200" dirty="0"/>
              <a:t>Learn how to obtain additional information to support implementation of access to health in your own context.</a:t>
            </a:r>
            <a:endParaRPr sz="2200" dirty="0"/>
          </a:p>
        </p:txBody>
      </p:sp>
    </p:spTree>
    <p:extLst>
      <p:ext uri="{BB962C8B-B14F-4D97-AF65-F5344CB8AC3E}">
        <p14:creationId xmlns:p14="http://schemas.microsoft.com/office/powerpoint/2010/main" val="16756175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2" name="Google Shape;312;p4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30675" y="0"/>
            <a:ext cx="5013325" cy="4230687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41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/>
              <a:t>Next Steps</a:t>
            </a:r>
            <a:endParaRPr/>
          </a:p>
        </p:txBody>
      </p:sp>
      <p:sp>
        <p:nvSpPr>
          <p:cNvPr id="314" name="Google Shape;314;p41"/>
          <p:cNvSpPr txBox="1">
            <a:spLocks noGrp="1"/>
          </p:cNvSpPr>
          <p:nvPr>
            <p:ph type="body" idx="1"/>
          </p:nvPr>
        </p:nvSpPr>
        <p:spPr>
          <a:xfrm>
            <a:off x="741362" y="1498600"/>
            <a:ext cx="7566000" cy="46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r>
              <a:rPr lang="en-US"/>
              <a:t>(Add here any follow-up information)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endParaRPr/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endParaRPr sz="2600" b="0" i="1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42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/>
              <a:t>Closing</a:t>
            </a:r>
            <a:endParaRPr/>
          </a:p>
        </p:txBody>
      </p:sp>
      <p:sp>
        <p:nvSpPr>
          <p:cNvPr id="319" name="Google Shape;319;p42"/>
          <p:cNvSpPr txBox="1">
            <a:spLocks noGrp="1"/>
          </p:cNvSpPr>
          <p:nvPr>
            <p:ph type="body" idx="1"/>
          </p:nvPr>
        </p:nvSpPr>
        <p:spPr>
          <a:xfrm>
            <a:off x="749450" y="1367000"/>
            <a:ext cx="7994700" cy="4239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sz="3300"/>
              <a:t>Name </a:t>
            </a:r>
            <a:r>
              <a:rPr lang="en-US" sz="3300" b="1"/>
              <a:t>one commitment</a:t>
            </a:r>
            <a:r>
              <a:rPr lang="en-US" sz="3300"/>
              <a:t> you’re making to advance health policies in your country in benefit of persons with disabilities after today’s session and who in your specific context can hold you accountable for it?</a:t>
            </a:r>
            <a:endParaRPr sz="33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6" name="Google Shape;376;p3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30675" y="0"/>
            <a:ext cx="5013325" cy="4230687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34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/>
              <a:t>Resources</a:t>
            </a:r>
            <a:endParaRPr/>
          </a:p>
        </p:txBody>
      </p:sp>
      <p:sp>
        <p:nvSpPr>
          <p:cNvPr id="378" name="Google Shape;378;p34"/>
          <p:cNvSpPr txBox="1">
            <a:spLocks noGrp="1"/>
          </p:cNvSpPr>
          <p:nvPr>
            <p:ph type="body" idx="1"/>
          </p:nvPr>
        </p:nvSpPr>
        <p:spPr>
          <a:xfrm>
            <a:off x="741362" y="1498600"/>
            <a:ext cx="7566000" cy="462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▪"/>
            </a:pPr>
            <a:r>
              <a:rPr lang="en-US" i="1" dirty="0"/>
              <a:t>SDG-CRPD resource package link</a:t>
            </a:r>
            <a:endParaRPr i="1"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 dirty="0"/>
              <a:t>Policy Guidelines</a:t>
            </a:r>
            <a:endParaRPr i="1"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 dirty="0"/>
              <a:t>Human Rights Indicators</a:t>
            </a:r>
            <a:endParaRPr i="1"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 dirty="0"/>
              <a:t>Data Sources Guidance</a:t>
            </a:r>
            <a:endParaRPr i="1" dirty="0"/>
          </a:p>
          <a:p>
            <a:pPr marL="9144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 dirty="0"/>
              <a:t>Training Modules</a:t>
            </a:r>
          </a:p>
          <a:p>
            <a:pPr lvl="1">
              <a:spcBef>
                <a:spcPts val="0"/>
              </a:spcBef>
            </a:pPr>
            <a:r>
              <a:rPr lang="en-US" i="1" dirty="0"/>
              <a:t>Videos</a:t>
            </a:r>
            <a:endParaRPr i="1" dirty="0"/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 i="1" dirty="0"/>
              <a:t>(Add other relevant resources)</a:t>
            </a:r>
            <a:endParaRPr i="1" dirty="0"/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endParaRPr sz="2600" b="0" i="1" u="none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5681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Google Shape;268;p4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30675" y="0"/>
            <a:ext cx="5013325" cy="4230687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Google Shape;269;p44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25" cy="1090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Arial"/>
              <a:buNone/>
            </a:pPr>
            <a:r>
              <a:rPr lang="en-US"/>
              <a:t>Thank you!</a:t>
            </a:r>
            <a:endParaRPr/>
          </a:p>
        </p:txBody>
      </p:sp>
      <p:sp>
        <p:nvSpPr>
          <p:cNvPr id="270" name="Google Shape;270;p44"/>
          <p:cNvSpPr txBox="1">
            <a:spLocks noGrp="1"/>
          </p:cNvSpPr>
          <p:nvPr>
            <p:ph type="body" idx="1"/>
          </p:nvPr>
        </p:nvSpPr>
        <p:spPr>
          <a:xfrm>
            <a:off x="741362" y="1498600"/>
            <a:ext cx="7566025" cy="4627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further information,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visit: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r>
              <a:rPr lang="en-US" sz="2600" b="0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www.ohchr.org</a:t>
            </a:r>
            <a:endParaRPr/>
          </a:p>
          <a:p>
            <a:pPr marL="342900" marR="0" lvl="0" indent="-177800" algn="l" rtl="0">
              <a:spcBef>
                <a:spcPts val="52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Noto Sans Symbols"/>
              <a:buNone/>
            </a:pPr>
            <a:endParaRPr sz="2600" b="0" i="1" u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205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in the toolkit?</a:t>
            </a:r>
            <a:endParaRPr/>
          </a:p>
        </p:txBody>
      </p:sp>
      <p:sp>
        <p:nvSpPr>
          <p:cNvPr id="82" name="Google Shape;82;p15"/>
          <p:cNvSpPr txBox="1">
            <a:spLocks noGrp="1"/>
          </p:cNvSpPr>
          <p:nvPr>
            <p:ph type="body" idx="1"/>
          </p:nvPr>
        </p:nvSpPr>
        <p:spPr>
          <a:xfrm>
            <a:off x="740832" y="1498601"/>
            <a:ext cx="7567200" cy="447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Policy Guidelines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Human Rights Indicators for the CRPD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Data Sources Guidance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Training Materials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Videos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741350" y="274630"/>
            <a:ext cx="7566000" cy="627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1"/>
          </p:nvPr>
        </p:nvSpPr>
        <p:spPr>
          <a:xfrm>
            <a:off x="740825" y="1166150"/>
            <a:ext cx="7567200" cy="4810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Start time: 00:00</a:t>
            </a:r>
            <a:endParaRPr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Disability &amp; Ableism (if applicable)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Data contest!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The Road to Health</a:t>
            </a:r>
            <a:endParaRPr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Meal time: 00:00</a:t>
            </a:r>
            <a:endParaRPr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Video Viewing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Implementation Challenge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Next Steps</a:t>
            </a:r>
            <a:endParaRPr/>
          </a:p>
          <a:p>
            <a:pPr marL="45720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Closing time: 00:00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922187" y="2366912"/>
            <a:ext cx="7566000" cy="109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What did you think about disability when you were 8-12 years old?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94683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title"/>
          </p:nvPr>
        </p:nvSpPr>
        <p:spPr>
          <a:xfrm>
            <a:off x="789012" y="265962"/>
            <a:ext cx="7566000" cy="109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 trios:</a:t>
            </a:r>
            <a:endParaRPr/>
          </a:p>
        </p:txBody>
      </p:sp>
      <p:sp>
        <p:nvSpPr>
          <p:cNvPr id="100" name="Google Shape;100;p18"/>
          <p:cNvSpPr txBox="1">
            <a:spLocks noGrp="1"/>
          </p:cNvSpPr>
          <p:nvPr>
            <p:ph type="body" idx="1"/>
          </p:nvPr>
        </p:nvSpPr>
        <p:spPr>
          <a:xfrm>
            <a:off x="740832" y="1498601"/>
            <a:ext cx="7567200" cy="447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Share what you remembered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What do you notice in common between the stories?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▪"/>
            </a:pPr>
            <a:r>
              <a:rPr lang="en-US"/>
              <a:t>Come up with a list of words that you associated with disability during that time of your life.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title"/>
          </p:nvPr>
        </p:nvSpPr>
        <p:spPr>
          <a:xfrm>
            <a:off x="741362" y="274637"/>
            <a:ext cx="7566000" cy="109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Ableism</a:t>
            </a:r>
            <a:endParaRPr/>
          </a:p>
        </p:txBody>
      </p:sp>
      <p:sp>
        <p:nvSpPr>
          <p:cNvPr id="98" name="Google Shape;98;p16"/>
          <p:cNvSpPr txBox="1">
            <a:spLocks noGrp="1"/>
          </p:cNvSpPr>
          <p:nvPr>
            <p:ph type="body" idx="1"/>
          </p:nvPr>
        </p:nvSpPr>
        <p:spPr>
          <a:xfrm>
            <a:off x="740832" y="1498601"/>
            <a:ext cx="7567200" cy="4477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dirty="0"/>
              <a:t>“a value system that considers certain typical characteristics of body and mind as essential for living a life of value. Based on strict standards of appearance, functioning and </a:t>
            </a:r>
            <a:r>
              <a:rPr lang="en-US" dirty="0" err="1"/>
              <a:t>behaviour</a:t>
            </a:r>
            <a:r>
              <a:rPr lang="en-US" dirty="0"/>
              <a:t>, </a:t>
            </a:r>
            <a:r>
              <a:rPr lang="en-US" dirty="0" err="1"/>
              <a:t>ableist</a:t>
            </a:r>
            <a:r>
              <a:rPr lang="en-US" dirty="0"/>
              <a:t> ways of thinking consider the disability experience as a misfortune that leads to suffering and disadvantage and invariably devalues human life”.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r">
              <a:buClr>
                <a:srgbClr val="006FB7"/>
              </a:buClr>
              <a:buNone/>
            </a:pPr>
            <a:r>
              <a:rPr lang="en-US" sz="2000" dirty="0">
                <a:solidFill>
                  <a:srgbClr val="333333"/>
                </a:solidFill>
              </a:rPr>
              <a:t>Special Rapporteur on the rights of persons with disabilities, Report on the impact of ableism in medical and scientific practice, </a:t>
            </a:r>
            <a:r>
              <a:rPr lang="en-US" sz="2000" u="sng" dirty="0">
                <a:solidFill>
                  <a:srgbClr val="333333"/>
                </a:solidFill>
                <a:hlinkClick r:id="rId3"/>
              </a:rPr>
              <a:t>A/HRC/43/41</a:t>
            </a:r>
            <a:r>
              <a:rPr lang="en-US" sz="2000" u="sng" dirty="0">
                <a:solidFill>
                  <a:srgbClr val="333333"/>
                </a:solidFill>
              </a:rPr>
              <a:t>, </a:t>
            </a:r>
            <a:r>
              <a:rPr lang="en-US" sz="2000" dirty="0">
                <a:solidFill>
                  <a:srgbClr val="333333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6779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0"/>
          <p:cNvSpPr txBox="1">
            <a:spLocks noGrp="1"/>
          </p:cNvSpPr>
          <p:nvPr>
            <p:ph type="ctrTitle"/>
          </p:nvPr>
        </p:nvSpPr>
        <p:spPr>
          <a:xfrm>
            <a:off x="723900" y="2041240"/>
            <a:ext cx="6590100" cy="115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US"/>
              <a:t>BREAK! Come back at :00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hème Office">
  <a:themeElements>
    <a:clrScheme name="Personnalisée 7">
      <a:dk1>
        <a:srgbClr val="333333"/>
      </a:dk1>
      <a:lt1>
        <a:srgbClr val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Personnalisée 7">
      <a:dk1>
        <a:srgbClr val="333333"/>
      </a:dk1>
      <a:lt1>
        <a:srgbClr val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52D5812-86BA-4158-8C41-ECD82A739C7C}"/>
</file>

<file path=customXml/itemProps2.xml><?xml version="1.0" encoding="utf-8"?>
<ds:datastoreItem xmlns:ds="http://schemas.openxmlformats.org/officeDocument/2006/customXml" ds:itemID="{FD877C1D-3DAD-45D3-9F2D-879D3747079B}"/>
</file>

<file path=customXml/itemProps3.xml><?xml version="1.0" encoding="utf-8"?>
<ds:datastoreItem xmlns:ds="http://schemas.openxmlformats.org/officeDocument/2006/customXml" ds:itemID="{3D58CD93-C91F-4FC0-A42B-26BC32493E15}"/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958</Words>
  <Application>Microsoft Office PowerPoint</Application>
  <PresentationFormat>On-screen Show (4:3)</PresentationFormat>
  <Paragraphs>132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Arial Black</vt:lpstr>
      <vt:lpstr>Calibri</vt:lpstr>
      <vt:lpstr>Noto Sans Symbols</vt:lpstr>
      <vt:lpstr>Sabon LT Pro</vt:lpstr>
      <vt:lpstr>1_Thème Office</vt:lpstr>
      <vt:lpstr>Thème Office</vt:lpstr>
      <vt:lpstr>Policy Guideline on Good Health and Well-Being - SDG 3</vt:lpstr>
      <vt:lpstr>Welcome!</vt:lpstr>
      <vt:lpstr>Objectives of the module</vt:lpstr>
      <vt:lpstr>What’s in the toolkit?</vt:lpstr>
      <vt:lpstr>Agenda</vt:lpstr>
      <vt:lpstr>What did you think about disability when you were 8-12 years old?</vt:lpstr>
      <vt:lpstr>In trios:</vt:lpstr>
      <vt:lpstr>Ableism</vt:lpstr>
      <vt:lpstr>BREAK! Come back at :00 </vt:lpstr>
      <vt:lpstr>WELCOME TO THE DATA CONTEST!</vt:lpstr>
      <vt:lpstr>Question 1 - Name two ways in which persons with disabilities experience health and health care inequalities.  (5 points)  </vt:lpstr>
      <vt:lpstr>Question 1 - Name two ways in which persons with disabilities experience health and health care inequalities.  (5 points)  </vt:lpstr>
      <vt:lpstr>Question 2: What percentage of persons with disabilities cannot afford health care, compared to other persons? (5 points)  </vt:lpstr>
      <vt:lpstr>Question 2: What percentage of persons with disabilities cannot afford health care, compared to other persons? (5 points)  </vt:lpstr>
      <vt:lpstr>Question 3 - What proportion of persons with disabilities indicated that they needed but could not get health care? (5 points)</vt:lpstr>
      <vt:lpstr>Question 3 - What proportion of persons with disabilities indicated that they needed but could not get health care? (5 points)</vt:lpstr>
      <vt:lpstr>Question 4 - True/False - Existing mental health laws and policies continue to restrict rights by authorising involuntary treatment and detention based on actual or perceived impairment. (5 points)  </vt:lpstr>
      <vt:lpstr>Question 4 - True/False - Existing mental health laws and policies continue to restrict rights by authorising involuntary treatment and detention based on actual or perceived impairment. (5 points)  </vt:lpstr>
      <vt:lpstr>Question 5: Challenge! (10 points)  </vt:lpstr>
      <vt:lpstr>Road to Health Scenarios</vt:lpstr>
      <vt:lpstr>Come back at :00 </vt:lpstr>
      <vt:lpstr>Short Video</vt:lpstr>
      <vt:lpstr>Station 1: Health Information Systems</vt:lpstr>
      <vt:lpstr>Station 2: Medicines and Technology</vt:lpstr>
      <vt:lpstr>Station 3: Health Workforce</vt:lpstr>
      <vt:lpstr>Station 4: Service Delivery</vt:lpstr>
      <vt:lpstr>Station 5: Financing</vt:lpstr>
      <vt:lpstr>Station 6: Leadership, Governance and Legal Framework</vt:lpstr>
      <vt:lpstr>BREAK! Come back at :00 </vt:lpstr>
      <vt:lpstr>Next Steps</vt:lpstr>
      <vt:lpstr>Closing</vt:lpstr>
      <vt:lpstr>Resources</vt:lpstr>
      <vt:lpstr>Thank you!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Guideline on  Good Health and Well-Being - SDG 3</dc:title>
  <dc:subject/>
  <dc:creator>LEE Victoria</dc:creator>
  <cp:keywords/>
  <dc:description/>
  <cp:lastModifiedBy>LEE Victoria</cp:lastModifiedBy>
  <cp:revision>21</cp:revision>
  <dcterms:modified xsi:type="dcterms:W3CDTF">2021-01-25T16:27:16Z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